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Lst>
  <p:notesMasterIdLst>
    <p:notesMasterId r:id="rId62"/>
  </p:notesMasterIdLst>
  <p:handoutMasterIdLst>
    <p:handoutMasterId r:id="rId63"/>
  </p:handoutMasterIdLst>
  <p:sldIdLst>
    <p:sldId id="513" r:id="rId2"/>
    <p:sldId id="534" r:id="rId3"/>
    <p:sldId id="537" r:id="rId4"/>
    <p:sldId id="550" r:id="rId5"/>
    <p:sldId id="258" r:id="rId6"/>
    <p:sldId id="552" r:id="rId7"/>
    <p:sldId id="516" r:id="rId8"/>
    <p:sldId id="522" r:id="rId9"/>
    <p:sldId id="487" r:id="rId10"/>
    <p:sldId id="554" r:id="rId11"/>
    <p:sldId id="555" r:id="rId12"/>
    <p:sldId id="524" r:id="rId13"/>
    <p:sldId id="535" r:id="rId14"/>
    <p:sldId id="542" r:id="rId15"/>
    <p:sldId id="543" r:id="rId16"/>
    <p:sldId id="464" r:id="rId17"/>
    <p:sldId id="460" r:id="rId18"/>
    <p:sldId id="510" r:id="rId19"/>
    <p:sldId id="556" r:id="rId20"/>
    <p:sldId id="560" r:id="rId21"/>
    <p:sldId id="561" r:id="rId22"/>
    <p:sldId id="548" r:id="rId23"/>
    <p:sldId id="518" r:id="rId24"/>
    <p:sldId id="521" r:id="rId25"/>
    <p:sldId id="549" r:id="rId26"/>
    <p:sldId id="558" r:id="rId27"/>
    <p:sldId id="546" r:id="rId28"/>
    <p:sldId id="512" r:id="rId29"/>
    <p:sldId id="544" r:id="rId30"/>
    <p:sldId id="539" r:id="rId31"/>
    <p:sldId id="527" r:id="rId32"/>
    <p:sldId id="559" r:id="rId33"/>
    <p:sldId id="259" r:id="rId34"/>
    <p:sldId id="526" r:id="rId35"/>
    <p:sldId id="509" r:id="rId36"/>
    <p:sldId id="508" r:id="rId37"/>
    <p:sldId id="523" r:id="rId38"/>
    <p:sldId id="557" r:id="rId39"/>
    <p:sldId id="488" r:id="rId40"/>
    <p:sldId id="263" r:id="rId41"/>
    <p:sldId id="264" r:id="rId42"/>
    <p:sldId id="266" r:id="rId43"/>
    <p:sldId id="265" r:id="rId44"/>
    <p:sldId id="269" r:id="rId45"/>
    <p:sldId id="270" r:id="rId46"/>
    <p:sldId id="450" r:id="rId47"/>
    <p:sldId id="532" r:id="rId48"/>
    <p:sldId id="454" r:id="rId49"/>
    <p:sldId id="455" r:id="rId50"/>
    <p:sldId id="449" r:id="rId51"/>
    <p:sldId id="517" r:id="rId52"/>
    <p:sldId id="485" r:id="rId53"/>
    <p:sldId id="492" r:id="rId54"/>
    <p:sldId id="484" r:id="rId55"/>
    <p:sldId id="490" r:id="rId56"/>
    <p:sldId id="482" r:id="rId57"/>
    <p:sldId id="533" r:id="rId58"/>
    <p:sldId id="493" r:id="rId59"/>
    <p:sldId id="494" r:id="rId60"/>
    <p:sldId id="547"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C1A73B-F212-FD4A-BE71-95DCD92ACFC3}">
          <p14:sldIdLst>
            <p14:sldId id="513"/>
            <p14:sldId id="534"/>
            <p14:sldId id="537"/>
            <p14:sldId id="550"/>
            <p14:sldId id="258"/>
            <p14:sldId id="552"/>
            <p14:sldId id="516"/>
            <p14:sldId id="522"/>
            <p14:sldId id="487"/>
            <p14:sldId id="554"/>
            <p14:sldId id="555"/>
            <p14:sldId id="524"/>
            <p14:sldId id="535"/>
            <p14:sldId id="542"/>
            <p14:sldId id="543"/>
            <p14:sldId id="464"/>
            <p14:sldId id="460"/>
            <p14:sldId id="510"/>
            <p14:sldId id="556"/>
            <p14:sldId id="560"/>
            <p14:sldId id="561"/>
            <p14:sldId id="548"/>
            <p14:sldId id="518"/>
            <p14:sldId id="521"/>
            <p14:sldId id="549"/>
            <p14:sldId id="558"/>
            <p14:sldId id="546"/>
            <p14:sldId id="512"/>
            <p14:sldId id="544"/>
            <p14:sldId id="539"/>
            <p14:sldId id="527"/>
            <p14:sldId id="559"/>
            <p14:sldId id="259"/>
            <p14:sldId id="526"/>
            <p14:sldId id="509"/>
            <p14:sldId id="508"/>
            <p14:sldId id="523"/>
            <p14:sldId id="557"/>
            <p14:sldId id="488"/>
            <p14:sldId id="263"/>
            <p14:sldId id="264"/>
            <p14:sldId id="266"/>
            <p14:sldId id="265"/>
            <p14:sldId id="269"/>
            <p14:sldId id="270"/>
            <p14:sldId id="450"/>
            <p14:sldId id="532"/>
            <p14:sldId id="454"/>
            <p14:sldId id="455"/>
            <p14:sldId id="449"/>
          </p14:sldIdLst>
        </p14:section>
        <p14:section name="Clusters" id="{285CFE92-8BF5-284B-B790-F1DA690A84D0}">
          <p14:sldIdLst>
            <p14:sldId id="517"/>
            <p14:sldId id="485"/>
            <p14:sldId id="492"/>
            <p14:sldId id="484"/>
            <p14:sldId id="490"/>
            <p14:sldId id="482"/>
            <p14:sldId id="533"/>
            <p14:sldId id="493"/>
            <p14:sldId id="494"/>
            <p14:sldId id="54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5A58"/>
    <a:srgbClr val="E37582"/>
    <a:srgbClr val="9B58DA"/>
    <a:srgbClr val="DCA500"/>
    <a:srgbClr val="3A7E22"/>
    <a:srgbClr val="B62A77"/>
    <a:srgbClr val="98DA58"/>
    <a:srgbClr val="00A2FF"/>
    <a:srgbClr val="D78DB6"/>
    <a:srgbClr val="F376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3"/>
    <p:restoredTop sz="87548"/>
  </p:normalViewPr>
  <p:slideViewPr>
    <p:cSldViewPr snapToGrid="0">
      <p:cViewPr varScale="1">
        <p:scale>
          <a:sx n="118" d="100"/>
          <a:sy n="118" d="100"/>
        </p:scale>
        <p:origin x="848" y="208"/>
      </p:cViewPr>
      <p:guideLst>
        <p:guide orient="horz" pos="2160"/>
        <p:guide pos="2880"/>
      </p:guideLst>
    </p:cSldViewPr>
  </p:slideViewPr>
  <p:outlineViewPr>
    <p:cViewPr>
      <p:scale>
        <a:sx n="33" d="100"/>
        <a:sy n="33" d="100"/>
      </p:scale>
      <p:origin x="0" y="-1536"/>
    </p:cViewPr>
  </p:outlineViewPr>
  <p:notesTextViewPr>
    <p:cViewPr>
      <p:scale>
        <a:sx n="155" d="100"/>
        <a:sy n="155" d="100"/>
      </p:scale>
      <p:origin x="0" y="0"/>
    </p:cViewPr>
  </p:notesTextViewPr>
  <p:sorterViewPr>
    <p:cViewPr>
      <p:scale>
        <a:sx n="80" d="100"/>
        <a:sy n="80" d="100"/>
      </p:scale>
      <p:origin x="0" y="0"/>
    </p:cViewPr>
  </p:sorterViewPr>
  <p:notesViewPr>
    <p:cSldViewPr snapToGrid="0">
      <p:cViewPr varScale="1">
        <p:scale>
          <a:sx n="103" d="100"/>
          <a:sy n="103" d="100"/>
        </p:scale>
        <p:origin x="3832"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82CFD1-6262-7562-C1E7-A328FB55B3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DD0250-96E0-DF4C-A0D6-0D0442CB59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1F71C9-0385-7C47-8455-89EABF9C663B}" type="datetimeFigureOut">
              <a:rPr lang="en-US" smtClean="0"/>
              <a:t>12/14/24</a:t>
            </a:fld>
            <a:endParaRPr lang="en-US"/>
          </a:p>
        </p:txBody>
      </p:sp>
      <p:sp>
        <p:nvSpPr>
          <p:cNvPr id="4" name="Footer Placeholder 3">
            <a:extLst>
              <a:ext uri="{FF2B5EF4-FFF2-40B4-BE49-F238E27FC236}">
                <a16:creationId xmlns:a16="http://schemas.microsoft.com/office/drawing/2014/main" id="{5307F148-8B97-0252-D1B6-576ECF09ED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513D86-E578-1596-0DCF-2EF652F370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2ADDB-7C80-B148-AFD1-94A8A0CDC31B}" type="slidenum">
              <a:rPr lang="en-US" smtClean="0"/>
              <a:t>‹#›</a:t>
            </a:fld>
            <a:endParaRPr lang="en-US"/>
          </a:p>
        </p:txBody>
      </p:sp>
    </p:spTree>
    <p:extLst>
      <p:ext uri="{BB962C8B-B14F-4D97-AF65-F5344CB8AC3E}">
        <p14:creationId xmlns:p14="http://schemas.microsoft.com/office/powerpoint/2010/main" val="169469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ADF7-98D0-D944-83CB-E4EBF13F9CC8}" type="datetimeFigureOut">
              <a:rPr lang="en-US" smtClean="0"/>
              <a:t>12/14/24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58624-B150-B449-BA84-B2B0632394DA}" type="slidenum">
              <a:rPr lang="en-US" smtClean="0"/>
              <a:t>‹#›</a:t>
            </a:fld>
            <a:endParaRPr lang="en-US"/>
          </a:p>
        </p:txBody>
      </p:sp>
    </p:spTree>
    <p:extLst>
      <p:ext uri="{BB962C8B-B14F-4D97-AF65-F5344CB8AC3E}">
        <p14:creationId xmlns:p14="http://schemas.microsoft.com/office/powerpoint/2010/main" val="78326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58624-B150-B449-BA84-B2B0632394DA}" type="slidenum">
              <a:rPr lang="en-US" smtClean="0"/>
              <a:t>0</a:t>
            </a:fld>
            <a:endParaRPr lang="en-US"/>
          </a:p>
        </p:txBody>
      </p:sp>
    </p:spTree>
    <p:extLst>
      <p:ext uri="{BB962C8B-B14F-4D97-AF65-F5344CB8AC3E}">
        <p14:creationId xmlns:p14="http://schemas.microsoft.com/office/powerpoint/2010/main" val="666748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To construct our dataset we downloaded public raw data associated with this publication of 2012</a:t>
            </a:r>
          </a:p>
          <a:p>
            <a:endParaRPr lang="en-US" dirty="0">
              <a:solidFill>
                <a:srgbClr val="000000"/>
              </a:solidFill>
              <a:effectLst/>
              <a:latin typeface="Helvetica" pitchFamily="2" charset="0"/>
            </a:endParaRP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 RNA-seq data were available in two replicates, in four cardiac differentiation stages in mouse: Embryonic Stem Cells (ESC), Mesoderm (MES), Cardiac Precursors (CP), and Cardiomyocytes (CM). ChIP-seq data were available for the same cell types (CTs), with two or three replicates, targeting three histone posttranslational modifications (HMs): H3K4me3, H3K27me3, H3K27ac and whole cell extract (WCE) as a control.</a:t>
            </a:r>
          </a:p>
          <a:p>
            <a:endParaRPr lang="en-US" dirty="0"/>
          </a:p>
          <a:p>
            <a:endParaRPr lang="en-US" dirty="0"/>
          </a:p>
        </p:txBody>
      </p:sp>
      <p:sp>
        <p:nvSpPr>
          <p:cNvPr id="4" name="Slide Number Placeholder 3"/>
          <p:cNvSpPr>
            <a:spLocks noGrp="1"/>
          </p:cNvSpPr>
          <p:nvPr>
            <p:ph type="sldNum" sz="quarter" idx="5"/>
          </p:nvPr>
        </p:nvSpPr>
        <p:spPr/>
        <p:txBody>
          <a:bodyPr/>
          <a:lstStyle/>
          <a:p>
            <a:fld id="{7A258624-B150-B449-BA84-B2B0632394DA}" type="slidenum">
              <a:rPr lang="en-US" smtClean="0"/>
              <a:t>9</a:t>
            </a:fld>
            <a:endParaRPr lang="en-US"/>
          </a:p>
        </p:txBody>
      </p:sp>
    </p:spTree>
    <p:extLst>
      <p:ext uri="{BB962C8B-B14F-4D97-AF65-F5344CB8AC3E}">
        <p14:creationId xmlns:p14="http://schemas.microsoft.com/office/powerpoint/2010/main" val="160337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this slide, I summarize the feature extraction and normalization steps applied to RNA-seq and ChIP-seq data following the alignment of reads to the reference genome. For each gene, the RNA-seq data were processed by first converting raw read counts into Fragments Per Kilobase of transcript per Million mapped reads (FPKM) for normalization. The FPKM values were then log-transformed to address skewness in the data, followed by a Z-score transformation to standardize across samples.</a:t>
            </a:r>
          </a:p>
          <a:p>
            <a:r>
              <a:rPr lang="en-US" dirty="0"/>
              <a:t>For ChIP-seq data, the analysis focused on read counts within promoter regions. These counts were normalized to account for sequencing depth, and a log ratio relative to control samples was calculated. Finally, the resulting values were standardized using Z-score transformation. This approach ensures comparability and consistency of features across all samples.</a:t>
            </a:r>
          </a:p>
          <a:p>
            <a:endParaRPr lang="en-US" dirty="0"/>
          </a:p>
        </p:txBody>
      </p:sp>
      <p:sp>
        <p:nvSpPr>
          <p:cNvPr id="4" name="Slide Number Placeholder 3"/>
          <p:cNvSpPr>
            <a:spLocks noGrp="1"/>
          </p:cNvSpPr>
          <p:nvPr>
            <p:ph type="sldNum" sz="quarter" idx="5"/>
          </p:nvPr>
        </p:nvSpPr>
        <p:spPr/>
        <p:txBody>
          <a:bodyPr/>
          <a:lstStyle/>
          <a:p>
            <a:fld id="{7A258624-B150-B449-BA84-B2B0632394DA}" type="slidenum">
              <a:rPr lang="en-US" smtClean="0"/>
              <a:t>11</a:t>
            </a:fld>
            <a:endParaRPr lang="en-US"/>
          </a:p>
        </p:txBody>
      </p:sp>
    </p:spTree>
    <p:extLst>
      <p:ext uri="{BB962C8B-B14F-4D97-AF65-F5344CB8AC3E}">
        <p14:creationId xmlns:p14="http://schemas.microsoft.com/office/powerpoint/2010/main" val="557333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slide outlines the filtering criteria applied to include genes. Genes were retained if their average FPKM exceeded 0.5 in at least one cell type or differentiation stage. Genes overlapping with problematic regions were excluded, as well as small non-coding RNAs and genes mapping to alternative chromosomes.</a:t>
            </a:r>
          </a:p>
          <a:p>
            <a:endParaRPr lang="en-US" dirty="0"/>
          </a:p>
          <a:p>
            <a:r>
              <a:rPr lang="en-US" dirty="0"/>
              <a:t>In the end around 15,000 genes were retained</a:t>
            </a:r>
          </a:p>
        </p:txBody>
      </p:sp>
      <p:sp>
        <p:nvSpPr>
          <p:cNvPr id="4" name="Slide Number Placeholder 3"/>
          <p:cNvSpPr>
            <a:spLocks noGrp="1"/>
          </p:cNvSpPr>
          <p:nvPr>
            <p:ph type="sldNum" sz="quarter" idx="5"/>
          </p:nvPr>
        </p:nvSpPr>
        <p:spPr/>
        <p:txBody>
          <a:bodyPr/>
          <a:lstStyle/>
          <a:p>
            <a:fld id="{7A258624-B150-B449-BA84-B2B0632394DA}" type="slidenum">
              <a:rPr lang="en-US" smtClean="0"/>
              <a:t>12</a:t>
            </a:fld>
            <a:endParaRPr lang="en-US"/>
          </a:p>
        </p:txBody>
      </p:sp>
    </p:spTree>
    <p:extLst>
      <p:ext uri="{BB962C8B-B14F-4D97-AF65-F5344CB8AC3E}">
        <p14:creationId xmlns:p14="http://schemas.microsoft.com/office/powerpoint/2010/main" val="3583162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By concatenating gene expression and ChIP-levels, each gene was represented as a data point, defined by a set of features collected across  differentiation.</a:t>
            </a:r>
          </a:p>
          <a:p>
            <a:endParaRPr lang="en-US" dirty="0"/>
          </a:p>
          <a:p>
            <a:r>
              <a:rPr lang="en-US" dirty="0"/>
              <a:t>To obtain a unified representation of the data, we tested several dimensionality reduction techniques, including Variational Autoencoders (VAE), Autoencoders (AE), UMAP, and PCA, to evaluate their ability to compress and reconstruct the data.</a:t>
            </a:r>
          </a:p>
          <a:p>
            <a:r>
              <a:rPr lang="en-US" dirty="0"/>
              <a:t>Additionally, we incorporated expression log fold changes (logFCs) computed between different time points. This enhancement improved the reconstruction quality</a:t>
            </a:r>
          </a:p>
        </p:txBody>
      </p:sp>
      <p:sp>
        <p:nvSpPr>
          <p:cNvPr id="4" name="Slide Number Placeholder 3"/>
          <p:cNvSpPr>
            <a:spLocks noGrp="1"/>
          </p:cNvSpPr>
          <p:nvPr>
            <p:ph type="sldNum" sz="quarter" idx="5"/>
          </p:nvPr>
        </p:nvSpPr>
        <p:spPr/>
        <p:txBody>
          <a:bodyPr/>
          <a:lstStyle/>
          <a:p>
            <a:fld id="{7A258624-B150-B449-BA84-B2B0632394DA}" type="slidenum">
              <a:rPr lang="en-US" smtClean="0"/>
              <a:t>13</a:t>
            </a:fld>
            <a:endParaRPr lang="en-US"/>
          </a:p>
        </p:txBody>
      </p:sp>
    </p:spTree>
    <p:extLst>
      <p:ext uri="{BB962C8B-B14F-4D97-AF65-F5344CB8AC3E}">
        <p14:creationId xmlns:p14="http://schemas.microsoft.com/office/powerpoint/2010/main" val="232053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compare the performance of these methods, we adopted two reconstruction metrics, Root Mean Square Error (RMSE) and cosine similarity. These metrics allowed us to evaluate how well each approach compressed and reconstructed the data.</a:t>
            </a:r>
          </a:p>
        </p:txBody>
      </p:sp>
      <p:sp>
        <p:nvSpPr>
          <p:cNvPr id="4" name="Slide Number Placeholder 3"/>
          <p:cNvSpPr>
            <a:spLocks noGrp="1"/>
          </p:cNvSpPr>
          <p:nvPr>
            <p:ph type="sldNum" sz="quarter" idx="5"/>
          </p:nvPr>
        </p:nvSpPr>
        <p:spPr/>
        <p:txBody>
          <a:bodyPr/>
          <a:lstStyle/>
          <a:p>
            <a:fld id="{7A258624-B150-B449-BA84-B2B0632394DA}" type="slidenum">
              <a:rPr lang="en-US" smtClean="0"/>
              <a:t>14</a:t>
            </a:fld>
            <a:endParaRPr lang="en-US"/>
          </a:p>
        </p:txBody>
      </p:sp>
    </p:spTree>
    <p:extLst>
      <p:ext uri="{BB962C8B-B14F-4D97-AF65-F5344CB8AC3E}">
        <p14:creationId xmlns:p14="http://schemas.microsoft.com/office/powerpoint/2010/main" val="400510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optimize the hyperparameters of the deep learning model, the dataset was divided into training, validation, and testing sets. A random search strategy was employed to explore various hyperparameter combinations by training the model on the training set and optimizing reconstruction performance on the validation set. Once the best hyperparameter combination was identified, the models were evaluated on the testing set to assess generalization capabilities and check for overfitting</a:t>
            </a:r>
          </a:p>
        </p:txBody>
      </p:sp>
      <p:sp>
        <p:nvSpPr>
          <p:cNvPr id="4" name="Slide Number Placeholder 3"/>
          <p:cNvSpPr>
            <a:spLocks noGrp="1"/>
          </p:cNvSpPr>
          <p:nvPr>
            <p:ph type="sldNum" sz="quarter" idx="5"/>
          </p:nvPr>
        </p:nvSpPr>
        <p:spPr/>
        <p:txBody>
          <a:bodyPr/>
          <a:lstStyle/>
          <a:p>
            <a:fld id="{7A258624-B150-B449-BA84-B2B0632394DA}" type="slidenum">
              <a:rPr lang="en-US" smtClean="0"/>
              <a:t>15</a:t>
            </a:fld>
            <a:endParaRPr lang="en-US"/>
          </a:p>
        </p:txBody>
      </p:sp>
    </p:spTree>
    <p:extLst>
      <p:ext uri="{BB962C8B-B14F-4D97-AF65-F5344CB8AC3E}">
        <p14:creationId xmlns:p14="http://schemas.microsoft.com/office/powerpoint/2010/main" val="1610695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compared the models by testing their performance when trained and evaluated on the whole dataset</a:t>
            </a:r>
          </a:p>
          <a:p>
            <a:r>
              <a:rPr lang="en-US" dirty="0"/>
              <a:t>In the table, metrics are reported in terms of averages and percentiles, and the Variational Autoencoder (VAE) emerged as the best-performing model. Interestingly, PCA, which can be considered a baseline method, performed as the second-best, with the Autoencoder (AE) scoring similarly. UMAP showed the lowest performance among the methods tested. The Boxplots show the metrics distribution reveal significant differences when comparing methods with PCA, confirming the ranking.</a:t>
            </a:r>
          </a:p>
        </p:txBody>
      </p:sp>
      <p:sp>
        <p:nvSpPr>
          <p:cNvPr id="4" name="Slide Number Placeholder 3"/>
          <p:cNvSpPr>
            <a:spLocks noGrp="1"/>
          </p:cNvSpPr>
          <p:nvPr>
            <p:ph type="sldNum" sz="quarter" idx="5"/>
          </p:nvPr>
        </p:nvSpPr>
        <p:spPr/>
        <p:txBody>
          <a:bodyPr/>
          <a:lstStyle/>
          <a:p>
            <a:fld id="{7A258624-B150-B449-BA84-B2B0632394DA}" type="slidenum">
              <a:rPr lang="en-US" smtClean="0"/>
              <a:t>16</a:t>
            </a:fld>
            <a:endParaRPr lang="en-US"/>
          </a:p>
        </p:txBody>
      </p:sp>
    </p:spTree>
    <p:extLst>
      <p:ext uri="{BB962C8B-B14F-4D97-AF65-F5344CB8AC3E}">
        <p14:creationId xmlns:p14="http://schemas.microsoft.com/office/powerpoint/2010/main" val="73232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To visualize the VAE model’s reconstruction capabilities, we generated heatmaps of the original and reconstructed values for a selected set of genes </a:t>
            </a: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We selected Four CT-specific marker genes for each CT based on prior knowledge in literature. In the </a:t>
            </a:r>
            <a:r>
              <a:rPr lang="en-US" dirty="0" err="1">
                <a:solidFill>
                  <a:srgbClr val="000000"/>
                </a:solidFill>
                <a:effectLst/>
                <a:latin typeface="Helvetica" pitchFamily="2" charset="0"/>
              </a:rPr>
              <a:t>heataps</a:t>
            </a:r>
            <a:r>
              <a:rPr lang="en-US" dirty="0">
                <a:solidFill>
                  <a:srgbClr val="000000"/>
                </a:solidFill>
                <a:effectLst/>
                <a:latin typeface="Helvetica" pitchFamily="2" charset="0"/>
              </a:rPr>
              <a:t> you can see genes on the rows grouped by CT, and on the column features grouped by HM and expression. Inside each </a:t>
            </a:r>
            <a:r>
              <a:rPr lang="en-US" dirty="0" err="1">
                <a:solidFill>
                  <a:srgbClr val="000000"/>
                </a:solidFill>
                <a:effectLst/>
                <a:latin typeface="Helvetica" pitchFamily="2" charset="0"/>
              </a:rPr>
              <a:t>gourp</a:t>
            </a:r>
            <a:r>
              <a:rPr lang="en-US" dirty="0">
                <a:solidFill>
                  <a:srgbClr val="000000"/>
                </a:solidFill>
                <a:effectLst/>
                <a:latin typeface="Helvetica" pitchFamily="2" charset="0"/>
              </a:rPr>
              <a:t> features are ordered by differentiation time points.</a:t>
            </a:r>
          </a:p>
          <a:p>
            <a:endParaRPr lang="en-US" dirty="0">
              <a:solidFill>
                <a:srgbClr val="000000"/>
              </a:solidFill>
              <a:effectLst/>
              <a:latin typeface="Helvetica" pitchFamily="2" charset="0"/>
            </a:endParaRP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Comparing visually these heatmaps, we observed that the model successfully reconstructed the expression and epigenetic patterns for this subset of genes, with only minor differences. </a:t>
            </a:r>
          </a:p>
          <a:p>
            <a:endParaRPr lang="en-US" dirty="0"/>
          </a:p>
        </p:txBody>
      </p:sp>
      <p:sp>
        <p:nvSpPr>
          <p:cNvPr id="4" name="Slide Number Placeholder 3"/>
          <p:cNvSpPr>
            <a:spLocks noGrp="1"/>
          </p:cNvSpPr>
          <p:nvPr>
            <p:ph type="sldNum" sz="quarter" idx="5"/>
          </p:nvPr>
        </p:nvSpPr>
        <p:spPr/>
        <p:txBody>
          <a:bodyPr/>
          <a:lstStyle/>
          <a:p>
            <a:fld id="{7A258624-B150-B449-BA84-B2B0632394DA}" type="slidenum">
              <a:rPr lang="en-US" smtClean="0"/>
              <a:t>17</a:t>
            </a:fld>
            <a:endParaRPr lang="en-US"/>
          </a:p>
        </p:txBody>
      </p:sp>
    </p:spTree>
    <p:extLst>
      <p:ext uri="{BB962C8B-B14F-4D97-AF65-F5344CB8AC3E}">
        <p14:creationId xmlns:p14="http://schemas.microsoft.com/office/powerpoint/2010/main" val="166804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explore the latent space of the VAE and </a:t>
            </a:r>
            <a:r>
              <a:rPr lang="en-US" dirty="0">
                <a:solidFill>
                  <a:srgbClr val="000000"/>
                </a:solidFill>
              </a:rPr>
              <a:t>S</a:t>
            </a:r>
            <a:r>
              <a:rPr lang="en-US" sz="1200" dirty="0">
                <a:solidFill>
                  <a:srgbClr val="000000"/>
                </a:solidFill>
                <a:effectLst/>
                <a:latin typeface="Arial" panose="020B0604020202020204" pitchFamily="34" charset="0"/>
                <a:cs typeface="Arial" panose="020B0604020202020204" pitchFamily="34" charset="0"/>
              </a:rPr>
              <a:t>earching for </a:t>
            </a:r>
            <a:r>
              <a:rPr lang="en-US" sz="1200" dirty="0">
                <a:solidFill>
                  <a:srgbClr val="000000"/>
                </a:solidFill>
                <a:latin typeface="Arial" panose="020B0604020202020204" pitchFamily="34" charset="0"/>
                <a:cs typeface="Arial" panose="020B0604020202020204" pitchFamily="34" charset="0"/>
              </a:rPr>
              <a:t>novel </a:t>
            </a:r>
            <a:r>
              <a:rPr lang="en-US" sz="1200" b="1" dirty="0">
                <a:solidFill>
                  <a:srgbClr val="000000"/>
                </a:solidFill>
                <a:effectLst/>
                <a:latin typeface="Arial" panose="020B0604020202020204" pitchFamily="34" charset="0"/>
                <a:cs typeface="Arial" panose="020B0604020202020204" pitchFamily="34" charset="0"/>
              </a:rPr>
              <a:t>expression and epigenetic patterns</a:t>
            </a:r>
            <a:r>
              <a:rPr lang="en-US" sz="1200" dirty="0">
                <a:solidFill>
                  <a:srgbClr val="000000"/>
                </a:solidFill>
                <a:effectLst/>
                <a:latin typeface="Arial" panose="020B0604020202020204" pitchFamily="34" charset="0"/>
                <a:cs typeface="Arial" panose="020B0604020202020204" pitchFamily="34" charset="0"/>
              </a:rPr>
              <a:t> captured by the model,</a:t>
            </a:r>
            <a:r>
              <a:rPr lang="en-US" dirty="0"/>
              <a:t> we clustered genes based on their representations in the latent space.</a:t>
            </a:r>
          </a:p>
          <a:p>
            <a:endParaRPr lang="en-US" dirty="0"/>
          </a:p>
          <a:p>
            <a:r>
              <a:rPr lang="en-US" dirty="0"/>
              <a:t>Additionally, to visualize the overall distribution of genes in the latent space, we projected the six-dimensional latent space to two dimensions using UMAP.  Here for example the scatterplot depicting the projection of the latent space is colored by clusters, but it can be colored by input features or external to see the overall gene distribution in dependence of specific features.</a:t>
            </a:r>
          </a:p>
          <a:p>
            <a:r>
              <a:rPr lang="en-US" dirty="0">
                <a:solidFill>
                  <a:srgbClr val="000000"/>
                </a:solidFill>
                <a:effectLst/>
                <a:latin typeface="Helvetica" pitchFamily="2" charset="0"/>
              </a:rPr>
              <a:t>By selecting some clusters, we showed how VAE latent code successfully grouped together</a:t>
            </a:r>
          </a:p>
          <a:p>
            <a:r>
              <a:rPr lang="en-US" dirty="0">
                <a:solidFill>
                  <a:srgbClr val="000000"/>
                </a:solidFill>
                <a:effectLst/>
                <a:latin typeface="Helvetica" pitchFamily="2" charset="0"/>
              </a:rPr>
              <a:t>genes based on common features dynamics</a:t>
            </a:r>
          </a:p>
        </p:txBody>
      </p:sp>
      <p:sp>
        <p:nvSpPr>
          <p:cNvPr id="4" name="Slide Number Placeholder 3"/>
          <p:cNvSpPr>
            <a:spLocks noGrp="1"/>
          </p:cNvSpPr>
          <p:nvPr>
            <p:ph type="sldNum" sz="quarter" idx="5"/>
          </p:nvPr>
        </p:nvSpPr>
        <p:spPr/>
        <p:txBody>
          <a:bodyPr/>
          <a:lstStyle/>
          <a:p>
            <a:fld id="{7A258624-B150-B449-BA84-B2B0632394DA}" type="slidenum">
              <a:rPr lang="en-US" smtClean="0"/>
              <a:t>18</a:t>
            </a:fld>
            <a:endParaRPr lang="en-US"/>
          </a:p>
        </p:txBody>
      </p:sp>
    </p:spTree>
    <p:extLst>
      <p:ext uri="{BB962C8B-B14F-4D97-AF65-F5344CB8AC3E}">
        <p14:creationId xmlns:p14="http://schemas.microsoft.com/office/powerpoint/2010/main" val="306233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here I present cluster 32, which contains genes that we labeled as bivalent in ESC and  activated in cardiomyocytes. On the left, the violin plot shows the feature distribution, color-coded by group and ordered top to bottom according to the differentiation trajectory. On the right, the epigenetic dynamics is illustrated by average ChIP signal profiles around promoters, calculated for each cell type and histone modification.</a:t>
            </a:r>
          </a:p>
          <a:p>
            <a:endParaRPr lang="en-US" dirty="0"/>
          </a:p>
          <a:p>
            <a:r>
              <a:rPr lang="en-US" dirty="0"/>
              <a:t>The key </a:t>
            </a:r>
            <a:r>
              <a:rPr lang="en-US" dirty="0" err="1"/>
              <a:t>inisight</a:t>
            </a:r>
            <a:r>
              <a:rPr lang="en-US" dirty="0"/>
              <a:t> regarding the expression dynamics is that these genes show low expression value in the first stages of differentiation and higher expression value in the latter .</a:t>
            </a:r>
          </a:p>
          <a:p>
            <a:endParaRPr lang="en-US" dirty="0"/>
          </a:p>
          <a:p>
            <a:r>
              <a:rPr lang="en-US" dirty="0"/>
              <a:t>By looking at the epigenetics dynamics </a:t>
            </a:r>
            <a:r>
              <a:rPr lang="en-US" dirty="0" err="1"/>
              <a:t>wwe</a:t>
            </a:r>
            <a:r>
              <a:rPr lang="en-US" dirty="0"/>
              <a:t> can infer that genes appear to be repressed in </a:t>
            </a:r>
            <a:r>
              <a:rPr lang="en-US" dirty="0" err="1"/>
              <a:t>teìhe</a:t>
            </a:r>
            <a:r>
              <a:rPr lang="en-US" dirty="0"/>
              <a:t> </a:t>
            </a:r>
            <a:r>
              <a:rPr lang="en-US" dirty="0" err="1"/>
              <a:t>firststages</a:t>
            </a:r>
            <a:r>
              <a:rPr lang="en-US" dirty="0"/>
              <a:t> of </a:t>
            </a:r>
            <a:r>
              <a:rPr lang="en-US" dirty="0" err="1"/>
              <a:t>tdifferetnaiton</a:t>
            </a:r>
            <a:r>
              <a:rPr lang="en-US" dirty="0"/>
              <a:t> in a </a:t>
            </a:r>
            <a:r>
              <a:rPr lang="en-US" dirty="0" err="1"/>
              <a:t>socalled</a:t>
            </a:r>
            <a:r>
              <a:rPr lang="en-US" dirty="0"/>
              <a:t>  bivalent state, having both H3K4me3 and H3K27me3, this condition is known as bivalent and genes are transcription poised and ready to be activated or repressed. in this case they get activated in CM by losing the repression mark suggested genes are important so expressed and important in CM</a:t>
            </a:r>
          </a:p>
          <a:p>
            <a:endParaRPr lang="en-US" dirty="0"/>
          </a:p>
          <a:p>
            <a:endParaRPr lang="en-US" dirty="0"/>
          </a:p>
        </p:txBody>
      </p:sp>
      <p:sp>
        <p:nvSpPr>
          <p:cNvPr id="4" name="Slide Number Placeholder 3"/>
          <p:cNvSpPr>
            <a:spLocks noGrp="1"/>
          </p:cNvSpPr>
          <p:nvPr>
            <p:ph type="sldNum" sz="quarter" idx="5"/>
          </p:nvPr>
        </p:nvSpPr>
        <p:spPr/>
        <p:txBody>
          <a:bodyPr/>
          <a:lstStyle/>
          <a:p>
            <a:fld id="{7A258624-B150-B449-BA84-B2B0632394DA}" type="slidenum">
              <a:rPr lang="en-US" smtClean="0"/>
              <a:t>19</a:t>
            </a:fld>
            <a:endParaRPr lang="en-US"/>
          </a:p>
        </p:txBody>
      </p:sp>
    </p:spTree>
    <p:extLst>
      <p:ext uri="{BB962C8B-B14F-4D97-AF65-F5344CB8AC3E}">
        <p14:creationId xmlns:p14="http://schemas.microsoft.com/office/powerpoint/2010/main" val="127681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sz="1600" dirty="0"/>
              <a:t>eukaryotes, DNA is compacted within the nucleus. This is achieved through its organization into chromatin, where DNA is wrapped around histone proteins. </a:t>
            </a:r>
          </a:p>
          <a:p>
            <a:endParaRPr lang="en-US" sz="1600" dirty="0"/>
          </a:p>
          <a:p>
            <a:r>
              <a:rPr lang="en-US" sz="2400" dirty="0"/>
              <a:t>Histone posttranslational modifications, DNA methylation, and chromatin remodeling factors contribute to the regulation of gene expression through complex mechanisms that influence the chromatin state</a:t>
            </a:r>
            <a:r>
              <a:rPr lang="en-US" sz="1600" dirty="0"/>
              <a:t>. </a:t>
            </a:r>
          </a:p>
          <a:p>
            <a:endParaRPr lang="en-US" sz="1600" dirty="0"/>
          </a:p>
          <a:p>
            <a:r>
              <a:rPr lang="en-US" sz="2400" dirty="0"/>
              <a:t>Chromatin is dynamic and transitions between states play a crucial role in cellular processes such as, development, </a:t>
            </a:r>
            <a:endParaRPr lang="en-US" dirty="0"/>
          </a:p>
        </p:txBody>
      </p:sp>
      <p:sp>
        <p:nvSpPr>
          <p:cNvPr id="4" name="Slide Number Placeholder 3"/>
          <p:cNvSpPr>
            <a:spLocks noGrp="1"/>
          </p:cNvSpPr>
          <p:nvPr>
            <p:ph type="sldNum" sz="quarter" idx="5"/>
          </p:nvPr>
        </p:nvSpPr>
        <p:spPr/>
        <p:txBody>
          <a:bodyPr/>
          <a:lstStyle/>
          <a:p>
            <a:fld id="{7A258624-B150-B449-BA84-B2B0632394DA}" type="slidenum">
              <a:rPr lang="en-US" smtClean="0"/>
              <a:t>1</a:t>
            </a:fld>
            <a:endParaRPr lang="en-US"/>
          </a:p>
        </p:txBody>
      </p:sp>
    </p:spTree>
    <p:extLst>
      <p:ext uri="{BB962C8B-B14F-4D97-AF65-F5344CB8AC3E}">
        <p14:creationId xmlns:p14="http://schemas.microsoft.com/office/powerpoint/2010/main" val="258705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88F95-61BB-FB55-3E55-7996A1056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C83F3-513C-159C-D501-D402FF8C0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4D0FC-DF01-8EE7-B8B9-17436D38A2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303C46-3D1B-54A4-83E0-3B1C66EA7DC4}"/>
              </a:ext>
            </a:extLst>
          </p:cNvPr>
          <p:cNvSpPr>
            <a:spLocks noGrp="1"/>
          </p:cNvSpPr>
          <p:nvPr>
            <p:ph type="sldNum" sz="quarter" idx="5"/>
          </p:nvPr>
        </p:nvSpPr>
        <p:spPr/>
        <p:txBody>
          <a:bodyPr/>
          <a:lstStyle/>
          <a:p>
            <a:fld id="{7A258624-B150-B449-BA84-B2B0632394DA}" type="slidenum">
              <a:rPr lang="en-US" smtClean="0"/>
              <a:t>20</a:t>
            </a:fld>
            <a:endParaRPr lang="en-US"/>
          </a:p>
        </p:txBody>
      </p:sp>
    </p:spTree>
    <p:extLst>
      <p:ext uri="{BB962C8B-B14F-4D97-AF65-F5344CB8AC3E}">
        <p14:creationId xmlns:p14="http://schemas.microsoft.com/office/powerpoint/2010/main" val="106635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confirm the expression dynamic pattern at gene resolution here we randomly selected 16 genes and plot their expression along differentiation, and you can see how all of them show the valley like expression part with some differences.</a:t>
            </a:r>
          </a:p>
        </p:txBody>
      </p:sp>
      <p:sp>
        <p:nvSpPr>
          <p:cNvPr id="4" name="Slide Number Placeholder 3"/>
          <p:cNvSpPr>
            <a:spLocks noGrp="1"/>
          </p:cNvSpPr>
          <p:nvPr>
            <p:ph type="sldNum" sz="quarter" idx="5"/>
          </p:nvPr>
        </p:nvSpPr>
        <p:spPr/>
        <p:txBody>
          <a:bodyPr/>
          <a:lstStyle/>
          <a:p>
            <a:fld id="{7A258624-B150-B449-BA84-B2B0632394DA}" type="slidenum">
              <a:rPr lang="en-US" smtClean="0"/>
              <a:t>21</a:t>
            </a:fld>
            <a:endParaRPr lang="en-US"/>
          </a:p>
        </p:txBody>
      </p:sp>
    </p:spTree>
    <p:extLst>
      <p:ext uri="{BB962C8B-B14F-4D97-AF65-F5344CB8AC3E}">
        <p14:creationId xmlns:p14="http://schemas.microsoft.com/office/powerpoint/2010/main" val="1624166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”Given the large number of clusters, we are still analyzing them, trying to extract insights and assign labels. Here, I present a method to visualize the composition of all clusters in terms of chromatin state. Specifically, for each cluster, we plot the percentage of genes annotated with different </a:t>
            </a:r>
            <a:r>
              <a:rPr lang="en-US" dirty="0" err="1"/>
              <a:t>chromatine</a:t>
            </a:r>
            <a:r>
              <a:rPr lang="en-US" dirty="0"/>
              <a:t> states  in ESC in a previous study, providing a first hint and general idea that can help to select clusters.</a:t>
            </a:r>
            <a:br>
              <a:rPr lang="en-US" dirty="0"/>
            </a:br>
            <a:r>
              <a:rPr lang="en-US" dirty="0"/>
              <a:t>The same type of visualization applied with </a:t>
            </a:r>
            <a:r>
              <a:rPr lang="en-US" dirty="0" err="1"/>
              <a:t>anither</a:t>
            </a:r>
            <a:r>
              <a:rPr lang="en-US" dirty="0"/>
              <a:t> annotation categories can provide a different perspective on clusters composition</a:t>
            </a:r>
          </a:p>
        </p:txBody>
      </p:sp>
      <p:sp>
        <p:nvSpPr>
          <p:cNvPr id="4" name="Slide Number Placeholder 3"/>
          <p:cNvSpPr>
            <a:spLocks noGrp="1"/>
          </p:cNvSpPr>
          <p:nvPr>
            <p:ph type="sldNum" sz="quarter" idx="5"/>
          </p:nvPr>
        </p:nvSpPr>
        <p:spPr/>
        <p:txBody>
          <a:bodyPr/>
          <a:lstStyle/>
          <a:p>
            <a:fld id="{7A258624-B150-B449-BA84-B2B0632394DA}" type="slidenum">
              <a:rPr lang="en-US" smtClean="0"/>
              <a:t>22</a:t>
            </a:fld>
            <a:endParaRPr lang="en-US"/>
          </a:p>
        </p:txBody>
      </p:sp>
    </p:spTree>
    <p:extLst>
      <p:ext uri="{BB962C8B-B14F-4D97-AF65-F5344CB8AC3E}">
        <p14:creationId xmlns:p14="http://schemas.microsoft.com/office/powerpoint/2010/main" val="2381238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58624-B150-B449-BA84-B2B0632394DA}" type="slidenum">
              <a:rPr lang="en-US" smtClean="0"/>
              <a:t>41</a:t>
            </a:fld>
            <a:endParaRPr lang="en-US"/>
          </a:p>
        </p:txBody>
      </p:sp>
    </p:spTree>
    <p:extLst>
      <p:ext uri="{BB962C8B-B14F-4D97-AF65-F5344CB8AC3E}">
        <p14:creationId xmlns:p14="http://schemas.microsoft.com/office/powerpoint/2010/main" val="130468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58624-B150-B449-BA84-B2B0632394DA}" type="slidenum">
              <a:rPr lang="en-US" smtClean="0"/>
              <a:t>42</a:t>
            </a:fld>
            <a:endParaRPr lang="en-US"/>
          </a:p>
        </p:txBody>
      </p:sp>
    </p:spTree>
    <p:extLst>
      <p:ext uri="{BB962C8B-B14F-4D97-AF65-F5344CB8AC3E}">
        <p14:creationId xmlns:p14="http://schemas.microsoft.com/office/powerpoint/2010/main" val="392628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258624-B150-B449-BA84-B2B0632394DA}" type="slidenum">
              <a:rPr lang="en-US" smtClean="0"/>
              <a:t>59</a:t>
            </a:fld>
            <a:endParaRPr lang="en-US"/>
          </a:p>
        </p:txBody>
      </p:sp>
    </p:spTree>
    <p:extLst>
      <p:ext uri="{BB962C8B-B14F-4D97-AF65-F5344CB8AC3E}">
        <p14:creationId xmlns:p14="http://schemas.microsoft.com/office/powerpoint/2010/main" val="37677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decades, advances in high-throughput sequencing technologies have driven exponential growth in data generation. As shown in the plot, this growth is evident in the increasing size of the Sequence Read Archive (SRA) database. However, given this rapid expansion, there is a pressing need for computational methods that are efficient in extracting meaningful insights from these vast datasets."</a:t>
            </a:r>
          </a:p>
        </p:txBody>
      </p:sp>
      <p:sp>
        <p:nvSpPr>
          <p:cNvPr id="4" name="Slide Number Placeholder 3"/>
          <p:cNvSpPr>
            <a:spLocks noGrp="1"/>
          </p:cNvSpPr>
          <p:nvPr>
            <p:ph type="sldNum" sz="quarter" idx="5"/>
          </p:nvPr>
        </p:nvSpPr>
        <p:spPr/>
        <p:txBody>
          <a:bodyPr/>
          <a:lstStyle/>
          <a:p>
            <a:fld id="{7A258624-B150-B449-BA84-B2B0632394DA}" type="slidenum">
              <a:rPr lang="en-US" smtClean="0"/>
              <a:t>2</a:t>
            </a:fld>
            <a:endParaRPr lang="en-US"/>
          </a:p>
        </p:txBody>
      </p:sp>
    </p:spTree>
    <p:extLst>
      <p:ext uri="{BB962C8B-B14F-4D97-AF65-F5344CB8AC3E}">
        <p14:creationId xmlns:p14="http://schemas.microsoft.com/office/powerpoint/2010/main" val="39192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latin typeface="Arial" panose="020B0604020202020204" pitchFamily="34" charset="0"/>
                <a:cs typeface="Arial" panose="020B0604020202020204" pitchFamily="34" charset="0"/>
              </a:rPr>
              <a:t>Deep learning (DL) models have been successfully applied to omics datasets</a:t>
            </a:r>
            <a:endParaRPr lang="en-US" dirty="0"/>
          </a:p>
          <a:p>
            <a:r>
              <a:rPr lang="en-US" dirty="0"/>
              <a:t>"Deep learning, involves neural networks with multiple hidden layers that can learn complex features relationships from large datasets. </a:t>
            </a:r>
          </a:p>
        </p:txBody>
      </p:sp>
      <p:sp>
        <p:nvSpPr>
          <p:cNvPr id="4" name="Slide Number Placeholder 3"/>
          <p:cNvSpPr>
            <a:spLocks noGrp="1"/>
          </p:cNvSpPr>
          <p:nvPr>
            <p:ph type="sldNum" sz="quarter" idx="5"/>
          </p:nvPr>
        </p:nvSpPr>
        <p:spPr/>
        <p:txBody>
          <a:bodyPr/>
          <a:lstStyle/>
          <a:p>
            <a:fld id="{7A258624-B150-B449-BA84-B2B0632394DA}" type="slidenum">
              <a:rPr lang="en-US" smtClean="0"/>
              <a:t>3</a:t>
            </a:fld>
            <a:endParaRPr lang="en-US"/>
          </a:p>
        </p:txBody>
      </p:sp>
    </p:spTree>
    <p:extLst>
      <p:ext uri="{BB962C8B-B14F-4D97-AF65-F5344CB8AC3E}">
        <p14:creationId xmlns:p14="http://schemas.microsoft.com/office/powerpoint/2010/main" val="83626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data </a:t>
            </a:r>
            <a:r>
              <a:rPr lang="en-US" dirty="0" err="1"/>
              <a:t>labeles</a:t>
            </a:r>
            <a:r>
              <a:rPr lang="en-US" dirty="0"/>
              <a:t> are not </a:t>
            </a:r>
            <a:r>
              <a:rPr lang="en-US" dirty="0" err="1"/>
              <a:t>availabel</a:t>
            </a:r>
            <a:r>
              <a:rPr lang="en-US" dirty="0"/>
              <a:t>, self-supervised learning provides a promising alternative. This approach leverages the structure within the data itself to generate pseudo-labels, allowing the model to learn meaningful representations without requiring explicit manual labeling.</a:t>
            </a:r>
          </a:p>
          <a:p>
            <a:endParaRPr lang="en-US" dirty="0"/>
          </a:p>
          <a:p>
            <a:r>
              <a:rPr lang="en-US" dirty="0"/>
              <a:t>Autoencoders are an example of this approach. AEs are </a:t>
            </a:r>
            <a:r>
              <a:rPr lang="en-US" sz="1200" dirty="0">
                <a:solidFill>
                  <a:srgbClr val="000000"/>
                </a:solidFill>
                <a:effectLst/>
                <a:latin typeface="Arial" panose="020B0604020202020204" pitchFamily="34" charset="0"/>
                <a:cs typeface="Arial" panose="020B0604020202020204" pitchFamily="34" charset="0"/>
              </a:rPr>
              <a:t>designed to firstly efficiently compress (</a:t>
            </a:r>
            <a:r>
              <a:rPr lang="en-US" sz="1200" b="1" dirty="0">
                <a:effectLst/>
                <a:latin typeface="Arial" panose="020B0604020202020204" pitchFamily="34" charset="0"/>
                <a:cs typeface="Arial" panose="020B0604020202020204" pitchFamily="34" charset="0"/>
              </a:rPr>
              <a:t>encode</a:t>
            </a:r>
            <a:r>
              <a:rPr lang="en-US" sz="1200" dirty="0">
                <a:solidFill>
                  <a:srgbClr val="000000"/>
                </a:solidFill>
                <a:effectLst/>
                <a:latin typeface="Arial" panose="020B0604020202020204" pitchFamily="34" charset="0"/>
                <a:cs typeface="Arial" panose="020B0604020202020204" pitchFamily="34" charset="0"/>
              </a:rPr>
              <a:t>) input data into a latent representation, and, then reconstruct (</a:t>
            </a:r>
            <a:r>
              <a:rPr lang="en-US" sz="1200" b="1" dirty="0">
                <a:effectLst/>
                <a:latin typeface="Arial" panose="020B0604020202020204" pitchFamily="34" charset="0"/>
                <a:cs typeface="Arial" panose="020B0604020202020204" pitchFamily="34" charset="0"/>
              </a:rPr>
              <a:t>decode</a:t>
            </a:r>
            <a:r>
              <a:rPr lang="en-US" sz="1200" dirty="0">
                <a:solidFill>
                  <a:srgbClr val="000000"/>
                </a:solidFill>
                <a:effectLst/>
                <a:latin typeface="Arial" panose="020B0604020202020204" pitchFamily="34" charset="0"/>
                <a:cs typeface="Arial" panose="020B0604020202020204" pitchFamily="34" charset="0"/>
              </a:rPr>
              <a:t>) the original input from the latent representation</a:t>
            </a:r>
            <a:endParaRPr lang="en-US" dirty="0"/>
          </a:p>
          <a:p>
            <a:r>
              <a:rPr lang="en-US" dirty="0"/>
              <a:t>The primary goal of autoencoders is not just reconstruction but to enable dim reduction  </a:t>
            </a:r>
            <a:r>
              <a:rPr lang="en-US" b="1" dirty="0"/>
              <a:t>representation learning </a:t>
            </a:r>
            <a:r>
              <a:rPr lang="en-US" dirty="0"/>
              <a:t>that can be used for downstream tasks such as clustering</a:t>
            </a:r>
          </a:p>
        </p:txBody>
      </p:sp>
      <p:sp>
        <p:nvSpPr>
          <p:cNvPr id="4" name="Slide Number Placeholder 3"/>
          <p:cNvSpPr>
            <a:spLocks noGrp="1"/>
          </p:cNvSpPr>
          <p:nvPr>
            <p:ph type="sldNum" sz="quarter" idx="5"/>
          </p:nvPr>
        </p:nvSpPr>
        <p:spPr/>
        <p:txBody>
          <a:bodyPr/>
          <a:lstStyle/>
          <a:p>
            <a:fld id="{7A258624-B150-B449-BA84-B2B0632394DA}" type="slidenum">
              <a:rPr lang="en-US" smtClean="0"/>
              <a:t>4</a:t>
            </a:fld>
            <a:endParaRPr lang="en-US"/>
          </a:p>
        </p:txBody>
      </p:sp>
    </p:spTree>
    <p:extLst>
      <p:ext uri="{BB962C8B-B14F-4D97-AF65-F5344CB8AC3E}">
        <p14:creationId xmlns:p14="http://schemas.microsoft.com/office/powerpoint/2010/main" val="137949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Autoencoders exist in various forms, with the Variational Autoencoder (VAE)  VAEs represent a probabilistic extension of traditional autoencoders. The key difference lies in how they encode data: instead of mapping input data to specific points in the latent space, VAEs encode the </a:t>
            </a:r>
            <a:r>
              <a:rPr lang="en-US" b="0" dirty="0"/>
              <a:t>data as a continuous probability distribution within the latent space. By sampling from this distribution, VAEs model data variability during training and after training also enables to generate new data points that resemble the training data, </a:t>
            </a:r>
          </a:p>
        </p:txBody>
      </p:sp>
      <p:sp>
        <p:nvSpPr>
          <p:cNvPr id="4" name="Slide Number Placeholder 3"/>
          <p:cNvSpPr>
            <a:spLocks noGrp="1"/>
          </p:cNvSpPr>
          <p:nvPr>
            <p:ph type="sldNum" sz="quarter" idx="5"/>
          </p:nvPr>
        </p:nvSpPr>
        <p:spPr/>
        <p:txBody>
          <a:bodyPr/>
          <a:lstStyle/>
          <a:p>
            <a:fld id="{7A258624-B150-B449-BA84-B2B0632394DA}" type="slidenum">
              <a:rPr lang="en-US" smtClean="0"/>
              <a:t>5</a:t>
            </a:fld>
            <a:endParaRPr lang="en-US"/>
          </a:p>
        </p:txBody>
      </p:sp>
    </p:spTree>
    <p:extLst>
      <p:ext uri="{BB962C8B-B14F-4D97-AF65-F5344CB8AC3E}">
        <p14:creationId xmlns:p14="http://schemas.microsoft.com/office/powerpoint/2010/main" val="406174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examples of articles where Variational Autoencoders (VAEs) have been implemented on epigenomics data. </a:t>
            </a:r>
          </a:p>
          <a:p>
            <a:r>
              <a:rPr lang="en-US" dirty="0"/>
              <a:t>These studies demonstrated the ability of this architecture to extract, biologically, relevant epigenomic representation in different context.</a:t>
            </a:r>
          </a:p>
        </p:txBody>
      </p:sp>
      <p:sp>
        <p:nvSpPr>
          <p:cNvPr id="4" name="Slide Number Placeholder 3"/>
          <p:cNvSpPr>
            <a:spLocks noGrp="1"/>
          </p:cNvSpPr>
          <p:nvPr>
            <p:ph type="sldNum" sz="quarter" idx="5"/>
          </p:nvPr>
        </p:nvSpPr>
        <p:spPr/>
        <p:txBody>
          <a:bodyPr/>
          <a:lstStyle/>
          <a:p>
            <a:fld id="{7A258624-B150-B449-BA84-B2B0632394DA}" type="slidenum">
              <a:rPr lang="en-US" smtClean="0"/>
              <a:t>6</a:t>
            </a:fld>
            <a:endParaRPr lang="en-US"/>
          </a:p>
        </p:txBody>
      </p:sp>
    </p:spTree>
    <p:extLst>
      <p:ext uri="{BB962C8B-B14F-4D97-AF65-F5344CB8AC3E}">
        <p14:creationId xmlns:p14="http://schemas.microsoft.com/office/powerpoint/2010/main" val="3534550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Clustering algorithms can be facilitated from the representations learned by DL models. Additionally, representation learning enables the integration of multiple data types into a single, unified representation. This is particularly valuable in omics studies, where combining diverse dataset, such as transcriptomics and epigenomics,  providing a more comprehensive view of biological systems. </a:t>
            </a:r>
          </a:p>
        </p:txBody>
      </p:sp>
      <p:sp>
        <p:nvSpPr>
          <p:cNvPr id="4" name="Slide Number Placeholder 3"/>
          <p:cNvSpPr>
            <a:spLocks noGrp="1"/>
          </p:cNvSpPr>
          <p:nvPr>
            <p:ph type="sldNum" sz="quarter" idx="5"/>
          </p:nvPr>
        </p:nvSpPr>
        <p:spPr/>
        <p:txBody>
          <a:bodyPr/>
          <a:lstStyle/>
          <a:p>
            <a:fld id="{7A258624-B150-B449-BA84-B2B0632394DA}" type="slidenum">
              <a:rPr lang="en-US" smtClean="0"/>
              <a:t>7</a:t>
            </a:fld>
            <a:endParaRPr lang="en-US"/>
          </a:p>
        </p:txBody>
      </p:sp>
    </p:spTree>
    <p:extLst>
      <p:ext uri="{BB962C8B-B14F-4D97-AF65-F5344CB8AC3E}">
        <p14:creationId xmlns:p14="http://schemas.microsoft.com/office/powerpoint/2010/main" val="347567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The aims of the project were: to test </a:t>
            </a:r>
            <a:r>
              <a:rPr lang="en-US" sz="1200" b="1" dirty="0">
                <a:solidFill>
                  <a:srgbClr val="000000"/>
                </a:solidFill>
                <a:effectLst/>
                <a:latin typeface="Arial" panose="020B0604020202020204" pitchFamily="34" charset="0"/>
                <a:cs typeface="Arial" panose="020B0604020202020204" pitchFamily="34" charset="0"/>
              </a:rPr>
              <a:t>VAEs,  AEs </a:t>
            </a:r>
            <a:r>
              <a:rPr lang="en-US" sz="1200" dirty="0">
                <a:solidFill>
                  <a:srgbClr val="000000"/>
                </a:solidFill>
                <a:effectLst/>
                <a:latin typeface="Arial" panose="020B0604020202020204" pitchFamily="34" charset="0"/>
                <a:cs typeface="Arial" panose="020B0604020202020204" pitchFamily="34" charset="0"/>
              </a:rPr>
              <a:t>and other techniques for their ability to compress and reconstruct </a:t>
            </a:r>
            <a:r>
              <a:rPr lang="en-US" sz="1200" b="1" dirty="0">
                <a:solidFill>
                  <a:srgbClr val="000000"/>
                </a:solidFill>
                <a:latin typeface="Arial" panose="020B0604020202020204" pitchFamily="34" charset="0"/>
                <a:cs typeface="Arial" panose="020B0604020202020204" pitchFamily="34" charset="0"/>
              </a:rPr>
              <a:t>multi-omics d</a:t>
            </a:r>
            <a:r>
              <a:rPr lang="en-US" sz="1200" b="1" dirty="0">
                <a:solidFill>
                  <a:srgbClr val="000000"/>
                </a:solidFill>
                <a:effectLst/>
                <a:latin typeface="Arial" panose="020B0604020202020204" pitchFamily="34" charset="0"/>
                <a:cs typeface="Arial" panose="020B0604020202020204" pitchFamily="34" charset="0"/>
              </a:rPr>
              <a:t>ata collected along cardiac differentiation </a:t>
            </a:r>
            <a:r>
              <a:rPr lang="en-US" sz="1200" dirty="0">
                <a:solidFill>
                  <a:srgbClr val="000000"/>
                </a:solidFill>
                <a:effectLst/>
                <a:latin typeface="Arial" panose="020B0604020202020204" pitchFamily="34" charset="0"/>
                <a:cs typeface="Arial" panose="020B0604020202020204" pitchFamily="34" charset="0"/>
              </a:rPr>
              <a:t>in mouse</a:t>
            </a:r>
            <a:endParaRPr lang="en-US" sz="1200" dirty="0">
              <a:solidFill>
                <a:srgbClr val="000000"/>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To explore</a:t>
            </a:r>
            <a:r>
              <a:rPr lang="en-US" sz="1200" dirty="0">
                <a:solidFill>
                  <a:srgbClr val="000000"/>
                </a:solidFill>
                <a:effectLst/>
                <a:latin typeface="Arial" panose="020B0604020202020204" pitchFamily="34" charset="0"/>
                <a:cs typeface="Arial" panose="020B0604020202020204" pitchFamily="34" charset="0"/>
              </a:rPr>
              <a:t> </a:t>
            </a:r>
            <a:r>
              <a:rPr lang="en-US" sz="1200" b="1" dirty="0">
                <a:solidFill>
                  <a:srgbClr val="000000"/>
                </a:solidFill>
                <a:effectLst/>
                <a:latin typeface="Arial" panose="020B0604020202020204" pitchFamily="34" charset="0"/>
                <a:cs typeface="Arial" panose="020B0604020202020204" pitchFamily="34" charset="0"/>
              </a:rPr>
              <a:t>expression and epigenetic dynamics </a:t>
            </a:r>
            <a:r>
              <a:rPr lang="en-US" sz="1200" dirty="0">
                <a:solidFill>
                  <a:srgbClr val="000000"/>
                </a:solidFill>
                <a:effectLst/>
                <a:latin typeface="Arial" panose="020B0604020202020204" pitchFamily="34" charset="0"/>
                <a:cs typeface="Arial" panose="020B0604020202020204" pitchFamily="34" charset="0"/>
              </a:rPr>
              <a:t>patterns captured by the model, </a:t>
            </a:r>
            <a:r>
              <a:rPr lang="en-US" sz="1200" b="1" dirty="0">
                <a:solidFill>
                  <a:srgbClr val="000000"/>
                </a:solidFill>
                <a:latin typeface="Arial" panose="020B0604020202020204" pitchFamily="34" charset="0"/>
                <a:cs typeface="Arial" panose="020B0604020202020204" pitchFamily="34" charset="0"/>
              </a:rPr>
              <a:t>by c</a:t>
            </a:r>
            <a:r>
              <a:rPr lang="en-US" sz="1200" b="1" dirty="0">
                <a:solidFill>
                  <a:srgbClr val="000000"/>
                </a:solidFill>
                <a:effectLst/>
                <a:latin typeface="Arial" panose="020B0604020202020204" pitchFamily="34" charset="0"/>
                <a:cs typeface="Arial" panose="020B0604020202020204" pitchFamily="34" charset="0"/>
              </a:rPr>
              <a:t>lustering genes</a:t>
            </a:r>
            <a:r>
              <a:rPr lang="en-US" sz="1200" dirty="0">
                <a:solidFill>
                  <a:srgbClr val="000000"/>
                </a:solidFill>
                <a:effectLst/>
                <a:latin typeface="Arial" panose="020B0604020202020204" pitchFamily="34" charset="0"/>
                <a:cs typeface="Arial" panose="020B0604020202020204" pitchFamily="34" charset="0"/>
              </a:rPr>
              <a:t> based on their</a:t>
            </a:r>
            <a:r>
              <a:rPr lang="en-US" sz="1200" dirty="0">
                <a:solidFill>
                  <a:srgbClr val="000000"/>
                </a:solidFill>
                <a:latin typeface="Arial" panose="020B0604020202020204" pitchFamily="34" charset="0"/>
                <a:cs typeface="Arial" panose="020B0604020202020204" pitchFamily="34" charset="0"/>
              </a:rPr>
              <a:t> </a:t>
            </a:r>
            <a:r>
              <a:rPr lang="en-US" sz="1200" b="1" dirty="0">
                <a:solidFill>
                  <a:srgbClr val="000000"/>
                </a:solidFill>
                <a:effectLst/>
                <a:latin typeface="Arial" panose="020B0604020202020204" pitchFamily="34" charset="0"/>
                <a:cs typeface="Arial" panose="020B0604020202020204" pitchFamily="34" charset="0"/>
              </a:rPr>
              <a:t>VAE representation </a:t>
            </a:r>
            <a:endParaRPr lang="en-US" sz="1200"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A258624-B150-B449-BA84-B2B0632394DA}" type="slidenum">
              <a:rPr lang="en-US" smtClean="0"/>
              <a:t>8</a:t>
            </a:fld>
            <a:endParaRPr lang="en-US"/>
          </a:p>
        </p:txBody>
      </p:sp>
    </p:spTree>
    <p:extLst>
      <p:ext uri="{BB962C8B-B14F-4D97-AF65-F5344CB8AC3E}">
        <p14:creationId xmlns:p14="http://schemas.microsoft.com/office/powerpoint/2010/main" val="370489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72A50-E5B2-1A4D-8D3C-2C19FF24C84B}" type="slidenum">
              <a:rPr lang="en-US" smtClean="0"/>
              <a:t>‹#›</a:t>
            </a:fld>
            <a:endParaRPr lang="en-US"/>
          </a:p>
        </p:txBody>
      </p:sp>
    </p:spTree>
    <p:extLst>
      <p:ext uri="{BB962C8B-B14F-4D97-AF65-F5344CB8AC3E}">
        <p14:creationId xmlns:p14="http://schemas.microsoft.com/office/powerpoint/2010/main" val="408549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E72A50-E5B2-1A4D-8D3C-2C19FF24C84B}" type="slidenum">
              <a:rPr lang="en-US" smtClean="0"/>
              <a:t>‹#›</a:t>
            </a:fld>
            <a:endParaRPr lang="en-US"/>
          </a:p>
        </p:txBody>
      </p:sp>
    </p:spTree>
    <p:extLst>
      <p:ext uri="{BB962C8B-B14F-4D97-AF65-F5344CB8AC3E}">
        <p14:creationId xmlns:p14="http://schemas.microsoft.com/office/powerpoint/2010/main" val="30856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A294-B8BB-CC1E-F064-C5B8FE915644}"/>
              </a:ext>
            </a:extLst>
          </p:cNvPr>
          <p:cNvSpPr>
            <a:spLocks noGrp="1"/>
          </p:cNvSpPr>
          <p:nvPr>
            <p:ph type="title"/>
          </p:nvPr>
        </p:nvSpPr>
        <p:spPr>
          <a:xfrm>
            <a:off x="0" y="1"/>
            <a:ext cx="9144000" cy="569166"/>
          </a:xfrm>
        </p:spPr>
        <p:txBody>
          <a:bodyPr>
            <a:normAutofit/>
          </a:bodyPr>
          <a:lstStyle>
            <a:lvl1pPr algn="ctr">
              <a:defRPr sz="2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2C7D9AF3-B8C4-621F-26AC-CB7D29E6116B}"/>
              </a:ext>
            </a:extLst>
          </p:cNvPr>
          <p:cNvSpPr>
            <a:spLocks noGrp="1"/>
          </p:cNvSpPr>
          <p:nvPr>
            <p:ph type="sldNum" sz="quarter" idx="12"/>
          </p:nvPr>
        </p:nvSpPr>
        <p:spPr>
          <a:xfrm>
            <a:off x="6993294" y="6491640"/>
            <a:ext cx="2057400" cy="365125"/>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fld id="{DE4206C8-C01E-7A4A-B46C-8F62E6FE7485}" type="slidenum">
              <a:rPr lang="en-US" smtClean="0"/>
              <a:pPr/>
              <a:t>‹#›</a:t>
            </a:fld>
            <a:endParaRPr lang="en-US"/>
          </a:p>
        </p:txBody>
      </p:sp>
    </p:spTree>
    <p:extLst>
      <p:ext uri="{BB962C8B-B14F-4D97-AF65-F5344CB8AC3E}">
        <p14:creationId xmlns:p14="http://schemas.microsoft.com/office/powerpoint/2010/main" val="2192312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E9EFC-BDFB-32BF-9B00-52DD8FC663A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2FE191-A335-1FCF-9C52-2CF6FCB3A6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746D-8183-E95D-4366-622374495C4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E80BE500-E096-9ED5-F435-60CAB6C21F7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17C02D-A9DD-F6FF-71F5-D4F7853B890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4206C8-C01E-7A4A-B46C-8F62E6FE7485}" type="slidenum">
              <a:rPr lang="en-US" smtClean="0"/>
              <a:t>‹#›</a:t>
            </a:fld>
            <a:endParaRPr lang="en-US"/>
          </a:p>
        </p:txBody>
      </p:sp>
    </p:spTree>
    <p:extLst>
      <p:ext uri="{BB962C8B-B14F-4D97-AF65-F5344CB8AC3E}">
        <p14:creationId xmlns:p14="http://schemas.microsoft.com/office/powerpoint/2010/main" val="3988645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sv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2.emf"/><Relationship Id="rId11" Type="http://schemas.openxmlformats.org/officeDocument/2006/relationships/image" Target="../media/image37.svg"/><Relationship Id="rId5" Type="http://schemas.openxmlformats.org/officeDocument/2006/relationships/image" Target="../media/image31.emf"/><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8.svg"/><Relationship Id="rId3" Type="http://schemas.openxmlformats.org/officeDocument/2006/relationships/image" Target="../media/image52.emf"/><Relationship Id="rId7" Type="http://schemas.openxmlformats.org/officeDocument/2006/relationships/image" Target="../media/image56.svg"/><Relationship Id="rId12" Type="http://schemas.openxmlformats.org/officeDocument/2006/relationships/image" Target="../media/image57.png"/><Relationship Id="rId2" Type="http://schemas.openxmlformats.org/officeDocument/2006/relationships/image" Target="../media/image51.emf"/><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39.svg"/><Relationship Id="rId5" Type="http://schemas.openxmlformats.org/officeDocument/2006/relationships/image" Target="../media/image54.emf"/><Relationship Id="rId10" Type="http://schemas.openxmlformats.org/officeDocument/2006/relationships/image" Target="../media/image38.png"/><Relationship Id="rId4" Type="http://schemas.openxmlformats.org/officeDocument/2006/relationships/image" Target="../media/image53.emf"/><Relationship Id="rId9" Type="http://schemas.openxmlformats.org/officeDocument/2006/relationships/image" Target="../media/image37.sv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44.emf"/><Relationship Id="rId4" Type="http://schemas.openxmlformats.org/officeDocument/2006/relationships/image" Target="../media/image62.emf"/></Relationships>
</file>

<file path=ppt/slides/_rels/slide3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emf"/><Relationship Id="rId1" Type="http://schemas.openxmlformats.org/officeDocument/2006/relationships/slideLayout" Target="../slideLayouts/slideLayout3.xml"/><Relationship Id="rId6" Type="http://schemas.openxmlformats.org/officeDocument/2006/relationships/image" Target="../media/image66.emf"/><Relationship Id="rId5" Type="http://schemas.openxmlformats.org/officeDocument/2006/relationships/image" Target="../media/image35.emf"/><Relationship Id="rId4" Type="http://schemas.openxmlformats.org/officeDocument/2006/relationships/image" Target="../media/image65.emf"/></Relationships>
</file>

<file path=ppt/slides/_rels/slide3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22.emf"/><Relationship Id="rId1" Type="http://schemas.openxmlformats.org/officeDocument/2006/relationships/slideLayout" Target="../slideLayouts/slideLayout3.xml"/><Relationship Id="rId6" Type="http://schemas.openxmlformats.org/officeDocument/2006/relationships/image" Target="../media/image71.emf"/><Relationship Id="rId5" Type="http://schemas.openxmlformats.org/officeDocument/2006/relationships/image" Target="../media/image70.png"/><Relationship Id="rId10" Type="http://schemas.openxmlformats.org/officeDocument/2006/relationships/image" Target="../media/image75.emf"/><Relationship Id="rId4" Type="http://schemas.openxmlformats.org/officeDocument/2006/relationships/image" Target="../media/image69.png"/><Relationship Id="rId9" Type="http://schemas.openxmlformats.org/officeDocument/2006/relationships/image" Target="../media/image74.emf"/></Relationships>
</file>

<file path=ppt/slides/_rels/slide3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3.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82.png"/><Relationship Id="rId7" Type="http://schemas.openxmlformats.org/officeDocument/2006/relationships/image" Target="../media/image86.emf"/><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8.png"/><Relationship Id="rId7" Type="http://schemas.openxmlformats.org/officeDocument/2006/relationships/image" Target="../media/image22.emf"/><Relationship Id="rId2" Type="http://schemas.openxmlformats.org/officeDocument/2006/relationships/image" Target="../media/image87.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89.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3.emf"/><Relationship Id="rId4" Type="http://schemas.openxmlformats.org/officeDocument/2006/relationships/image" Target="../media/image92.emf"/></Relationships>
</file>

<file path=ppt/slides/_rels/slide4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94.emf"/><Relationship Id="rId7" Type="http://schemas.openxmlformats.org/officeDocument/2006/relationships/image" Target="../media/image98.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 Id="rId9" Type="http://schemas.openxmlformats.org/officeDocument/2006/relationships/image" Target="../media/image90.emf"/></Relationships>
</file>

<file path=ppt/slides/_rels/slide4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3.xml"/><Relationship Id="rId5" Type="http://schemas.openxmlformats.org/officeDocument/2006/relationships/image" Target="../media/image104.emf"/><Relationship Id="rId4" Type="http://schemas.openxmlformats.org/officeDocument/2006/relationships/image" Target="../media/image103.emf"/></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32.emf"/><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5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4.emf"/><Relationship Id="rId7" Type="http://schemas.openxmlformats.org/officeDocument/2006/relationships/image" Target="../media/image39.sv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29.emf"/><Relationship Id="rId4" Type="http://schemas.openxmlformats.org/officeDocument/2006/relationships/image" Target="../media/image36.png"/><Relationship Id="rId9" Type="http://schemas.openxmlformats.org/officeDocument/2006/relationships/image" Target="../media/image66.emf"/></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36.png"/><Relationship Id="rId7"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29.emf"/><Relationship Id="rId4" Type="http://schemas.openxmlformats.org/officeDocument/2006/relationships/image" Target="../media/image37.svg"/><Relationship Id="rId9" Type="http://schemas.openxmlformats.org/officeDocument/2006/relationships/image" Target="../media/image66.emf"/></Relationships>
</file>

<file path=ppt/slides/_rels/slide5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118.emf"/><Relationship Id="rId7" Type="http://schemas.openxmlformats.org/officeDocument/2006/relationships/image" Target="../media/image39.svg"/><Relationship Id="rId2"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29.emf"/><Relationship Id="rId4" Type="http://schemas.openxmlformats.org/officeDocument/2006/relationships/image" Target="../media/image36.png"/><Relationship Id="rId9" Type="http://schemas.openxmlformats.org/officeDocument/2006/relationships/image" Target="../media/image66.emf"/></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2.emf"/><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41B8A6-BD8C-0843-7D78-C884A7FA9E28}"/>
              </a:ext>
            </a:extLst>
          </p:cNvPr>
          <p:cNvSpPr txBox="1">
            <a:spLocks/>
          </p:cNvSpPr>
          <p:nvPr/>
        </p:nvSpPr>
        <p:spPr>
          <a:xfrm>
            <a:off x="1251863" y="3871772"/>
            <a:ext cx="6821413" cy="48139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5" name="Picture 4" descr="CRG_LOGO_2014_.JPG">
            <a:extLst>
              <a:ext uri="{FF2B5EF4-FFF2-40B4-BE49-F238E27FC236}">
                <a16:creationId xmlns:a16="http://schemas.microsoft.com/office/drawing/2014/main" id="{E0C0657E-58A8-3651-3774-9D558E5EEA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3122" y="743779"/>
            <a:ext cx="1465918" cy="74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66F37EB-DCB6-152A-7630-5E8B7FB630AB}"/>
              </a:ext>
            </a:extLst>
          </p:cNvPr>
          <p:cNvSpPr txBox="1"/>
          <p:nvPr/>
        </p:nvSpPr>
        <p:spPr>
          <a:xfrm>
            <a:off x="284479" y="2115205"/>
            <a:ext cx="8575041" cy="958596"/>
          </a:xfrm>
          <a:prstGeom prst="rect">
            <a:avLst/>
          </a:prstGeom>
          <a:noFill/>
        </p:spPr>
        <p:txBody>
          <a:bodyPr wrap="square">
            <a:spAutoFit/>
          </a:bodyPr>
          <a:lstStyle/>
          <a:p>
            <a:pPr algn="ctr">
              <a:lnSpc>
                <a:spcPct val="150000"/>
              </a:lnSpc>
              <a:spcBef>
                <a:spcPts val="450"/>
              </a:spcBef>
            </a:pPr>
            <a:r>
              <a:rPr lang="en-US" sz="2000" b="1" kern="100" dirty="0">
                <a:solidFill>
                  <a:schemeClr val="tx1">
                    <a:lumMod val="85000"/>
                    <a:lumOff val="15000"/>
                  </a:schemeClr>
                </a:solidFill>
                <a:latin typeface="Arial" panose="020B0604020202020204" pitchFamily="34" charset="0"/>
                <a:ea typeface="Times New Roman" panose="02020603050405020304" pitchFamily="18" charset="0"/>
                <a:cs typeface="Arial" panose="020B0604020202020204" pitchFamily="34" charset="0"/>
              </a:rPr>
              <a:t>Multiomics analysis of the gene expression and epigenetic dynamics across cardiac differentiation with variational autoencoders</a:t>
            </a:r>
            <a:endParaRPr lang="en-US" sz="2000" b="1" kern="100" dirty="0">
              <a:solidFill>
                <a:schemeClr val="tx1">
                  <a:lumMod val="85000"/>
                  <a:lumOff val="15000"/>
                </a:schemeClr>
              </a:solidFill>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D6B6FD8-AB27-1F40-BB5A-AB7D64CAB562}"/>
              </a:ext>
            </a:extLst>
          </p:cNvPr>
          <p:cNvSpPr txBox="1"/>
          <p:nvPr/>
        </p:nvSpPr>
        <p:spPr>
          <a:xfrm>
            <a:off x="3522284" y="3228945"/>
            <a:ext cx="2033797" cy="400110"/>
          </a:xfrm>
          <a:prstGeom prst="rect">
            <a:avLst/>
          </a:prstGeom>
          <a:noFill/>
        </p:spPr>
        <p:txBody>
          <a:bodyPr wrap="square" rtlCol="0">
            <a:spAutoFit/>
          </a:bodyPr>
          <a:lstStyle/>
          <a:p>
            <a:pPr algn="ctr"/>
            <a:r>
              <a:rPr lang="en-US" sz="2000" b="1" dirty="0">
                <a:solidFill>
                  <a:schemeClr val="tx1">
                    <a:lumMod val="85000"/>
                    <a:lumOff val="15000"/>
                  </a:schemeClr>
                </a:solidFill>
                <a:latin typeface="Arial" panose="020B0604020202020204" pitchFamily="34" charset="0"/>
                <a:cs typeface="Arial" panose="020B0604020202020204" pitchFamily="34" charset="0"/>
              </a:rPr>
              <a:t>Mario Esposito</a:t>
            </a:r>
          </a:p>
        </p:txBody>
      </p:sp>
      <p:pic>
        <p:nvPicPr>
          <p:cNvPr id="3" name="Picture 2" descr="A logo with text on it&#10;&#10;Description automatically generated">
            <a:extLst>
              <a:ext uri="{FF2B5EF4-FFF2-40B4-BE49-F238E27FC236}">
                <a16:creationId xmlns:a16="http://schemas.microsoft.com/office/drawing/2014/main" id="{A017537D-35B7-69A0-3A0F-D6FBD53A0D3A}"/>
              </a:ext>
            </a:extLst>
          </p:cNvPr>
          <p:cNvPicPr>
            <a:picLocks noChangeAspect="1"/>
          </p:cNvPicPr>
          <p:nvPr/>
        </p:nvPicPr>
        <p:blipFill>
          <a:blip r:embed="rId4"/>
          <a:stretch>
            <a:fillRect/>
          </a:stretch>
        </p:blipFill>
        <p:spPr>
          <a:xfrm>
            <a:off x="2928896" y="462093"/>
            <a:ext cx="1733673" cy="1341047"/>
          </a:xfrm>
          <a:prstGeom prst="rect">
            <a:avLst/>
          </a:prstGeom>
        </p:spPr>
      </p:pic>
      <p:sp>
        <p:nvSpPr>
          <p:cNvPr id="12" name="TextBox 11">
            <a:extLst>
              <a:ext uri="{FF2B5EF4-FFF2-40B4-BE49-F238E27FC236}">
                <a16:creationId xmlns:a16="http://schemas.microsoft.com/office/drawing/2014/main" id="{8B25B4FF-A948-1ECC-B938-0CAB5F2D8776}"/>
              </a:ext>
            </a:extLst>
          </p:cNvPr>
          <p:cNvSpPr txBox="1"/>
          <p:nvPr/>
        </p:nvSpPr>
        <p:spPr>
          <a:xfrm>
            <a:off x="2278546" y="5553721"/>
            <a:ext cx="4586908" cy="938719"/>
          </a:xfrm>
          <a:prstGeom prst="rect">
            <a:avLst/>
          </a:prstGeom>
          <a:noFill/>
        </p:spPr>
        <p:txBody>
          <a:bodyPr wrap="square">
            <a:spAutoFit/>
          </a:bodyPr>
          <a:lstStyle/>
          <a:p>
            <a:pPr algn="ctr"/>
            <a:r>
              <a:rPr lang="en-US" sz="1100" dirty="0">
                <a:solidFill>
                  <a:srgbClr val="000000"/>
                </a:solidFill>
                <a:effectLst/>
                <a:latin typeface="Arial" panose="020B0604020202020204" pitchFamily="34" charset="0"/>
                <a:cs typeface="Arial" panose="020B0604020202020204" pitchFamily="34" charset="0"/>
              </a:rPr>
              <a:t>Department of P</a:t>
            </a:r>
            <a:r>
              <a:rPr lang="en-US" sz="1100" dirty="0">
                <a:solidFill>
                  <a:srgbClr val="000000"/>
                </a:solidFill>
                <a:latin typeface="Arial" panose="020B0604020202020204" pitchFamily="34" charset="0"/>
                <a:cs typeface="Arial" panose="020B0604020202020204" pitchFamily="34" charset="0"/>
              </a:rPr>
              <a:t>h</a:t>
            </a:r>
            <a:r>
              <a:rPr lang="en-US" sz="1100" dirty="0">
                <a:solidFill>
                  <a:srgbClr val="000000"/>
                </a:solidFill>
                <a:effectLst/>
                <a:latin typeface="Arial" panose="020B0604020202020204" pitchFamily="34" charset="0"/>
                <a:cs typeface="Arial" panose="020B0604020202020204" pitchFamily="34" charset="0"/>
              </a:rPr>
              <a:t>armacy and Biotechnology</a:t>
            </a:r>
          </a:p>
          <a:p>
            <a:pPr algn="ctr"/>
            <a:r>
              <a:rPr lang="en-US" sz="1100" dirty="0">
                <a:solidFill>
                  <a:schemeClr val="tx1">
                    <a:lumMod val="85000"/>
                    <a:lumOff val="15000"/>
                  </a:schemeClr>
                </a:solidFill>
                <a:effectLst/>
                <a:latin typeface="Arial" panose="020B0604020202020204" pitchFamily="34" charset="0"/>
                <a:cs typeface="Arial" panose="020B0604020202020204" pitchFamily="34" charset="0"/>
              </a:rPr>
              <a:t>Second cycle degree in Bioinformatics</a:t>
            </a:r>
          </a:p>
          <a:p>
            <a:pPr algn="ctr"/>
            <a:endParaRPr lang="en-US" sz="1100" dirty="0">
              <a:solidFill>
                <a:schemeClr val="tx1">
                  <a:lumMod val="85000"/>
                  <a:lumOff val="15000"/>
                </a:schemeClr>
              </a:solidFill>
              <a:effectLst/>
              <a:latin typeface="Arial" panose="020B0604020202020204" pitchFamily="34" charset="0"/>
              <a:cs typeface="Arial" panose="020B0604020202020204" pitchFamily="34" charset="0"/>
            </a:endParaRPr>
          </a:p>
          <a:p>
            <a:pPr algn="ctr"/>
            <a:r>
              <a:rPr lang="en-US" sz="1100" dirty="0">
                <a:solidFill>
                  <a:schemeClr val="tx1">
                    <a:lumMod val="85000"/>
                    <a:lumOff val="15000"/>
                  </a:schemeClr>
                </a:solidFill>
                <a:effectLst/>
                <a:latin typeface="Arial" panose="020B0604020202020204" pitchFamily="34" charset="0"/>
                <a:cs typeface="Arial" panose="020B0604020202020204" pitchFamily="34" charset="0"/>
              </a:rPr>
              <a:t>Graduation Session III / December 12th, 2024</a:t>
            </a:r>
          </a:p>
          <a:p>
            <a:pPr algn="ctr"/>
            <a:r>
              <a:rPr lang="en-US" sz="1100" dirty="0">
                <a:solidFill>
                  <a:schemeClr val="tx1">
                    <a:lumMod val="85000"/>
                    <a:lumOff val="15000"/>
                  </a:schemeClr>
                </a:solidFill>
                <a:effectLst/>
                <a:latin typeface="Arial" panose="020B0604020202020204" pitchFamily="34" charset="0"/>
                <a:cs typeface="Arial" panose="020B0604020202020204" pitchFamily="34" charset="0"/>
              </a:rPr>
              <a:t>Academic Year 2023/2024</a:t>
            </a:r>
          </a:p>
        </p:txBody>
      </p:sp>
      <p:sp>
        <p:nvSpPr>
          <p:cNvPr id="16" name="TextBox 15">
            <a:extLst>
              <a:ext uri="{FF2B5EF4-FFF2-40B4-BE49-F238E27FC236}">
                <a16:creationId xmlns:a16="http://schemas.microsoft.com/office/drawing/2014/main" id="{76A25DE6-B271-00CD-26E6-4AD12B99417C}"/>
              </a:ext>
            </a:extLst>
          </p:cNvPr>
          <p:cNvSpPr txBox="1"/>
          <p:nvPr/>
        </p:nvSpPr>
        <p:spPr>
          <a:xfrm>
            <a:off x="84783" y="4090946"/>
            <a:ext cx="3584720" cy="738664"/>
          </a:xfrm>
          <a:prstGeom prst="rect">
            <a:avLst/>
          </a:prstGeom>
          <a:noFill/>
        </p:spPr>
        <p:txBody>
          <a:bodyPr wrap="square">
            <a:spAutoFit/>
          </a:bodyPr>
          <a:lstStyle/>
          <a:p>
            <a:pPr algn="ctr"/>
            <a:r>
              <a:rPr lang="en-US" sz="1400" dirty="0">
                <a:solidFill>
                  <a:schemeClr val="tx1">
                    <a:lumMod val="85000"/>
                    <a:lumOff val="15000"/>
                  </a:schemeClr>
                </a:solidFill>
                <a:latin typeface="Arial" panose="020B0604020202020204" pitchFamily="34" charset="0"/>
                <a:cs typeface="Arial" panose="020B0604020202020204" pitchFamily="34" charset="0"/>
              </a:rPr>
              <a:t>Internal supervisor</a:t>
            </a:r>
            <a:r>
              <a:rPr lang="en-US" sz="1400" b="1" dirty="0">
                <a:solidFill>
                  <a:schemeClr val="tx1">
                    <a:lumMod val="85000"/>
                    <a:lumOff val="15000"/>
                  </a:schemeClr>
                </a:solidFill>
                <a:latin typeface="Arial" panose="020B0604020202020204" pitchFamily="34" charset="0"/>
                <a:cs typeface="Arial" panose="020B0604020202020204" pitchFamily="34" charset="0"/>
              </a:rPr>
              <a:t> </a:t>
            </a:r>
          </a:p>
          <a:p>
            <a:pPr algn="ctr"/>
            <a:r>
              <a:rPr lang="en-US" sz="1400" b="1" dirty="0">
                <a:solidFill>
                  <a:schemeClr val="tx1">
                    <a:lumMod val="85000"/>
                    <a:lumOff val="15000"/>
                  </a:schemeClr>
                </a:solidFill>
                <a:latin typeface="Arial" panose="020B0604020202020204" pitchFamily="34" charset="0"/>
                <a:cs typeface="Arial" panose="020B0604020202020204" pitchFamily="34" charset="0"/>
              </a:rPr>
              <a:t>Prof. Castrense Savojardo</a:t>
            </a:r>
          </a:p>
          <a:p>
            <a:pPr algn="ctr"/>
            <a:endParaRPr lang="en-US"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17EA4B-908F-E09E-AAF0-EF1F42BB9CC4}"/>
              </a:ext>
            </a:extLst>
          </p:cNvPr>
          <p:cNvSpPr txBox="1"/>
          <p:nvPr/>
        </p:nvSpPr>
        <p:spPr>
          <a:xfrm>
            <a:off x="4571999" y="4030113"/>
            <a:ext cx="4845268" cy="738664"/>
          </a:xfrm>
          <a:prstGeom prst="rect">
            <a:avLst/>
          </a:prstGeom>
          <a:noFill/>
        </p:spPr>
        <p:txBody>
          <a:bodyPr wrap="square">
            <a:spAutoFit/>
          </a:bodyPr>
          <a:lstStyle/>
          <a:p>
            <a:pPr algn="ctr"/>
            <a:r>
              <a:rPr lang="en-US" sz="1400" dirty="0">
                <a:solidFill>
                  <a:schemeClr val="tx1">
                    <a:lumMod val="85000"/>
                    <a:lumOff val="15000"/>
                  </a:schemeClr>
                </a:solidFill>
                <a:latin typeface="Arial" panose="020B0604020202020204" pitchFamily="34" charset="0"/>
                <a:cs typeface="Arial" panose="020B0604020202020204" pitchFamily="34" charset="0"/>
              </a:rPr>
              <a:t>External supervisors</a:t>
            </a:r>
          </a:p>
          <a:p>
            <a:pPr algn="ctr"/>
            <a:r>
              <a:rPr lang="en-US" sz="1400" b="1" dirty="0">
                <a:solidFill>
                  <a:schemeClr val="tx1">
                    <a:lumMod val="85000"/>
                    <a:lumOff val="15000"/>
                  </a:schemeClr>
                </a:solidFill>
                <a:latin typeface="Arial" panose="020B0604020202020204" pitchFamily="34" charset="0"/>
                <a:cs typeface="Arial" panose="020B0604020202020204" pitchFamily="34" charset="0"/>
              </a:rPr>
              <a:t>Enrique Blanco and Luciano Di Croce </a:t>
            </a:r>
          </a:p>
          <a:p>
            <a:pPr algn="ctr"/>
            <a:r>
              <a:rPr lang="en-US" sz="1400" b="1" dirty="0">
                <a:solidFill>
                  <a:schemeClr val="tx1">
                    <a:lumMod val="85000"/>
                    <a:lumOff val="15000"/>
                  </a:schemeClr>
                </a:solidFill>
                <a:latin typeface="Arial" panose="020B0604020202020204" pitchFamily="34" charset="0"/>
                <a:cs typeface="Arial" panose="020B0604020202020204" pitchFamily="34" charset="0"/>
              </a:rPr>
              <a:t>(CRG, Barcelona)</a:t>
            </a:r>
          </a:p>
        </p:txBody>
      </p:sp>
    </p:spTree>
    <p:extLst>
      <p:ext uri="{BB962C8B-B14F-4D97-AF65-F5344CB8AC3E}">
        <p14:creationId xmlns:p14="http://schemas.microsoft.com/office/powerpoint/2010/main" val="1663119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914DA-ACDF-7E03-4BBF-AA22F974A4F2}"/>
            </a:ext>
          </a:extLst>
        </p:cNvPr>
        <p:cNvGrpSpPr/>
        <p:nvPr/>
      </p:nvGrpSpPr>
      <p:grpSpPr>
        <a:xfrm>
          <a:off x="0" y="0"/>
          <a:ext cx="0" cy="0"/>
          <a:chOff x="0" y="0"/>
          <a:chExt cx="0" cy="0"/>
        </a:xfrm>
      </p:grpSpPr>
      <p:pic>
        <p:nvPicPr>
          <p:cNvPr id="5" name="Picture 4" descr="A close-up of a white background&#10;&#10;Description automatically generated">
            <a:extLst>
              <a:ext uri="{FF2B5EF4-FFF2-40B4-BE49-F238E27FC236}">
                <a16:creationId xmlns:a16="http://schemas.microsoft.com/office/drawing/2014/main" id="{A3795B23-5E25-BD57-0254-4C544443F90E}"/>
              </a:ext>
            </a:extLst>
          </p:cNvPr>
          <p:cNvPicPr>
            <a:picLocks noChangeAspect="1"/>
          </p:cNvPicPr>
          <p:nvPr/>
        </p:nvPicPr>
        <p:blipFill>
          <a:blip r:embed="rId3"/>
          <a:stretch>
            <a:fillRect/>
          </a:stretch>
        </p:blipFill>
        <p:spPr>
          <a:xfrm>
            <a:off x="2742253" y="4785282"/>
            <a:ext cx="3779687" cy="1510225"/>
          </a:xfrm>
          <a:prstGeom prst="rect">
            <a:avLst/>
          </a:prstGeom>
          <a:ln w="12700">
            <a:solidFill>
              <a:schemeClr val="bg1">
                <a:lumMod val="50000"/>
              </a:schemeClr>
            </a:solidFill>
          </a:ln>
        </p:spPr>
        <p:style>
          <a:lnRef idx="2">
            <a:schemeClr val="dk1"/>
          </a:lnRef>
          <a:fillRef idx="1">
            <a:schemeClr val="lt1"/>
          </a:fillRef>
          <a:effectRef idx="0">
            <a:schemeClr val="dk1"/>
          </a:effectRef>
          <a:fontRef idx="minor">
            <a:schemeClr val="dk1"/>
          </a:fontRef>
        </p:style>
      </p:pic>
      <p:sp>
        <p:nvSpPr>
          <p:cNvPr id="6" name="Title 1">
            <a:extLst>
              <a:ext uri="{FF2B5EF4-FFF2-40B4-BE49-F238E27FC236}">
                <a16:creationId xmlns:a16="http://schemas.microsoft.com/office/drawing/2014/main" id="{80CCAC5E-EF48-3E9C-514B-53452739A2C0}"/>
              </a:ext>
            </a:extLst>
          </p:cNvPr>
          <p:cNvSpPr txBox="1">
            <a:spLocks/>
          </p:cNvSpPr>
          <p:nvPr/>
        </p:nvSpPr>
        <p:spPr>
          <a:xfrm>
            <a:off x="54843" y="890657"/>
            <a:ext cx="8960730" cy="564191"/>
          </a:xfrm>
          <a:prstGeom prst="rect">
            <a:avLst/>
          </a:prstGeom>
        </p:spPr>
        <p:txBody>
          <a:bodyPr vert="horz" lIns="82296" tIns="41148" rIns="82296" bIns="41148"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800" i="1" dirty="0">
              <a:latin typeface="Arial" panose="020B0604020202020204" pitchFamily="34" charset="0"/>
              <a:cs typeface="Arial" panose="020B0604020202020204" pitchFamily="34" charset="0"/>
            </a:endParaRPr>
          </a:p>
        </p:txBody>
      </p:sp>
      <p:sp>
        <p:nvSpPr>
          <p:cNvPr id="45" name="Title 44">
            <a:extLst>
              <a:ext uri="{FF2B5EF4-FFF2-40B4-BE49-F238E27FC236}">
                <a16:creationId xmlns:a16="http://schemas.microsoft.com/office/drawing/2014/main" id="{B43D3C13-25B4-54E0-1AC7-FC37C1535C6E}"/>
              </a:ext>
            </a:extLst>
          </p:cNvPr>
          <p:cNvSpPr>
            <a:spLocks noGrp="1"/>
          </p:cNvSpPr>
          <p:nvPr>
            <p:ph type="title"/>
          </p:nvPr>
        </p:nvSpPr>
        <p:spPr>
          <a:xfrm>
            <a:off x="0" y="1"/>
            <a:ext cx="9144000" cy="752116"/>
          </a:xfrm>
        </p:spPr>
        <p:txBody>
          <a:bodyPr>
            <a:normAutofit/>
          </a:bodyPr>
          <a:lstStyle/>
          <a:p>
            <a:r>
              <a:rPr lang="en-US" sz="1800" dirty="0">
                <a:latin typeface="Arial" panose="020B0604020202020204" pitchFamily="34" charset="0"/>
                <a:cs typeface="Arial" panose="020B0604020202020204" pitchFamily="34" charset="0"/>
                <a:sym typeface="Wingdings" pitchFamily="2" charset="2"/>
              </a:rPr>
              <a:t>Transcriptomic and epigenomic data collected during </a:t>
            </a:r>
            <a:r>
              <a:rPr lang="en-US" sz="1800" dirty="0">
                <a:latin typeface="Arial" panose="020B0604020202020204" pitchFamily="34" charset="0"/>
                <a:cs typeface="Arial" panose="020B0604020202020204" pitchFamily="34" charset="0"/>
              </a:rPr>
              <a:t>cardiac differentiation</a:t>
            </a:r>
            <a:endParaRPr lang="en-US" sz="1800" dirty="0"/>
          </a:p>
        </p:txBody>
      </p:sp>
      <p:sp>
        <p:nvSpPr>
          <p:cNvPr id="2" name="Slide Number Placeholder 1">
            <a:extLst>
              <a:ext uri="{FF2B5EF4-FFF2-40B4-BE49-F238E27FC236}">
                <a16:creationId xmlns:a16="http://schemas.microsoft.com/office/drawing/2014/main" id="{BD582884-5AA5-2EF4-0883-E0DD8AD6E762}"/>
              </a:ext>
            </a:extLst>
          </p:cNvPr>
          <p:cNvSpPr>
            <a:spLocks noGrp="1"/>
          </p:cNvSpPr>
          <p:nvPr>
            <p:ph type="sldNum" sz="quarter" idx="12"/>
          </p:nvPr>
        </p:nvSpPr>
        <p:spPr/>
        <p:txBody>
          <a:bodyPr/>
          <a:lstStyle/>
          <a:p>
            <a:fld id="{A80C2B2C-951F-A440-810B-8F7A0D16C955}" type="slidenum">
              <a:rPr lang="en-US" smtClean="0"/>
              <a:t>9</a:t>
            </a:fld>
            <a:endParaRPr lang="en-US" dirty="0"/>
          </a:p>
        </p:txBody>
      </p:sp>
      <p:grpSp>
        <p:nvGrpSpPr>
          <p:cNvPr id="17" name="Group 16">
            <a:extLst>
              <a:ext uri="{FF2B5EF4-FFF2-40B4-BE49-F238E27FC236}">
                <a16:creationId xmlns:a16="http://schemas.microsoft.com/office/drawing/2014/main" id="{E9F321D2-E820-4B0F-CDCA-9EBB86431075}"/>
              </a:ext>
            </a:extLst>
          </p:cNvPr>
          <p:cNvGrpSpPr/>
          <p:nvPr/>
        </p:nvGrpSpPr>
        <p:grpSpPr>
          <a:xfrm>
            <a:off x="1677565" y="1886117"/>
            <a:ext cx="5648409" cy="743128"/>
            <a:chOff x="6096000" y="2344538"/>
            <a:chExt cx="5822284" cy="712077"/>
          </a:xfrm>
        </p:grpSpPr>
        <p:pic>
          <p:nvPicPr>
            <p:cNvPr id="18" name="Picture 17">
              <a:extLst>
                <a:ext uri="{FF2B5EF4-FFF2-40B4-BE49-F238E27FC236}">
                  <a16:creationId xmlns:a16="http://schemas.microsoft.com/office/drawing/2014/main" id="{5CA0796B-F922-5F3E-7E9B-DBCBF41CE4D2}"/>
                </a:ext>
              </a:extLst>
            </p:cNvPr>
            <p:cNvPicPr>
              <a:picLocks noChangeAspect="1"/>
            </p:cNvPicPr>
            <p:nvPr/>
          </p:nvPicPr>
          <p:blipFill>
            <a:blip r:embed="rId4"/>
            <a:stretch>
              <a:fillRect/>
            </a:stretch>
          </p:blipFill>
          <p:spPr>
            <a:xfrm>
              <a:off x="6096000" y="2344538"/>
              <a:ext cx="5822284" cy="712077"/>
            </a:xfrm>
            <a:prstGeom prst="rect">
              <a:avLst/>
            </a:prstGeom>
          </p:spPr>
        </p:pic>
        <p:cxnSp>
          <p:nvCxnSpPr>
            <p:cNvPr id="19" name="Straight Arrow Connector 18">
              <a:extLst>
                <a:ext uri="{FF2B5EF4-FFF2-40B4-BE49-F238E27FC236}">
                  <a16:creationId xmlns:a16="http://schemas.microsoft.com/office/drawing/2014/main" id="{B5ACE444-071D-65D0-88F6-A9E278C0A21D}"/>
                </a:ext>
              </a:extLst>
            </p:cNvPr>
            <p:cNvCxnSpPr>
              <a:cxnSpLocks/>
            </p:cNvCxnSpPr>
            <p:nvPr/>
          </p:nvCxnSpPr>
          <p:spPr>
            <a:xfrm>
              <a:off x="6993522"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792C352-8AF5-95C8-FF19-3ADF19C33502}"/>
                </a:ext>
              </a:extLst>
            </p:cNvPr>
            <p:cNvCxnSpPr>
              <a:cxnSpLocks/>
            </p:cNvCxnSpPr>
            <p:nvPr/>
          </p:nvCxnSpPr>
          <p:spPr>
            <a:xfrm>
              <a:off x="8326471"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EA8E941-116A-3DFE-F7BD-31FEEB425452}"/>
                </a:ext>
              </a:extLst>
            </p:cNvPr>
            <p:cNvCxnSpPr>
              <a:cxnSpLocks/>
            </p:cNvCxnSpPr>
            <p:nvPr/>
          </p:nvCxnSpPr>
          <p:spPr>
            <a:xfrm>
              <a:off x="9786380"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60328570-AE30-2F3F-BF8A-356382E66B2D}"/>
              </a:ext>
            </a:extLst>
          </p:cNvPr>
          <p:cNvSpPr txBox="1"/>
          <p:nvPr/>
        </p:nvSpPr>
        <p:spPr>
          <a:xfrm>
            <a:off x="2045105" y="3755040"/>
            <a:ext cx="886781" cy="300082"/>
          </a:xfrm>
          <a:prstGeom prst="rect">
            <a:avLst/>
          </a:prstGeom>
          <a:noFill/>
          <a:ln>
            <a:noFill/>
          </a:ln>
        </p:spPr>
        <p:txBody>
          <a:bodyPr wrap="none" rtlCol="0">
            <a:spAutoFit/>
          </a:bodyPr>
          <a:lstStyle/>
          <a:p>
            <a:r>
              <a:rPr lang="en-US" sz="1350" dirty="0">
                <a:solidFill>
                  <a:sysClr val="windowText" lastClr="000000"/>
                </a:solidFill>
                <a:latin typeface="Arial" panose="020B0604020202020204" pitchFamily="34" charset="0"/>
                <a:cs typeface="Arial" panose="020B0604020202020204" pitchFamily="34" charset="0"/>
              </a:rPr>
              <a:t>RNA-seq</a:t>
            </a:r>
            <a:endParaRPr lang="en-US" sz="1350" dirty="0">
              <a:ln>
                <a:solidFill>
                  <a:sysClr val="windowText" lastClr="000000"/>
                </a:solidFill>
              </a:ln>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4973754-0FB1-81FD-0FBE-001D943D8E28}"/>
              </a:ext>
            </a:extLst>
          </p:cNvPr>
          <p:cNvSpPr txBox="1"/>
          <p:nvPr/>
        </p:nvSpPr>
        <p:spPr>
          <a:xfrm>
            <a:off x="3894141" y="4142613"/>
            <a:ext cx="896399" cy="300082"/>
          </a:xfrm>
          <a:prstGeom prst="rect">
            <a:avLst/>
          </a:prstGeom>
          <a:solidFill>
            <a:srgbClr val="B62A77"/>
          </a:solidFill>
          <a:ln>
            <a:noFill/>
          </a:ln>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H3K27ac</a:t>
            </a:r>
          </a:p>
        </p:txBody>
      </p:sp>
      <p:sp>
        <p:nvSpPr>
          <p:cNvPr id="24" name="TextBox 23">
            <a:extLst>
              <a:ext uri="{FF2B5EF4-FFF2-40B4-BE49-F238E27FC236}">
                <a16:creationId xmlns:a16="http://schemas.microsoft.com/office/drawing/2014/main" id="{6A388DA2-4A0B-A414-EF77-CA17018FBA78}"/>
              </a:ext>
            </a:extLst>
          </p:cNvPr>
          <p:cNvSpPr txBox="1"/>
          <p:nvPr/>
        </p:nvSpPr>
        <p:spPr>
          <a:xfrm>
            <a:off x="4783223" y="4139903"/>
            <a:ext cx="1050288" cy="300082"/>
          </a:xfrm>
          <a:prstGeom prst="rect">
            <a:avLst/>
          </a:prstGeom>
          <a:solidFill>
            <a:srgbClr val="38A8AC"/>
          </a:solidFill>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H3K27me3</a:t>
            </a:r>
          </a:p>
        </p:txBody>
      </p:sp>
      <p:sp>
        <p:nvSpPr>
          <p:cNvPr id="25" name="TextBox 24">
            <a:extLst>
              <a:ext uri="{FF2B5EF4-FFF2-40B4-BE49-F238E27FC236}">
                <a16:creationId xmlns:a16="http://schemas.microsoft.com/office/drawing/2014/main" id="{8BD741BE-83D2-AE24-9C90-20E9CD45729D}"/>
              </a:ext>
            </a:extLst>
          </p:cNvPr>
          <p:cNvSpPr txBox="1"/>
          <p:nvPr/>
        </p:nvSpPr>
        <p:spPr>
          <a:xfrm>
            <a:off x="2947350" y="4142613"/>
            <a:ext cx="954107" cy="300082"/>
          </a:xfrm>
          <a:prstGeom prst="rect">
            <a:avLst/>
          </a:prstGeom>
          <a:solidFill>
            <a:srgbClr val="F37654"/>
          </a:solidFill>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H3K4me3</a:t>
            </a:r>
          </a:p>
        </p:txBody>
      </p:sp>
      <p:sp>
        <p:nvSpPr>
          <p:cNvPr id="26" name="TextBox 25">
            <a:extLst>
              <a:ext uri="{FF2B5EF4-FFF2-40B4-BE49-F238E27FC236}">
                <a16:creationId xmlns:a16="http://schemas.microsoft.com/office/drawing/2014/main" id="{43CC5127-75A0-0BAF-407C-EF9283E595D0}"/>
              </a:ext>
            </a:extLst>
          </p:cNvPr>
          <p:cNvSpPr txBox="1"/>
          <p:nvPr/>
        </p:nvSpPr>
        <p:spPr>
          <a:xfrm>
            <a:off x="3950201" y="3770292"/>
            <a:ext cx="906017" cy="300082"/>
          </a:xfrm>
          <a:prstGeom prst="rect">
            <a:avLst/>
          </a:prstGeom>
          <a:noFill/>
          <a:ln>
            <a:noFill/>
          </a:ln>
        </p:spPr>
        <p:txBody>
          <a:bodyPr wrap="none" rtlCol="0">
            <a:spAutoFit/>
          </a:bodyPr>
          <a:lstStyle/>
          <a:p>
            <a:r>
              <a:rPr lang="en-US" sz="1350" dirty="0">
                <a:solidFill>
                  <a:sysClr val="windowText" lastClr="000000"/>
                </a:solidFill>
                <a:latin typeface="Arial" panose="020B0604020202020204" pitchFamily="34" charset="0"/>
                <a:cs typeface="Arial" panose="020B0604020202020204" pitchFamily="34" charset="0"/>
              </a:rPr>
              <a:t>ChIP-seq</a:t>
            </a:r>
          </a:p>
        </p:txBody>
      </p:sp>
      <p:sp>
        <p:nvSpPr>
          <p:cNvPr id="30" name="Rectangle 29">
            <a:extLst>
              <a:ext uri="{FF2B5EF4-FFF2-40B4-BE49-F238E27FC236}">
                <a16:creationId xmlns:a16="http://schemas.microsoft.com/office/drawing/2014/main" id="{6D2106E1-936C-0128-AA10-614E39E55135}"/>
              </a:ext>
            </a:extLst>
          </p:cNvPr>
          <p:cNvSpPr/>
          <p:nvPr/>
        </p:nvSpPr>
        <p:spPr>
          <a:xfrm>
            <a:off x="1956179" y="3724882"/>
            <a:ext cx="3950835" cy="7200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7" name="TextBox 36">
            <a:extLst>
              <a:ext uri="{FF2B5EF4-FFF2-40B4-BE49-F238E27FC236}">
                <a16:creationId xmlns:a16="http://schemas.microsoft.com/office/drawing/2014/main" id="{77CA72AD-F338-05AD-5E4A-CA1AD865E4DD}"/>
              </a:ext>
            </a:extLst>
          </p:cNvPr>
          <p:cNvSpPr txBox="1"/>
          <p:nvPr/>
        </p:nvSpPr>
        <p:spPr>
          <a:xfrm>
            <a:off x="6898185" y="3965874"/>
            <a:ext cx="119135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x 2 Replicates </a:t>
            </a:r>
          </a:p>
        </p:txBody>
      </p:sp>
      <p:sp>
        <p:nvSpPr>
          <p:cNvPr id="7" name="TextBox 6">
            <a:extLst>
              <a:ext uri="{FF2B5EF4-FFF2-40B4-BE49-F238E27FC236}">
                <a16:creationId xmlns:a16="http://schemas.microsoft.com/office/drawing/2014/main" id="{4F581520-F358-38D1-ED07-251FBBB3AD4A}"/>
              </a:ext>
            </a:extLst>
          </p:cNvPr>
          <p:cNvSpPr txBox="1"/>
          <p:nvPr/>
        </p:nvSpPr>
        <p:spPr>
          <a:xfrm>
            <a:off x="438247" y="1121831"/>
            <a:ext cx="8387701" cy="523220"/>
          </a:xfrm>
          <a:prstGeom prst="rect">
            <a:avLst/>
          </a:prstGeom>
          <a:noFill/>
        </p:spPr>
        <p:txBody>
          <a:bodyPr wrap="square">
            <a:spAutoFit/>
          </a:bodyPr>
          <a:lstStyle/>
          <a:p>
            <a:r>
              <a:rPr lang="en-US" sz="1400" b="1" dirty="0">
                <a:solidFill>
                  <a:srgbClr val="000000"/>
                </a:solidFill>
                <a:effectLst/>
                <a:latin typeface="Helvetica" pitchFamily="2" charset="0"/>
              </a:rPr>
              <a:t>Input Data</a:t>
            </a:r>
            <a:r>
              <a:rPr lang="en-US" sz="1400" dirty="0">
                <a:solidFill>
                  <a:srgbClr val="000000"/>
                </a:solidFill>
                <a:effectLst/>
                <a:latin typeface="Helvetica" pitchFamily="2" charset="0"/>
              </a:rPr>
              <a:t>: RNA-seq and ChIP-seq data covering four stages of mouse cardiac differentiation and multiple histone PTMs, from Wamstad et al. 2012</a:t>
            </a:r>
            <a:r>
              <a:rPr lang="en-US" sz="1400" dirty="0">
                <a:solidFill>
                  <a:srgbClr val="000000"/>
                </a:solidFill>
                <a:latin typeface="Helvetica" pitchFamily="2" charset="0"/>
              </a:rPr>
              <a:t>.</a:t>
            </a:r>
            <a:r>
              <a:rPr lang="en-US" sz="1400" dirty="0">
                <a:solidFill>
                  <a:srgbClr val="000000"/>
                </a:solidFill>
                <a:effectLst/>
                <a:latin typeface="Helvetica" pitchFamily="2" charset="0"/>
              </a:rPr>
              <a:t> </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F804FAA-907D-DF13-FA0F-6D07E6C9484E}"/>
              </a:ext>
            </a:extLst>
          </p:cNvPr>
          <p:cNvSpPr txBox="1"/>
          <p:nvPr/>
        </p:nvSpPr>
        <p:spPr>
          <a:xfrm>
            <a:off x="3215662" y="4889299"/>
            <a:ext cx="1795074" cy="276999"/>
          </a:xfrm>
          <a:prstGeom prst="rect">
            <a:avLst/>
          </a:prstGeom>
          <a:noFill/>
        </p:spPr>
        <p:txBody>
          <a:bodyPr wrap="square">
            <a:spAutoFit/>
          </a:bodyPr>
          <a:lstStyle/>
          <a:p>
            <a:r>
              <a:rPr lang="en-US" sz="1200" dirty="0">
                <a:solidFill>
                  <a:srgbClr val="000000"/>
                </a:solidFill>
                <a:effectLst/>
                <a:latin typeface="Helvetica" pitchFamily="2" charset="0"/>
              </a:rPr>
              <a:t>Wamstad et al., 2012</a:t>
            </a:r>
            <a:endParaRPr lang="en-US" sz="1200" dirty="0"/>
          </a:p>
        </p:txBody>
      </p:sp>
      <p:cxnSp>
        <p:nvCxnSpPr>
          <p:cNvPr id="49" name="Straight Arrow Connector 48">
            <a:extLst>
              <a:ext uri="{FF2B5EF4-FFF2-40B4-BE49-F238E27FC236}">
                <a16:creationId xmlns:a16="http://schemas.microsoft.com/office/drawing/2014/main" id="{BC118355-FFFB-C6D0-9833-6A68E940D669}"/>
              </a:ext>
            </a:extLst>
          </p:cNvPr>
          <p:cNvCxnSpPr>
            <a:cxnSpLocks/>
          </p:cNvCxnSpPr>
          <p:nvPr/>
        </p:nvCxnSpPr>
        <p:spPr>
          <a:xfrm>
            <a:off x="2264950" y="2753427"/>
            <a:ext cx="1897115" cy="742875"/>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E7776D9A-50C7-99F0-E078-9ECD77F6D40E}"/>
              </a:ext>
            </a:extLst>
          </p:cNvPr>
          <p:cNvCxnSpPr>
            <a:cxnSpLocks/>
          </p:cNvCxnSpPr>
          <p:nvPr/>
        </p:nvCxnSpPr>
        <p:spPr>
          <a:xfrm>
            <a:off x="3496445" y="2702899"/>
            <a:ext cx="854527" cy="778151"/>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6E002CC8-0AF1-FFFB-5817-EF297EC9F7FE}"/>
              </a:ext>
            </a:extLst>
          </p:cNvPr>
          <p:cNvCxnSpPr>
            <a:cxnSpLocks/>
          </p:cNvCxnSpPr>
          <p:nvPr/>
        </p:nvCxnSpPr>
        <p:spPr>
          <a:xfrm flipH="1">
            <a:off x="4491820" y="2779336"/>
            <a:ext cx="487684" cy="701714"/>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9EEA117F-3120-ABDB-3308-92E3419BC5B0}"/>
              </a:ext>
            </a:extLst>
          </p:cNvPr>
          <p:cNvCxnSpPr>
            <a:cxnSpLocks/>
          </p:cNvCxnSpPr>
          <p:nvPr/>
        </p:nvCxnSpPr>
        <p:spPr>
          <a:xfrm flipH="1">
            <a:off x="4632097" y="2691120"/>
            <a:ext cx="1707406" cy="815509"/>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A4A86139-ED14-B6E2-5C98-3569627C5548}"/>
              </a:ext>
            </a:extLst>
          </p:cNvPr>
          <p:cNvSpPr/>
          <p:nvPr/>
        </p:nvSpPr>
        <p:spPr>
          <a:xfrm>
            <a:off x="2039739" y="3775618"/>
            <a:ext cx="4756357" cy="276999"/>
          </a:xfrm>
          <a:prstGeom prst="rect">
            <a:avLst/>
          </a:prstGeom>
          <a:no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FFC0050B-00A9-E2FE-37B5-538720667C33}"/>
              </a:ext>
            </a:extLst>
          </p:cNvPr>
          <p:cNvCxnSpPr>
            <a:cxnSpLocks/>
          </p:cNvCxnSpPr>
          <p:nvPr/>
        </p:nvCxnSpPr>
        <p:spPr>
          <a:xfrm>
            <a:off x="2931886" y="3770292"/>
            <a:ext cx="0" cy="282325"/>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Left Brace 10">
            <a:extLst>
              <a:ext uri="{FF2B5EF4-FFF2-40B4-BE49-F238E27FC236}">
                <a16:creationId xmlns:a16="http://schemas.microsoft.com/office/drawing/2014/main" id="{BE5162C5-4B37-DC31-352F-49A2B9531C52}"/>
              </a:ext>
            </a:extLst>
          </p:cNvPr>
          <p:cNvSpPr/>
          <p:nvPr/>
        </p:nvSpPr>
        <p:spPr>
          <a:xfrm rot="16200000" flipH="1">
            <a:off x="4345310" y="1238856"/>
            <a:ext cx="145218" cy="4756358"/>
          </a:xfrm>
          <a:prstGeom prst="leftBrace">
            <a:avLst>
              <a:gd name="adj1" fmla="val 0"/>
              <a:gd name="adj2" fmla="val 50636"/>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B023E7B-2D2B-AE9A-3D8C-D649249A595F}"/>
              </a:ext>
            </a:extLst>
          </p:cNvPr>
          <p:cNvSpPr txBox="1"/>
          <p:nvPr/>
        </p:nvSpPr>
        <p:spPr>
          <a:xfrm>
            <a:off x="5882909" y="4137284"/>
            <a:ext cx="913187" cy="300082"/>
          </a:xfrm>
          <a:prstGeom prst="rect">
            <a:avLst/>
          </a:prstGeom>
          <a:solidFill>
            <a:schemeClr val="bg1">
              <a:lumMod val="65000"/>
            </a:schemeClr>
          </a:solid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Control</a:t>
            </a:r>
          </a:p>
        </p:txBody>
      </p:sp>
    </p:spTree>
    <p:extLst>
      <p:ext uri="{BB962C8B-B14F-4D97-AF65-F5344CB8AC3E}">
        <p14:creationId xmlns:p14="http://schemas.microsoft.com/office/powerpoint/2010/main" val="70299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4B3A6-5965-85E7-E377-46A09DCCAA9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A8C8913-E8BE-9695-A98E-17C8C07E955E}"/>
              </a:ext>
            </a:extLst>
          </p:cNvPr>
          <p:cNvSpPr txBox="1">
            <a:spLocks/>
          </p:cNvSpPr>
          <p:nvPr/>
        </p:nvSpPr>
        <p:spPr>
          <a:xfrm>
            <a:off x="54843" y="890657"/>
            <a:ext cx="8960730" cy="564191"/>
          </a:xfrm>
          <a:prstGeom prst="rect">
            <a:avLst/>
          </a:prstGeom>
        </p:spPr>
        <p:txBody>
          <a:bodyPr vert="horz" lIns="82296" tIns="41148" rIns="82296" bIns="41148"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800" i="1" dirty="0">
              <a:latin typeface="Arial" panose="020B0604020202020204" pitchFamily="34" charset="0"/>
              <a:cs typeface="Arial" panose="020B0604020202020204" pitchFamily="34" charset="0"/>
            </a:endParaRPr>
          </a:p>
        </p:txBody>
      </p:sp>
      <p:sp>
        <p:nvSpPr>
          <p:cNvPr id="45" name="Title 44">
            <a:extLst>
              <a:ext uri="{FF2B5EF4-FFF2-40B4-BE49-F238E27FC236}">
                <a16:creationId xmlns:a16="http://schemas.microsoft.com/office/drawing/2014/main" id="{D5CD7B75-22E1-12E6-CC6C-B9DF83D427CD}"/>
              </a:ext>
            </a:extLst>
          </p:cNvPr>
          <p:cNvSpPr>
            <a:spLocks noGrp="1"/>
          </p:cNvSpPr>
          <p:nvPr>
            <p:ph type="title"/>
          </p:nvPr>
        </p:nvSpPr>
        <p:spPr>
          <a:xfrm>
            <a:off x="0" y="1"/>
            <a:ext cx="9144000" cy="752116"/>
          </a:xfrm>
        </p:spPr>
        <p:txBody>
          <a:bodyPr>
            <a:normAutofit/>
          </a:bodyPr>
          <a:lstStyle/>
          <a:p>
            <a:r>
              <a:rPr lang="en-US" sz="1800" dirty="0">
                <a:latin typeface="Arial" panose="020B0604020202020204" pitchFamily="34" charset="0"/>
                <a:cs typeface="Arial" panose="020B0604020202020204" pitchFamily="34" charset="0"/>
                <a:sym typeface="Wingdings" pitchFamily="2" charset="2"/>
              </a:rPr>
              <a:t>Transcriptomic and epigenomic data collected during </a:t>
            </a:r>
            <a:r>
              <a:rPr lang="en-US" sz="1800" dirty="0">
                <a:latin typeface="Arial" panose="020B0604020202020204" pitchFamily="34" charset="0"/>
                <a:cs typeface="Arial" panose="020B0604020202020204" pitchFamily="34" charset="0"/>
              </a:rPr>
              <a:t>cardiac differentiation</a:t>
            </a:r>
            <a:endParaRPr lang="en-US" sz="1800" dirty="0"/>
          </a:p>
        </p:txBody>
      </p:sp>
      <p:sp>
        <p:nvSpPr>
          <p:cNvPr id="2" name="Slide Number Placeholder 1">
            <a:extLst>
              <a:ext uri="{FF2B5EF4-FFF2-40B4-BE49-F238E27FC236}">
                <a16:creationId xmlns:a16="http://schemas.microsoft.com/office/drawing/2014/main" id="{59866DBF-61BB-483E-2034-AD82E71AE6BF}"/>
              </a:ext>
            </a:extLst>
          </p:cNvPr>
          <p:cNvSpPr>
            <a:spLocks noGrp="1"/>
          </p:cNvSpPr>
          <p:nvPr>
            <p:ph type="sldNum" sz="quarter" idx="12"/>
          </p:nvPr>
        </p:nvSpPr>
        <p:spPr/>
        <p:txBody>
          <a:bodyPr/>
          <a:lstStyle/>
          <a:p>
            <a:fld id="{A80C2B2C-951F-A440-810B-8F7A0D16C955}" type="slidenum">
              <a:rPr lang="en-US" smtClean="0"/>
              <a:t>10</a:t>
            </a:fld>
            <a:endParaRPr lang="en-US" dirty="0"/>
          </a:p>
        </p:txBody>
      </p:sp>
      <p:grpSp>
        <p:nvGrpSpPr>
          <p:cNvPr id="17" name="Group 16">
            <a:extLst>
              <a:ext uri="{FF2B5EF4-FFF2-40B4-BE49-F238E27FC236}">
                <a16:creationId xmlns:a16="http://schemas.microsoft.com/office/drawing/2014/main" id="{9DCF0BD1-28A9-48FD-4E7A-CF8BF65967D0}"/>
              </a:ext>
            </a:extLst>
          </p:cNvPr>
          <p:cNvGrpSpPr/>
          <p:nvPr/>
        </p:nvGrpSpPr>
        <p:grpSpPr>
          <a:xfrm>
            <a:off x="1677565" y="1886117"/>
            <a:ext cx="5648409" cy="743128"/>
            <a:chOff x="6096000" y="2344538"/>
            <a:chExt cx="5822284" cy="712077"/>
          </a:xfrm>
        </p:grpSpPr>
        <p:pic>
          <p:nvPicPr>
            <p:cNvPr id="18" name="Picture 17">
              <a:extLst>
                <a:ext uri="{FF2B5EF4-FFF2-40B4-BE49-F238E27FC236}">
                  <a16:creationId xmlns:a16="http://schemas.microsoft.com/office/drawing/2014/main" id="{9D2BB249-67FF-66DD-0022-383D2ABBF5FD}"/>
                </a:ext>
              </a:extLst>
            </p:cNvPr>
            <p:cNvPicPr>
              <a:picLocks noChangeAspect="1"/>
            </p:cNvPicPr>
            <p:nvPr/>
          </p:nvPicPr>
          <p:blipFill>
            <a:blip r:embed="rId2"/>
            <a:stretch>
              <a:fillRect/>
            </a:stretch>
          </p:blipFill>
          <p:spPr>
            <a:xfrm>
              <a:off x="6096000" y="2344538"/>
              <a:ext cx="5822284" cy="712077"/>
            </a:xfrm>
            <a:prstGeom prst="rect">
              <a:avLst/>
            </a:prstGeom>
          </p:spPr>
        </p:pic>
        <p:cxnSp>
          <p:nvCxnSpPr>
            <p:cNvPr id="19" name="Straight Arrow Connector 18">
              <a:extLst>
                <a:ext uri="{FF2B5EF4-FFF2-40B4-BE49-F238E27FC236}">
                  <a16:creationId xmlns:a16="http://schemas.microsoft.com/office/drawing/2014/main" id="{728F9841-8E2B-730A-A022-6C9505A430E4}"/>
                </a:ext>
              </a:extLst>
            </p:cNvPr>
            <p:cNvCxnSpPr>
              <a:cxnSpLocks/>
            </p:cNvCxnSpPr>
            <p:nvPr/>
          </p:nvCxnSpPr>
          <p:spPr>
            <a:xfrm>
              <a:off x="6993522"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54A4A9C-80C3-0158-B0DF-4E6503AAA80E}"/>
                </a:ext>
              </a:extLst>
            </p:cNvPr>
            <p:cNvCxnSpPr>
              <a:cxnSpLocks/>
            </p:cNvCxnSpPr>
            <p:nvPr/>
          </p:nvCxnSpPr>
          <p:spPr>
            <a:xfrm>
              <a:off x="8326471"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4278D27-E74A-1115-E07C-B1D608941165}"/>
                </a:ext>
              </a:extLst>
            </p:cNvPr>
            <p:cNvCxnSpPr>
              <a:cxnSpLocks/>
            </p:cNvCxnSpPr>
            <p:nvPr/>
          </p:nvCxnSpPr>
          <p:spPr>
            <a:xfrm>
              <a:off x="9786380"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B680A1E7-7AD8-7DAF-E7F5-2CA601DB55DE}"/>
              </a:ext>
            </a:extLst>
          </p:cNvPr>
          <p:cNvSpPr txBox="1"/>
          <p:nvPr/>
        </p:nvSpPr>
        <p:spPr>
          <a:xfrm>
            <a:off x="2045105" y="3755040"/>
            <a:ext cx="886781" cy="300082"/>
          </a:xfrm>
          <a:prstGeom prst="rect">
            <a:avLst/>
          </a:prstGeom>
          <a:noFill/>
          <a:ln>
            <a:noFill/>
          </a:ln>
        </p:spPr>
        <p:txBody>
          <a:bodyPr wrap="none" rtlCol="0">
            <a:spAutoFit/>
          </a:bodyPr>
          <a:lstStyle/>
          <a:p>
            <a:r>
              <a:rPr lang="en-US" sz="1350" dirty="0">
                <a:solidFill>
                  <a:sysClr val="windowText" lastClr="000000"/>
                </a:solidFill>
                <a:latin typeface="Arial" panose="020B0604020202020204" pitchFamily="34" charset="0"/>
                <a:cs typeface="Arial" panose="020B0604020202020204" pitchFamily="34" charset="0"/>
              </a:rPr>
              <a:t>RNA-seq</a:t>
            </a:r>
            <a:endParaRPr lang="en-US" sz="1350" dirty="0">
              <a:ln>
                <a:solidFill>
                  <a:sysClr val="windowText" lastClr="000000"/>
                </a:solidFill>
              </a:ln>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EEF41ED-BA77-AB73-C407-2834395BD3FC}"/>
              </a:ext>
            </a:extLst>
          </p:cNvPr>
          <p:cNvSpPr txBox="1"/>
          <p:nvPr/>
        </p:nvSpPr>
        <p:spPr>
          <a:xfrm>
            <a:off x="3894141" y="4142613"/>
            <a:ext cx="896399" cy="300082"/>
          </a:xfrm>
          <a:prstGeom prst="rect">
            <a:avLst/>
          </a:prstGeom>
          <a:solidFill>
            <a:srgbClr val="B62A77"/>
          </a:solidFill>
          <a:ln>
            <a:noFill/>
          </a:ln>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H3K27ac</a:t>
            </a:r>
          </a:p>
        </p:txBody>
      </p:sp>
      <p:sp>
        <p:nvSpPr>
          <p:cNvPr id="24" name="TextBox 23">
            <a:extLst>
              <a:ext uri="{FF2B5EF4-FFF2-40B4-BE49-F238E27FC236}">
                <a16:creationId xmlns:a16="http://schemas.microsoft.com/office/drawing/2014/main" id="{D9FAFEB6-4502-0F8F-9A8E-763ABB48B404}"/>
              </a:ext>
            </a:extLst>
          </p:cNvPr>
          <p:cNvSpPr txBox="1"/>
          <p:nvPr/>
        </p:nvSpPr>
        <p:spPr>
          <a:xfrm>
            <a:off x="4783223" y="4139903"/>
            <a:ext cx="1050288" cy="300082"/>
          </a:xfrm>
          <a:prstGeom prst="rect">
            <a:avLst/>
          </a:prstGeom>
          <a:solidFill>
            <a:srgbClr val="38A8AC"/>
          </a:solidFill>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H3K27me3</a:t>
            </a:r>
          </a:p>
        </p:txBody>
      </p:sp>
      <p:sp>
        <p:nvSpPr>
          <p:cNvPr id="25" name="TextBox 24">
            <a:extLst>
              <a:ext uri="{FF2B5EF4-FFF2-40B4-BE49-F238E27FC236}">
                <a16:creationId xmlns:a16="http://schemas.microsoft.com/office/drawing/2014/main" id="{B77CEB06-C9BA-2C27-DE14-E89D25CD3893}"/>
              </a:ext>
            </a:extLst>
          </p:cNvPr>
          <p:cNvSpPr txBox="1"/>
          <p:nvPr/>
        </p:nvSpPr>
        <p:spPr>
          <a:xfrm>
            <a:off x="2947350" y="4142613"/>
            <a:ext cx="954107" cy="300082"/>
          </a:xfrm>
          <a:prstGeom prst="rect">
            <a:avLst/>
          </a:prstGeom>
          <a:solidFill>
            <a:srgbClr val="F37654"/>
          </a:solidFill>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H3K4me3</a:t>
            </a:r>
          </a:p>
        </p:txBody>
      </p:sp>
      <p:sp>
        <p:nvSpPr>
          <p:cNvPr id="26" name="TextBox 25">
            <a:extLst>
              <a:ext uri="{FF2B5EF4-FFF2-40B4-BE49-F238E27FC236}">
                <a16:creationId xmlns:a16="http://schemas.microsoft.com/office/drawing/2014/main" id="{FD575B99-2C35-D9FB-4810-0BF4409EAEBC}"/>
              </a:ext>
            </a:extLst>
          </p:cNvPr>
          <p:cNvSpPr txBox="1"/>
          <p:nvPr/>
        </p:nvSpPr>
        <p:spPr>
          <a:xfrm>
            <a:off x="3950201" y="3770292"/>
            <a:ext cx="906017" cy="300082"/>
          </a:xfrm>
          <a:prstGeom prst="rect">
            <a:avLst/>
          </a:prstGeom>
          <a:noFill/>
          <a:ln>
            <a:noFill/>
          </a:ln>
        </p:spPr>
        <p:txBody>
          <a:bodyPr wrap="none" rtlCol="0">
            <a:spAutoFit/>
          </a:bodyPr>
          <a:lstStyle/>
          <a:p>
            <a:r>
              <a:rPr lang="en-US" sz="1350" dirty="0">
                <a:solidFill>
                  <a:sysClr val="windowText" lastClr="000000"/>
                </a:solidFill>
                <a:latin typeface="Arial" panose="020B0604020202020204" pitchFamily="34" charset="0"/>
                <a:cs typeface="Arial" panose="020B0604020202020204" pitchFamily="34" charset="0"/>
              </a:rPr>
              <a:t>ChIP-seq</a:t>
            </a:r>
          </a:p>
        </p:txBody>
      </p:sp>
      <p:sp>
        <p:nvSpPr>
          <p:cNvPr id="30" name="Rectangle 29">
            <a:extLst>
              <a:ext uri="{FF2B5EF4-FFF2-40B4-BE49-F238E27FC236}">
                <a16:creationId xmlns:a16="http://schemas.microsoft.com/office/drawing/2014/main" id="{AD057A69-B2B2-B4DE-88BB-08DB332D0F37}"/>
              </a:ext>
            </a:extLst>
          </p:cNvPr>
          <p:cNvSpPr/>
          <p:nvPr/>
        </p:nvSpPr>
        <p:spPr>
          <a:xfrm>
            <a:off x="1956179" y="3724882"/>
            <a:ext cx="3950835" cy="7200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7" name="TextBox 36">
            <a:extLst>
              <a:ext uri="{FF2B5EF4-FFF2-40B4-BE49-F238E27FC236}">
                <a16:creationId xmlns:a16="http://schemas.microsoft.com/office/drawing/2014/main" id="{1FB22669-30EB-4F1E-ECB2-370E0B7C6ADD}"/>
              </a:ext>
            </a:extLst>
          </p:cNvPr>
          <p:cNvSpPr txBox="1"/>
          <p:nvPr/>
        </p:nvSpPr>
        <p:spPr>
          <a:xfrm>
            <a:off x="6898185" y="3965874"/>
            <a:ext cx="119135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x 2 Replicates </a:t>
            </a:r>
          </a:p>
        </p:txBody>
      </p:sp>
      <p:sp>
        <p:nvSpPr>
          <p:cNvPr id="39" name="TextBox 38">
            <a:extLst>
              <a:ext uri="{FF2B5EF4-FFF2-40B4-BE49-F238E27FC236}">
                <a16:creationId xmlns:a16="http://schemas.microsoft.com/office/drawing/2014/main" id="{1DF47B7B-6DD9-C7FC-7D70-791EDEC0F65C}"/>
              </a:ext>
            </a:extLst>
          </p:cNvPr>
          <p:cNvSpPr txBox="1"/>
          <p:nvPr/>
        </p:nvSpPr>
        <p:spPr>
          <a:xfrm>
            <a:off x="3635221" y="5185380"/>
            <a:ext cx="1967095" cy="612091"/>
          </a:xfrm>
          <a:prstGeom prst="rect">
            <a:avLst/>
          </a:prstGeom>
          <a:noFill/>
        </p:spPr>
        <p:txBody>
          <a:bodyPr wrap="square">
            <a:spAutoFit/>
          </a:bodyPr>
          <a:lstStyle/>
          <a:p>
            <a:pPr algn="ctr">
              <a:lnSpc>
                <a:spcPct val="150000"/>
              </a:lnSpc>
            </a:pPr>
            <a:r>
              <a:rPr lang="en-US" sz="1200" b="1" dirty="0">
                <a:solidFill>
                  <a:srgbClr val="000000"/>
                </a:solidFill>
                <a:latin typeface="Arial" panose="020B0604020202020204" pitchFamily="34" charset="0"/>
                <a:cs typeface="Arial" panose="020B0604020202020204" pitchFamily="34" charset="0"/>
              </a:rPr>
              <a:t>Associated with gene </a:t>
            </a:r>
          </a:p>
          <a:p>
            <a:pPr algn="ctr">
              <a:lnSpc>
                <a:spcPct val="150000"/>
              </a:lnSpc>
            </a:pPr>
            <a:endParaRPr lang="en-US" sz="1200" b="1" dirty="0">
              <a:solidFill>
                <a:srgbClr val="00000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BD4A627-2AB9-F392-3A65-489B6A781730}"/>
              </a:ext>
            </a:extLst>
          </p:cNvPr>
          <p:cNvSpPr txBox="1"/>
          <p:nvPr/>
        </p:nvSpPr>
        <p:spPr>
          <a:xfrm>
            <a:off x="4574006" y="4646016"/>
            <a:ext cx="1595364" cy="375552"/>
          </a:xfrm>
          <a:prstGeom prst="rect">
            <a:avLst/>
          </a:prstGeom>
          <a:noFill/>
        </p:spPr>
        <p:txBody>
          <a:bodyPr wrap="square">
            <a:spAutoFit/>
          </a:bodyPr>
          <a:lstStyle/>
          <a:p>
            <a:pPr algn="ctr">
              <a:lnSpc>
                <a:spcPct val="150000"/>
              </a:lnSpc>
            </a:pPr>
            <a:r>
              <a:rPr lang="en-US" sz="1400" b="1" dirty="0">
                <a:solidFill>
                  <a:srgbClr val="000000"/>
                </a:solidFill>
                <a:latin typeface="Arial" panose="020B0604020202020204" pitchFamily="34" charset="0"/>
                <a:cs typeface="Arial" panose="020B0604020202020204" pitchFamily="34" charset="0"/>
              </a:rPr>
              <a:t>repression</a:t>
            </a:r>
          </a:p>
        </p:txBody>
      </p:sp>
      <p:sp>
        <p:nvSpPr>
          <p:cNvPr id="7" name="TextBox 6">
            <a:extLst>
              <a:ext uri="{FF2B5EF4-FFF2-40B4-BE49-F238E27FC236}">
                <a16:creationId xmlns:a16="http://schemas.microsoft.com/office/drawing/2014/main" id="{0325E9A1-0441-E859-69DC-3672E6898AFF}"/>
              </a:ext>
            </a:extLst>
          </p:cNvPr>
          <p:cNvSpPr txBox="1"/>
          <p:nvPr/>
        </p:nvSpPr>
        <p:spPr>
          <a:xfrm>
            <a:off x="438247" y="1121831"/>
            <a:ext cx="8387701" cy="523220"/>
          </a:xfrm>
          <a:prstGeom prst="rect">
            <a:avLst/>
          </a:prstGeom>
          <a:noFill/>
        </p:spPr>
        <p:txBody>
          <a:bodyPr wrap="square">
            <a:spAutoFit/>
          </a:bodyPr>
          <a:lstStyle/>
          <a:p>
            <a:r>
              <a:rPr lang="en-US" sz="1400" b="1" dirty="0">
                <a:solidFill>
                  <a:srgbClr val="000000"/>
                </a:solidFill>
                <a:effectLst/>
                <a:latin typeface="Helvetica" pitchFamily="2" charset="0"/>
              </a:rPr>
              <a:t>Input Data</a:t>
            </a:r>
            <a:r>
              <a:rPr lang="en-US" sz="1400" dirty="0">
                <a:solidFill>
                  <a:srgbClr val="000000"/>
                </a:solidFill>
                <a:effectLst/>
                <a:latin typeface="Helvetica" pitchFamily="2" charset="0"/>
              </a:rPr>
              <a:t>: RNA-seq and ChIP-seq data covering four stages of mouse cardiac differentiation and multiple histone PTMs, from Wamstad et al. 2012</a:t>
            </a:r>
            <a:r>
              <a:rPr lang="en-US" sz="1400" dirty="0">
                <a:solidFill>
                  <a:srgbClr val="000000"/>
                </a:solidFill>
                <a:latin typeface="Helvetica" pitchFamily="2" charset="0"/>
              </a:rPr>
              <a:t>.</a:t>
            </a:r>
            <a:r>
              <a:rPr lang="en-US" sz="1400" dirty="0">
                <a:solidFill>
                  <a:srgbClr val="000000"/>
                </a:solidFill>
                <a:effectLst/>
                <a:latin typeface="Helvetica" pitchFamily="2" charset="0"/>
              </a:rPr>
              <a:t> </a:t>
            </a:r>
            <a:endParaRPr lang="en-US" sz="1400" dirty="0">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C8E6CFE4-C7EE-B025-C2C8-7BF726A5B5E5}"/>
              </a:ext>
            </a:extLst>
          </p:cNvPr>
          <p:cNvCxnSpPr>
            <a:cxnSpLocks/>
          </p:cNvCxnSpPr>
          <p:nvPr/>
        </p:nvCxnSpPr>
        <p:spPr>
          <a:xfrm>
            <a:off x="2264950" y="2753427"/>
            <a:ext cx="1897115" cy="742875"/>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6CF2C24B-1A6A-4976-0987-F527D5B9DBBE}"/>
              </a:ext>
            </a:extLst>
          </p:cNvPr>
          <p:cNvCxnSpPr>
            <a:cxnSpLocks/>
          </p:cNvCxnSpPr>
          <p:nvPr/>
        </p:nvCxnSpPr>
        <p:spPr>
          <a:xfrm>
            <a:off x="3496445" y="2702899"/>
            <a:ext cx="854527" cy="778151"/>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E625F537-A36F-27BB-C6B0-92BBCFE90385}"/>
              </a:ext>
            </a:extLst>
          </p:cNvPr>
          <p:cNvCxnSpPr>
            <a:cxnSpLocks/>
          </p:cNvCxnSpPr>
          <p:nvPr/>
        </p:nvCxnSpPr>
        <p:spPr>
          <a:xfrm flipH="1">
            <a:off x="4491820" y="2779336"/>
            <a:ext cx="487684" cy="701714"/>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EF2164B-29B9-0C79-BFA8-A18548E05AFF}"/>
              </a:ext>
            </a:extLst>
          </p:cNvPr>
          <p:cNvCxnSpPr>
            <a:cxnSpLocks/>
          </p:cNvCxnSpPr>
          <p:nvPr/>
        </p:nvCxnSpPr>
        <p:spPr>
          <a:xfrm flipH="1">
            <a:off x="4632097" y="2691120"/>
            <a:ext cx="1707406" cy="815509"/>
          </a:xfrm>
          <a:prstGeom prst="straightConnector1">
            <a:avLst/>
          </a:prstGeom>
          <a:ln w="12700">
            <a:solidFill>
              <a:schemeClr val="bg1">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 name="Left Brace 2">
            <a:extLst>
              <a:ext uri="{FF2B5EF4-FFF2-40B4-BE49-F238E27FC236}">
                <a16:creationId xmlns:a16="http://schemas.microsoft.com/office/drawing/2014/main" id="{A3D11C53-3FF3-8AD5-94CE-82393A1D9DE7}"/>
              </a:ext>
            </a:extLst>
          </p:cNvPr>
          <p:cNvSpPr/>
          <p:nvPr/>
        </p:nvSpPr>
        <p:spPr>
          <a:xfrm rot="16200000">
            <a:off x="3808945" y="3714467"/>
            <a:ext cx="127395" cy="1821160"/>
          </a:xfrm>
          <a:prstGeom prst="leftBrace">
            <a:avLst>
              <a:gd name="adj1" fmla="val 0"/>
              <a:gd name="adj2" fmla="val 50636"/>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0" name="Left Brace 9">
            <a:extLst>
              <a:ext uri="{FF2B5EF4-FFF2-40B4-BE49-F238E27FC236}">
                <a16:creationId xmlns:a16="http://schemas.microsoft.com/office/drawing/2014/main" id="{098467C3-FC78-D4B1-4E4D-B388EC3BBC52}"/>
              </a:ext>
            </a:extLst>
          </p:cNvPr>
          <p:cNvSpPr/>
          <p:nvPr/>
        </p:nvSpPr>
        <p:spPr>
          <a:xfrm rot="16200000">
            <a:off x="5274118" y="4129349"/>
            <a:ext cx="127395" cy="991395"/>
          </a:xfrm>
          <a:prstGeom prst="leftBrace">
            <a:avLst>
              <a:gd name="adj1" fmla="val 0"/>
              <a:gd name="adj2" fmla="val 50636"/>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8B2B40C-6CC0-2E88-A379-6E03B562D9C6}"/>
              </a:ext>
            </a:extLst>
          </p:cNvPr>
          <p:cNvSpPr txBox="1"/>
          <p:nvPr/>
        </p:nvSpPr>
        <p:spPr>
          <a:xfrm>
            <a:off x="3143057" y="4696863"/>
            <a:ext cx="1485754" cy="307777"/>
          </a:xfrm>
          <a:prstGeom prst="rect">
            <a:avLst/>
          </a:prstGeom>
          <a:noFill/>
        </p:spPr>
        <p:txBody>
          <a:bodyPr wrap="square">
            <a:spAutoFit/>
          </a:bodyPr>
          <a:lstStyle/>
          <a:p>
            <a:pPr algn="ctr"/>
            <a:r>
              <a:rPr lang="en-US" sz="1400" b="1" dirty="0">
                <a:solidFill>
                  <a:srgbClr val="000000"/>
                </a:solidFill>
                <a:latin typeface="Arial" panose="020B0604020202020204" pitchFamily="34" charset="0"/>
                <a:cs typeface="Arial" panose="020B0604020202020204" pitchFamily="34" charset="0"/>
              </a:rPr>
              <a:t>activation</a:t>
            </a:r>
            <a:endParaRPr lang="en-US" sz="1400" b="1"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C6EDBD14-9681-D897-0880-CF9D2939E149}"/>
              </a:ext>
            </a:extLst>
          </p:cNvPr>
          <p:cNvCxnSpPr>
            <a:cxnSpLocks/>
            <a:endCxn id="12" idx="2"/>
          </p:cNvCxnSpPr>
          <p:nvPr/>
        </p:nvCxnSpPr>
        <p:spPr>
          <a:xfrm flipH="1" flipV="1">
            <a:off x="3885934" y="5004640"/>
            <a:ext cx="410230" cy="228511"/>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CCC2D7E-5B9A-0BA3-8F91-7E8C7C907B2D}"/>
              </a:ext>
            </a:extLst>
          </p:cNvPr>
          <p:cNvCxnSpPr>
            <a:cxnSpLocks/>
            <a:endCxn id="40" idx="2"/>
          </p:cNvCxnSpPr>
          <p:nvPr/>
        </p:nvCxnSpPr>
        <p:spPr>
          <a:xfrm flipV="1">
            <a:off x="4991516" y="5021568"/>
            <a:ext cx="380172" cy="211583"/>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6F313487-0035-8501-842A-0B1816E034C7}"/>
              </a:ext>
            </a:extLst>
          </p:cNvPr>
          <p:cNvSpPr/>
          <p:nvPr/>
        </p:nvSpPr>
        <p:spPr>
          <a:xfrm>
            <a:off x="2039739" y="3775618"/>
            <a:ext cx="4756357" cy="276999"/>
          </a:xfrm>
          <a:prstGeom prst="rect">
            <a:avLst/>
          </a:prstGeom>
          <a:no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6171E64-96FB-7E01-E3BB-9D272437C197}"/>
              </a:ext>
            </a:extLst>
          </p:cNvPr>
          <p:cNvCxnSpPr>
            <a:cxnSpLocks/>
          </p:cNvCxnSpPr>
          <p:nvPr/>
        </p:nvCxnSpPr>
        <p:spPr>
          <a:xfrm>
            <a:off x="2931886" y="3770292"/>
            <a:ext cx="0" cy="282325"/>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Left Brace 10">
            <a:extLst>
              <a:ext uri="{FF2B5EF4-FFF2-40B4-BE49-F238E27FC236}">
                <a16:creationId xmlns:a16="http://schemas.microsoft.com/office/drawing/2014/main" id="{FD16378A-20D6-19F5-BB6B-02F1B5AE0D40}"/>
              </a:ext>
            </a:extLst>
          </p:cNvPr>
          <p:cNvSpPr/>
          <p:nvPr/>
        </p:nvSpPr>
        <p:spPr>
          <a:xfrm rot="16200000" flipH="1">
            <a:off x="4345310" y="1238856"/>
            <a:ext cx="145218" cy="4756358"/>
          </a:xfrm>
          <a:prstGeom prst="leftBrace">
            <a:avLst>
              <a:gd name="adj1" fmla="val 0"/>
              <a:gd name="adj2" fmla="val 50636"/>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D63D30B-2712-C57A-5D1D-C3A0829697FB}"/>
              </a:ext>
            </a:extLst>
          </p:cNvPr>
          <p:cNvSpPr txBox="1"/>
          <p:nvPr/>
        </p:nvSpPr>
        <p:spPr>
          <a:xfrm>
            <a:off x="5882909" y="4137284"/>
            <a:ext cx="913187" cy="300082"/>
          </a:xfrm>
          <a:prstGeom prst="rect">
            <a:avLst/>
          </a:prstGeom>
          <a:solidFill>
            <a:schemeClr val="bg1">
              <a:lumMod val="65000"/>
            </a:schemeClr>
          </a:solid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Control</a:t>
            </a:r>
          </a:p>
        </p:txBody>
      </p:sp>
    </p:spTree>
    <p:extLst>
      <p:ext uri="{BB962C8B-B14F-4D97-AF65-F5344CB8AC3E}">
        <p14:creationId xmlns:p14="http://schemas.microsoft.com/office/powerpoint/2010/main" val="46751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a:extLst>
              <a:ext uri="{FF2B5EF4-FFF2-40B4-BE49-F238E27FC236}">
                <a16:creationId xmlns:a16="http://schemas.microsoft.com/office/drawing/2014/main" id="{6155544A-949A-E9B5-A2CB-0F0185834564}"/>
              </a:ext>
            </a:extLst>
          </p:cNvPr>
          <p:cNvSpPr txBox="1">
            <a:spLocks/>
          </p:cNvSpPr>
          <p:nvPr/>
        </p:nvSpPr>
        <p:spPr>
          <a:xfrm>
            <a:off x="163286" y="932183"/>
            <a:ext cx="8980713" cy="2692009"/>
          </a:xfrm>
          <a:prstGeom prst="rect">
            <a:avLst/>
          </a:prstGeom>
        </p:spPr>
        <p:txBody>
          <a:bodyPr vert="horz" lIns="82296" tIns="41148" rIns="82296" bIns="4114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50000"/>
              </a:lnSpc>
            </a:pPr>
            <a:r>
              <a:rPr lang="en-US" sz="1400" b="1" dirty="0">
                <a:latin typeface="Arial" panose="020B0604020202020204" pitchFamily="34" charset="0"/>
                <a:cs typeface="Arial" panose="020B0604020202020204" pitchFamily="34" charset="0"/>
              </a:rPr>
              <a:t>Gene expression</a:t>
            </a:r>
            <a:r>
              <a:rPr lang="en-US" sz="1400" dirty="0">
                <a:latin typeface="Arial" panose="020B0604020202020204" pitchFamily="34" charset="0"/>
                <a:cs typeface="Arial" panose="020B0604020202020204" pitchFamily="34" charset="0"/>
              </a:rPr>
              <a:t>:  </a:t>
            </a:r>
          </a:p>
          <a:p>
            <a:pPr>
              <a:lnSpc>
                <a:spcPct val="150000"/>
              </a:lnSpc>
            </a:pPr>
            <a:r>
              <a:rPr lang="en-US" sz="1400" dirty="0">
                <a:latin typeface="Arial" panose="020B0604020202020204" pitchFamily="34" charset="0"/>
                <a:cs typeface="Arial" panose="020B0604020202020204" pitchFamily="34" charset="0"/>
              </a:rPr>
              <a:t>mapping </a:t>
            </a:r>
            <a:r>
              <a:rPr lang="en-US" sz="1400" dirty="0">
                <a:latin typeface="Arial" panose="020B0604020202020204" pitchFamily="34" charset="0"/>
                <a:cs typeface="Arial" panose="020B0604020202020204" pitchFamily="34" charset="0"/>
                <a:sym typeface="Wingdings" pitchFamily="2" charset="2"/>
              </a:rPr>
              <a:t> </a:t>
            </a:r>
            <a:r>
              <a:rPr lang="en-US" sz="1400" dirty="0">
                <a:latin typeface="Arial" panose="020B0604020202020204" pitchFamily="34" charset="0"/>
                <a:cs typeface="Arial" panose="020B0604020202020204" pitchFamily="34" charset="0"/>
              </a:rPr>
              <a:t>read count </a:t>
            </a:r>
            <a:r>
              <a:rPr lang="en-US" sz="1400" dirty="0">
                <a:latin typeface="Arial" panose="020B0604020202020204" pitchFamily="34" charset="0"/>
                <a:cs typeface="Arial" panose="020B0604020202020204" pitchFamily="34" charset="0"/>
                <a:sym typeface="Wingdings" pitchFamily="2" charset="2"/>
              </a:rPr>
              <a:t> Fragments Per Kilobase Million (</a:t>
            </a:r>
            <a:r>
              <a:rPr lang="en-US" sz="1400" dirty="0">
                <a:latin typeface="Arial" panose="020B0604020202020204" pitchFamily="34" charset="0"/>
                <a:cs typeface="Arial" panose="020B0604020202020204" pitchFamily="34" charset="0"/>
              </a:rPr>
              <a:t>FPKM) </a:t>
            </a:r>
            <a:r>
              <a:rPr lang="en-US" sz="1400" dirty="0">
                <a:latin typeface="Arial" panose="020B0604020202020204" pitchFamily="34" charset="0"/>
                <a:cs typeface="Arial" panose="020B0604020202020204" pitchFamily="34" charset="0"/>
                <a:sym typeface="Wingdings" pitchFamily="2" charset="2"/>
              </a:rPr>
              <a:t> log transformation  Z-score</a:t>
            </a:r>
            <a:endParaRPr lang="en-US" sz="1400" dirty="0">
              <a:latin typeface="Arial" panose="020B0604020202020204" pitchFamily="34" charset="0"/>
              <a:cs typeface="Arial" panose="020B0604020202020204" pitchFamily="34" charset="0"/>
            </a:endParaRPr>
          </a:p>
          <a:p>
            <a:pPr>
              <a:lnSpc>
                <a:spcPct val="150000"/>
              </a:lnSpc>
            </a:pPr>
            <a:endParaRPr lang="en-US" sz="1400" b="1" dirty="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ChIP-levels</a:t>
            </a:r>
            <a:r>
              <a:rPr lang="en-US" sz="1400" dirty="0">
                <a:latin typeface="Arial" panose="020B0604020202020204" pitchFamily="34" charset="0"/>
                <a:cs typeface="Arial" panose="020B0604020202020204" pitchFamily="34" charset="0"/>
              </a:rPr>
              <a:t>:            </a:t>
            </a:r>
          </a:p>
          <a:p>
            <a:pPr>
              <a:lnSpc>
                <a:spcPct val="150000"/>
              </a:lnSpc>
            </a:pPr>
            <a:r>
              <a:rPr lang="en-US" sz="1400" dirty="0">
                <a:latin typeface="Arial" panose="020B0604020202020204" pitchFamily="34" charset="0"/>
                <a:cs typeface="Arial" panose="020B0604020202020204" pitchFamily="34" charset="0"/>
              </a:rPr>
              <a:t>mapping </a:t>
            </a:r>
            <a:r>
              <a:rPr lang="en-US" sz="1400" dirty="0">
                <a:latin typeface="Arial" panose="020B0604020202020204" pitchFamily="34" charset="0"/>
                <a:cs typeface="Arial" panose="020B0604020202020204" pitchFamily="34" charset="0"/>
                <a:sym typeface="Wingdings" pitchFamily="2" charset="2"/>
              </a:rPr>
              <a:t> </a:t>
            </a:r>
            <a:r>
              <a:rPr lang="en-US" sz="1400" dirty="0">
                <a:latin typeface="Arial" panose="020B0604020202020204" pitchFamily="34" charset="0"/>
                <a:cs typeface="Arial" panose="020B0604020202020204" pitchFamily="34" charset="0"/>
              </a:rPr>
              <a:t>read count in promoter region </a:t>
            </a:r>
            <a:r>
              <a:rPr lang="en-US" sz="1400" dirty="0">
                <a:latin typeface="Arial" panose="020B0604020202020204" pitchFamily="34" charset="0"/>
                <a:cs typeface="Arial" panose="020B0604020202020204" pitchFamily="34" charset="0"/>
                <a:sym typeface="Wingdings" pitchFamily="2" charset="2"/>
              </a:rPr>
              <a:t> Sequence depth normalization  log ratio over control  Z-score</a:t>
            </a:r>
            <a:endParaRPr lang="en-US" sz="1400" dirty="0">
              <a:latin typeface="Arial" panose="020B0604020202020204" pitchFamily="34" charset="0"/>
              <a:cs typeface="Arial" panose="020B0604020202020204" pitchFamily="34" charset="0"/>
            </a:endParaRPr>
          </a:p>
          <a:p>
            <a:pPr>
              <a:lnSpc>
                <a:spcPct val="150000"/>
              </a:lnSpc>
            </a:pPr>
            <a:endParaRPr lang="en-US" sz="1100" i="1" dirty="0">
              <a:latin typeface="Arial" panose="020B0604020202020204" pitchFamily="34" charset="0"/>
              <a:cs typeface="Arial" panose="020B0604020202020204" pitchFamily="34" charset="0"/>
            </a:endParaRPr>
          </a:p>
        </p:txBody>
      </p:sp>
      <p:sp>
        <p:nvSpPr>
          <p:cNvPr id="127" name="Title 126">
            <a:extLst>
              <a:ext uri="{FF2B5EF4-FFF2-40B4-BE49-F238E27FC236}">
                <a16:creationId xmlns:a16="http://schemas.microsoft.com/office/drawing/2014/main" id="{D6A00C8B-91F8-BC11-AA65-C44723E71E4F}"/>
              </a:ext>
            </a:extLst>
          </p:cNvPr>
          <p:cNvSpPr>
            <a:spLocks noGrp="1"/>
          </p:cNvSpPr>
          <p:nvPr>
            <p:ph type="title"/>
          </p:nvPr>
        </p:nvSpPr>
        <p:spPr>
          <a:xfrm>
            <a:off x="0" y="-17242"/>
            <a:ext cx="9144000" cy="569166"/>
          </a:xfrm>
        </p:spPr>
        <p:txBody>
          <a:bodyPr>
            <a:normAutofit/>
          </a:bodyPr>
          <a:lstStyle/>
          <a:p>
            <a:pPr>
              <a:lnSpc>
                <a:spcPct val="150000"/>
              </a:lnSpc>
            </a:pPr>
            <a:r>
              <a:rPr lang="en-US" sz="2000" b="1" dirty="0">
                <a:latin typeface="Arial" panose="020B0604020202020204" pitchFamily="34" charset="0"/>
                <a:cs typeface="Arial" panose="020B0604020202020204" pitchFamily="34" charset="0"/>
              </a:rPr>
              <a:t>Feature extraction and normalization</a:t>
            </a:r>
          </a:p>
        </p:txBody>
      </p:sp>
      <p:sp>
        <p:nvSpPr>
          <p:cNvPr id="126" name="Slide Number Placeholder 125">
            <a:extLst>
              <a:ext uri="{FF2B5EF4-FFF2-40B4-BE49-F238E27FC236}">
                <a16:creationId xmlns:a16="http://schemas.microsoft.com/office/drawing/2014/main" id="{A822EBB6-E2E9-D21E-C2F5-2496AA824731}"/>
              </a:ext>
            </a:extLst>
          </p:cNvPr>
          <p:cNvSpPr>
            <a:spLocks noGrp="1"/>
          </p:cNvSpPr>
          <p:nvPr>
            <p:ph type="sldNum" sz="quarter" idx="12"/>
          </p:nvPr>
        </p:nvSpPr>
        <p:spPr/>
        <p:txBody>
          <a:bodyPr/>
          <a:lstStyle/>
          <a:p>
            <a:fld id="{4BE72A50-E5B2-1A4D-8D3C-2C19FF24C84B}" type="slidenum">
              <a:rPr lang="en-US" smtClean="0"/>
              <a:t>11</a:t>
            </a:fld>
            <a:endParaRPr lang="en-US" dirty="0"/>
          </a:p>
        </p:txBody>
      </p:sp>
      <p:sp>
        <p:nvSpPr>
          <p:cNvPr id="4" name="TextBox 3">
            <a:extLst>
              <a:ext uri="{FF2B5EF4-FFF2-40B4-BE49-F238E27FC236}">
                <a16:creationId xmlns:a16="http://schemas.microsoft.com/office/drawing/2014/main" id="{7F3E47FB-6031-AF8C-5892-1A0150A3DECB}"/>
              </a:ext>
            </a:extLst>
          </p:cNvPr>
          <p:cNvSpPr txBox="1"/>
          <p:nvPr/>
        </p:nvSpPr>
        <p:spPr>
          <a:xfrm>
            <a:off x="2978734" y="5384239"/>
            <a:ext cx="1486304"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-2500    TSS   +2500</a:t>
            </a:r>
          </a:p>
        </p:txBody>
      </p:sp>
      <p:cxnSp>
        <p:nvCxnSpPr>
          <p:cNvPr id="5" name="Straight Arrow Connector 4">
            <a:extLst>
              <a:ext uri="{FF2B5EF4-FFF2-40B4-BE49-F238E27FC236}">
                <a16:creationId xmlns:a16="http://schemas.microsoft.com/office/drawing/2014/main" id="{8D744085-2E6B-E31B-63CF-AA99C0964BAC}"/>
              </a:ext>
            </a:extLst>
          </p:cNvPr>
          <p:cNvCxnSpPr>
            <a:cxnSpLocks/>
          </p:cNvCxnSpPr>
          <p:nvPr/>
        </p:nvCxnSpPr>
        <p:spPr>
          <a:xfrm>
            <a:off x="3308895" y="5384239"/>
            <a:ext cx="82598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90A59A6-F380-083F-396A-22D1990412A4}"/>
              </a:ext>
            </a:extLst>
          </p:cNvPr>
          <p:cNvSpPr txBox="1"/>
          <p:nvPr/>
        </p:nvSpPr>
        <p:spPr>
          <a:xfrm>
            <a:off x="1799665" y="4004452"/>
            <a:ext cx="559769" cy="276999"/>
          </a:xfrm>
          <a:prstGeom prst="rect">
            <a:avLst/>
          </a:prstGeom>
          <a:noFill/>
        </p:spPr>
        <p:txBody>
          <a:bodyPr wrap="none" rtlCol="0">
            <a:spAutoFit/>
          </a:bodyPr>
          <a:lstStyle/>
          <a:p>
            <a:pPr algn="r"/>
            <a:r>
              <a:rPr lang="en-US" sz="1200" dirty="0">
                <a:solidFill>
                  <a:srgbClr val="0C0C78"/>
                </a:solidFill>
                <a:latin typeface="Arial" panose="020B0604020202020204" pitchFamily="34" charset="0"/>
                <a:cs typeface="Arial" panose="020B0604020202020204" pitchFamily="34" charset="0"/>
              </a:rPr>
              <a:t>Gene</a:t>
            </a:r>
          </a:p>
        </p:txBody>
      </p:sp>
      <p:pic>
        <p:nvPicPr>
          <p:cNvPr id="17" name="Picture 16" descr="A diagram of a graph&#10;&#10;Description automatically generated with medium confidence">
            <a:extLst>
              <a:ext uri="{FF2B5EF4-FFF2-40B4-BE49-F238E27FC236}">
                <a16:creationId xmlns:a16="http://schemas.microsoft.com/office/drawing/2014/main" id="{2AFAD33C-2679-0860-CAEB-0E7EA8E1B521}"/>
              </a:ext>
            </a:extLst>
          </p:cNvPr>
          <p:cNvPicPr>
            <a:picLocks noChangeAspect="1"/>
          </p:cNvPicPr>
          <p:nvPr/>
        </p:nvPicPr>
        <p:blipFill>
          <a:blip r:embed="rId3"/>
          <a:srcRect t="3433" b="4189"/>
          <a:stretch/>
        </p:blipFill>
        <p:spPr>
          <a:xfrm flipH="1">
            <a:off x="2779929" y="4095318"/>
            <a:ext cx="4213365" cy="1206057"/>
          </a:xfrm>
          <a:prstGeom prst="rect">
            <a:avLst/>
          </a:prstGeom>
        </p:spPr>
      </p:pic>
      <p:sp>
        <p:nvSpPr>
          <p:cNvPr id="20" name="TextBox 19">
            <a:extLst>
              <a:ext uri="{FF2B5EF4-FFF2-40B4-BE49-F238E27FC236}">
                <a16:creationId xmlns:a16="http://schemas.microsoft.com/office/drawing/2014/main" id="{0F73EC02-A554-445F-E64B-55E426EFCB98}"/>
              </a:ext>
            </a:extLst>
          </p:cNvPr>
          <p:cNvSpPr txBox="1"/>
          <p:nvPr/>
        </p:nvSpPr>
        <p:spPr>
          <a:xfrm>
            <a:off x="1032918" y="4557175"/>
            <a:ext cx="1361270" cy="276999"/>
          </a:xfrm>
          <a:prstGeom prst="rect">
            <a:avLst/>
          </a:prstGeom>
          <a:noFill/>
        </p:spPr>
        <p:txBody>
          <a:bodyPr wrap="none" rtlCol="0">
            <a:spAutoFit/>
          </a:bodyPr>
          <a:lstStyle/>
          <a:p>
            <a:pPr algn="r"/>
            <a:r>
              <a:rPr lang="en-US" sz="1200" dirty="0">
                <a:solidFill>
                  <a:schemeClr val="tx1">
                    <a:lumMod val="50000"/>
                    <a:lumOff val="50000"/>
                  </a:schemeClr>
                </a:solidFill>
                <a:latin typeface="Arial" panose="020B0604020202020204" pitchFamily="34" charset="0"/>
                <a:cs typeface="Arial" panose="020B0604020202020204" pitchFamily="34" charset="0"/>
              </a:rPr>
              <a:t>ChIP-seq Control</a:t>
            </a:r>
          </a:p>
        </p:txBody>
      </p:sp>
      <p:sp>
        <p:nvSpPr>
          <p:cNvPr id="21" name="TextBox 20">
            <a:extLst>
              <a:ext uri="{FF2B5EF4-FFF2-40B4-BE49-F238E27FC236}">
                <a16:creationId xmlns:a16="http://schemas.microsoft.com/office/drawing/2014/main" id="{FBFD2E5B-FC82-E360-1EC2-32B03B826162}"/>
              </a:ext>
            </a:extLst>
          </p:cNvPr>
          <p:cNvSpPr txBox="1"/>
          <p:nvPr/>
        </p:nvSpPr>
        <p:spPr>
          <a:xfrm>
            <a:off x="1153783" y="5048872"/>
            <a:ext cx="1291765" cy="276999"/>
          </a:xfrm>
          <a:prstGeom prst="rect">
            <a:avLst/>
          </a:prstGeom>
          <a:noFill/>
        </p:spPr>
        <p:txBody>
          <a:bodyPr wrap="none" rtlCol="0">
            <a:spAutoFit/>
          </a:bodyPr>
          <a:lstStyle/>
          <a:p>
            <a:pPr algn="r"/>
            <a:r>
              <a:rPr lang="en-US" sz="1200" dirty="0">
                <a:solidFill>
                  <a:srgbClr val="B62A77"/>
                </a:solidFill>
                <a:latin typeface="Arial" panose="020B0604020202020204" pitchFamily="34" charset="0"/>
                <a:cs typeface="Arial" panose="020B0604020202020204" pitchFamily="34" charset="0"/>
              </a:rPr>
              <a:t>ChIP-seq Target</a:t>
            </a:r>
          </a:p>
        </p:txBody>
      </p:sp>
      <p:cxnSp>
        <p:nvCxnSpPr>
          <p:cNvPr id="3" name="Elbow Connector 2">
            <a:extLst>
              <a:ext uri="{FF2B5EF4-FFF2-40B4-BE49-F238E27FC236}">
                <a16:creationId xmlns:a16="http://schemas.microsoft.com/office/drawing/2014/main" id="{B0D3D289-4C71-51ED-DCF1-0225112B2CFB}"/>
              </a:ext>
            </a:extLst>
          </p:cNvPr>
          <p:cNvCxnSpPr>
            <a:cxnSpLocks/>
          </p:cNvCxnSpPr>
          <p:nvPr/>
        </p:nvCxnSpPr>
        <p:spPr>
          <a:xfrm rot="10800000" flipH="1">
            <a:off x="3648208" y="3975874"/>
            <a:ext cx="1145065" cy="197338"/>
          </a:xfrm>
          <a:prstGeom prst="bentConnector3">
            <a:avLst>
              <a:gd name="adj1" fmla="val 90"/>
            </a:avLst>
          </a:prstGeom>
          <a:ln w="19050">
            <a:solidFill>
              <a:srgbClr val="0C0C78"/>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graph of a graph&#10;&#10;Description automatically generated with medium confidence">
            <a:extLst>
              <a:ext uri="{FF2B5EF4-FFF2-40B4-BE49-F238E27FC236}">
                <a16:creationId xmlns:a16="http://schemas.microsoft.com/office/drawing/2014/main" id="{0E866B42-0A8A-3642-C68F-FCEE0306EDFB}"/>
              </a:ext>
            </a:extLst>
          </p:cNvPr>
          <p:cNvPicPr>
            <a:picLocks noChangeAspect="1"/>
          </p:cNvPicPr>
          <p:nvPr/>
        </p:nvPicPr>
        <p:blipFill>
          <a:blip r:embed="rId4"/>
          <a:srcRect l="-479" t="15598" r="94409"/>
          <a:stretch/>
        </p:blipFill>
        <p:spPr>
          <a:xfrm>
            <a:off x="2394907" y="4282725"/>
            <a:ext cx="384303" cy="1018650"/>
          </a:xfrm>
          <a:prstGeom prst="rect">
            <a:avLst/>
          </a:prstGeom>
        </p:spPr>
      </p:pic>
    </p:spTree>
    <p:extLst>
      <p:ext uri="{BB962C8B-B14F-4D97-AF65-F5344CB8AC3E}">
        <p14:creationId xmlns:p14="http://schemas.microsoft.com/office/powerpoint/2010/main" val="129198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B021E-90DD-EF72-16AC-62E448471C55}"/>
            </a:ext>
          </a:extLst>
        </p:cNvPr>
        <p:cNvGrpSpPr/>
        <p:nvPr/>
      </p:nvGrpSpPr>
      <p:grpSpPr>
        <a:xfrm>
          <a:off x="0" y="0"/>
          <a:ext cx="0" cy="0"/>
          <a:chOff x="0" y="0"/>
          <a:chExt cx="0" cy="0"/>
        </a:xfrm>
      </p:grpSpPr>
      <p:sp>
        <p:nvSpPr>
          <p:cNvPr id="117" name="Title 1">
            <a:extLst>
              <a:ext uri="{FF2B5EF4-FFF2-40B4-BE49-F238E27FC236}">
                <a16:creationId xmlns:a16="http://schemas.microsoft.com/office/drawing/2014/main" id="{A9D91DB0-3B77-3142-844B-77128BC1FF1C}"/>
              </a:ext>
            </a:extLst>
          </p:cNvPr>
          <p:cNvSpPr txBox="1">
            <a:spLocks/>
          </p:cNvSpPr>
          <p:nvPr/>
        </p:nvSpPr>
        <p:spPr>
          <a:xfrm>
            <a:off x="273257" y="3208083"/>
            <a:ext cx="8597486" cy="2437486"/>
          </a:xfrm>
          <a:prstGeom prst="rect">
            <a:avLst/>
          </a:prstGeom>
        </p:spPr>
        <p:txBody>
          <a:bodyPr vert="horz" lIns="82296" tIns="41148" rIns="82296" bIns="4114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en-US" sz="1400" dirty="0">
                <a:latin typeface="Arial" panose="020B0604020202020204" pitchFamily="34" charset="0"/>
                <a:cs typeface="Arial" panose="020B0604020202020204" pitchFamily="34" charset="0"/>
              </a:rPr>
              <a:t>✅ Genes having an FPKM &gt;0.5 (avg. across replicates) in at least one cell type (differentiation stage)</a:t>
            </a:r>
          </a:p>
          <a:p>
            <a:pPr algn="ctr">
              <a:lnSpc>
                <a:spcPct val="150000"/>
              </a:lnSpc>
            </a:pPr>
            <a:r>
              <a:rPr lang="en-US" sz="1400" dirty="0">
                <a:latin typeface="Arial" panose="020B0604020202020204" pitchFamily="34" charset="0"/>
                <a:cs typeface="Arial" panose="020B0604020202020204" pitchFamily="34" charset="0"/>
              </a:rPr>
              <a:t>❌ Genes intersecting with problematic regions according to ENCODE blacklist v2</a:t>
            </a:r>
            <a:r>
              <a:rPr lang="en-US" sz="1400" baseline="30000" dirty="0">
                <a:latin typeface="Arial" panose="020B0604020202020204" pitchFamily="34" charset="0"/>
                <a:cs typeface="Arial" panose="020B0604020202020204" pitchFamily="34" charset="0"/>
              </a:rPr>
              <a:t>1</a:t>
            </a:r>
            <a:endParaRPr lang="en-US" sz="1400" dirty="0">
              <a:latin typeface="Arial" panose="020B0604020202020204" pitchFamily="34" charset="0"/>
              <a:cs typeface="Arial" panose="020B0604020202020204" pitchFamily="34" charset="0"/>
            </a:endParaRPr>
          </a:p>
          <a:p>
            <a:pPr algn="ctr">
              <a:lnSpc>
                <a:spcPct val="150000"/>
              </a:lnSpc>
            </a:pPr>
            <a:r>
              <a:rPr lang="en-US" sz="1400" dirty="0">
                <a:latin typeface="Arial" panose="020B0604020202020204" pitchFamily="34" charset="0"/>
                <a:cs typeface="Arial" panose="020B0604020202020204" pitchFamily="34" charset="0"/>
              </a:rPr>
              <a:t>❌  Small non-coding RNAs and genes mapping on alternative chromosomes </a:t>
            </a:r>
          </a:p>
        </p:txBody>
      </p:sp>
      <p:sp>
        <p:nvSpPr>
          <p:cNvPr id="119" name="TextBox 118">
            <a:extLst>
              <a:ext uri="{FF2B5EF4-FFF2-40B4-BE49-F238E27FC236}">
                <a16:creationId xmlns:a16="http://schemas.microsoft.com/office/drawing/2014/main" id="{28DD1FF8-5B7D-6FB7-4550-B08AC95BD14E}"/>
              </a:ext>
            </a:extLst>
          </p:cNvPr>
          <p:cNvSpPr txBox="1"/>
          <p:nvPr/>
        </p:nvSpPr>
        <p:spPr>
          <a:xfrm>
            <a:off x="7620494" y="6080382"/>
            <a:ext cx="1430200" cy="246221"/>
          </a:xfrm>
          <a:prstGeom prst="rect">
            <a:avLst/>
          </a:prstGeom>
          <a:noFill/>
        </p:spPr>
        <p:txBody>
          <a:bodyPr wrap="none" rtlCol="0">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Amemiya et al., 2019</a:t>
            </a:r>
            <a:endParaRPr lang="en-US" sz="1000" dirty="0"/>
          </a:p>
        </p:txBody>
      </p:sp>
      <p:pic>
        <p:nvPicPr>
          <p:cNvPr id="125" name="Picture 124">
            <a:extLst>
              <a:ext uri="{FF2B5EF4-FFF2-40B4-BE49-F238E27FC236}">
                <a16:creationId xmlns:a16="http://schemas.microsoft.com/office/drawing/2014/main" id="{10486C4A-5BC7-4B63-D2CC-E09395BBB836}"/>
              </a:ext>
            </a:extLst>
          </p:cNvPr>
          <p:cNvPicPr>
            <a:picLocks noChangeAspect="1"/>
          </p:cNvPicPr>
          <p:nvPr/>
        </p:nvPicPr>
        <p:blipFill>
          <a:blip r:embed="rId3"/>
          <a:stretch>
            <a:fillRect/>
          </a:stretch>
        </p:blipFill>
        <p:spPr>
          <a:xfrm>
            <a:off x="4208433" y="2184327"/>
            <a:ext cx="727134" cy="727134"/>
          </a:xfrm>
          <a:prstGeom prst="rect">
            <a:avLst/>
          </a:prstGeom>
        </p:spPr>
      </p:pic>
      <p:sp>
        <p:nvSpPr>
          <p:cNvPr id="127" name="Title 126">
            <a:extLst>
              <a:ext uri="{FF2B5EF4-FFF2-40B4-BE49-F238E27FC236}">
                <a16:creationId xmlns:a16="http://schemas.microsoft.com/office/drawing/2014/main" id="{BC42D0EA-0158-F5A3-C8F0-57BD8D8BA3EA}"/>
              </a:ext>
            </a:extLst>
          </p:cNvPr>
          <p:cNvSpPr>
            <a:spLocks noGrp="1"/>
          </p:cNvSpPr>
          <p:nvPr>
            <p:ph type="title"/>
          </p:nvPr>
        </p:nvSpPr>
        <p:spPr/>
        <p:txBody>
          <a:bodyPr>
            <a:normAutofit/>
          </a:bodyPr>
          <a:lstStyle/>
          <a:p>
            <a:r>
              <a:rPr lang="en-US" sz="2000" b="1" dirty="0">
                <a:latin typeface="Arial" panose="020B0604020202020204" pitchFamily="34" charset="0"/>
                <a:cs typeface="Arial" panose="020B0604020202020204" pitchFamily="34" charset="0"/>
              </a:rPr>
              <a:t>Gene filtering criteria</a:t>
            </a:r>
            <a:endParaRPr lang="en-US" dirty="0"/>
          </a:p>
        </p:txBody>
      </p:sp>
      <p:sp>
        <p:nvSpPr>
          <p:cNvPr id="126" name="Slide Number Placeholder 125">
            <a:extLst>
              <a:ext uri="{FF2B5EF4-FFF2-40B4-BE49-F238E27FC236}">
                <a16:creationId xmlns:a16="http://schemas.microsoft.com/office/drawing/2014/main" id="{EB9A2748-9044-AB70-A6FE-5F59E402F0F8}"/>
              </a:ext>
            </a:extLst>
          </p:cNvPr>
          <p:cNvSpPr>
            <a:spLocks noGrp="1"/>
          </p:cNvSpPr>
          <p:nvPr>
            <p:ph type="sldNum" sz="quarter" idx="12"/>
          </p:nvPr>
        </p:nvSpPr>
        <p:spPr/>
        <p:txBody>
          <a:bodyPr/>
          <a:lstStyle/>
          <a:p>
            <a:fld id="{4BE72A50-E5B2-1A4D-8D3C-2C19FF24C84B}" type="slidenum">
              <a:rPr lang="en-US" smtClean="0"/>
              <a:t>12</a:t>
            </a:fld>
            <a:endParaRPr lang="en-US" dirty="0"/>
          </a:p>
        </p:txBody>
      </p:sp>
      <p:sp>
        <p:nvSpPr>
          <p:cNvPr id="9" name="TextBox 8">
            <a:extLst>
              <a:ext uri="{FF2B5EF4-FFF2-40B4-BE49-F238E27FC236}">
                <a16:creationId xmlns:a16="http://schemas.microsoft.com/office/drawing/2014/main" id="{21129797-24CF-EE14-1D8B-401B1315F60C}"/>
              </a:ext>
            </a:extLst>
          </p:cNvPr>
          <p:cNvSpPr txBox="1"/>
          <p:nvPr/>
        </p:nvSpPr>
        <p:spPr>
          <a:xfrm>
            <a:off x="3408861" y="1212431"/>
            <a:ext cx="2326278"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24,919 genes </a:t>
            </a:r>
          </a:p>
          <a:p>
            <a:pPr algn="ctr"/>
            <a:r>
              <a:rPr lang="en-US" sz="1600" dirty="0">
                <a:latin typeface="Arial" panose="020B0604020202020204" pitchFamily="34" charset="0"/>
                <a:cs typeface="Arial" panose="020B0604020202020204" pitchFamily="34" charset="0"/>
              </a:rPr>
              <a:t>(UCSC-RefSeq mouse)</a:t>
            </a:r>
            <a:endParaRPr lang="en-US" sz="1600" dirty="0"/>
          </a:p>
        </p:txBody>
      </p:sp>
      <p:cxnSp>
        <p:nvCxnSpPr>
          <p:cNvPr id="11" name="Straight Arrow Connector 10">
            <a:extLst>
              <a:ext uri="{FF2B5EF4-FFF2-40B4-BE49-F238E27FC236}">
                <a16:creationId xmlns:a16="http://schemas.microsoft.com/office/drawing/2014/main" id="{299C6751-9680-E089-0207-C22EA8D9F02F}"/>
              </a:ext>
            </a:extLst>
          </p:cNvPr>
          <p:cNvCxnSpPr>
            <a:cxnSpLocks/>
          </p:cNvCxnSpPr>
          <p:nvPr/>
        </p:nvCxnSpPr>
        <p:spPr>
          <a:xfrm>
            <a:off x="4361536" y="1839972"/>
            <a:ext cx="0" cy="293955"/>
          </a:xfrm>
          <a:prstGeom prst="straightConnector1">
            <a:avLst/>
          </a:prstGeom>
          <a:ln w="38100">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7336DB1-A266-A665-5482-0B752039287B}"/>
              </a:ext>
            </a:extLst>
          </p:cNvPr>
          <p:cNvCxnSpPr>
            <a:cxnSpLocks/>
          </p:cNvCxnSpPr>
          <p:nvPr/>
        </p:nvCxnSpPr>
        <p:spPr>
          <a:xfrm>
            <a:off x="4564336" y="1890372"/>
            <a:ext cx="0" cy="293955"/>
          </a:xfrm>
          <a:prstGeom prst="straightConnector1">
            <a:avLst/>
          </a:prstGeom>
          <a:ln w="38100">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0108158-8916-E960-4655-EC515416ADF5}"/>
              </a:ext>
            </a:extLst>
          </p:cNvPr>
          <p:cNvCxnSpPr>
            <a:cxnSpLocks/>
          </p:cNvCxnSpPr>
          <p:nvPr/>
        </p:nvCxnSpPr>
        <p:spPr>
          <a:xfrm>
            <a:off x="4757536" y="1839972"/>
            <a:ext cx="0" cy="293955"/>
          </a:xfrm>
          <a:prstGeom prst="straightConnector1">
            <a:avLst/>
          </a:prstGeom>
          <a:ln w="38100">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56002AD-B376-AD8C-FA69-6747FE1A8FBA}"/>
              </a:ext>
            </a:extLst>
          </p:cNvPr>
          <p:cNvSpPr txBox="1"/>
          <p:nvPr/>
        </p:nvSpPr>
        <p:spPr>
          <a:xfrm>
            <a:off x="3858503" y="3268849"/>
            <a:ext cx="1426994"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14,996 genes</a:t>
            </a:r>
            <a:endParaRPr lang="en-US" sz="1600" dirty="0"/>
          </a:p>
        </p:txBody>
      </p:sp>
      <p:cxnSp>
        <p:nvCxnSpPr>
          <p:cNvPr id="22" name="Straight Arrow Connector 21">
            <a:extLst>
              <a:ext uri="{FF2B5EF4-FFF2-40B4-BE49-F238E27FC236}">
                <a16:creationId xmlns:a16="http://schemas.microsoft.com/office/drawing/2014/main" id="{A7A221F5-CF41-471C-C0B0-5218004400F1}"/>
              </a:ext>
            </a:extLst>
          </p:cNvPr>
          <p:cNvCxnSpPr>
            <a:cxnSpLocks/>
          </p:cNvCxnSpPr>
          <p:nvPr/>
        </p:nvCxnSpPr>
        <p:spPr>
          <a:xfrm>
            <a:off x="4572000" y="2911461"/>
            <a:ext cx="0" cy="293955"/>
          </a:xfrm>
          <a:prstGeom prst="straightConnector1">
            <a:avLst/>
          </a:prstGeom>
          <a:ln w="38100">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1717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1FA5-D0A5-BDCB-78FF-765183956C43}"/>
              </a:ext>
            </a:extLst>
          </p:cNvPr>
          <p:cNvSpPr>
            <a:spLocks noGrp="1"/>
          </p:cNvSpPr>
          <p:nvPr>
            <p:ph type="title"/>
          </p:nvPr>
        </p:nvSpPr>
        <p:spPr/>
        <p:txBody>
          <a:bodyPr/>
          <a:lstStyle/>
          <a:p>
            <a:r>
              <a:rPr lang="en-US" dirty="0"/>
              <a:t>Genes described by features collected along cardiac differentiation</a:t>
            </a:r>
          </a:p>
        </p:txBody>
      </p:sp>
      <p:sp>
        <p:nvSpPr>
          <p:cNvPr id="3" name="Slide Number Placeholder 2">
            <a:extLst>
              <a:ext uri="{FF2B5EF4-FFF2-40B4-BE49-F238E27FC236}">
                <a16:creationId xmlns:a16="http://schemas.microsoft.com/office/drawing/2014/main" id="{55A1392C-79DF-EDEF-43EF-5D24101A1516}"/>
              </a:ext>
            </a:extLst>
          </p:cNvPr>
          <p:cNvSpPr>
            <a:spLocks noGrp="1"/>
          </p:cNvSpPr>
          <p:nvPr>
            <p:ph type="sldNum" sz="quarter" idx="12"/>
          </p:nvPr>
        </p:nvSpPr>
        <p:spPr/>
        <p:txBody>
          <a:bodyPr/>
          <a:lstStyle/>
          <a:p>
            <a:fld id="{DE4206C8-C01E-7A4A-B46C-8F62E6FE7485}" type="slidenum">
              <a:rPr lang="en-US" smtClean="0"/>
              <a:pPr/>
              <a:t>13</a:t>
            </a:fld>
            <a:endParaRPr lang="en-US"/>
          </a:p>
        </p:txBody>
      </p:sp>
      <p:grpSp>
        <p:nvGrpSpPr>
          <p:cNvPr id="15" name="Group 14">
            <a:extLst>
              <a:ext uri="{FF2B5EF4-FFF2-40B4-BE49-F238E27FC236}">
                <a16:creationId xmlns:a16="http://schemas.microsoft.com/office/drawing/2014/main" id="{C99991EE-2C8E-3C14-7DAD-8D8F9DB8EE4A}"/>
              </a:ext>
            </a:extLst>
          </p:cNvPr>
          <p:cNvGrpSpPr/>
          <p:nvPr/>
        </p:nvGrpSpPr>
        <p:grpSpPr>
          <a:xfrm>
            <a:off x="4408187" y="3280706"/>
            <a:ext cx="101453" cy="569166"/>
            <a:chOff x="6354954" y="3795413"/>
            <a:chExt cx="135867" cy="680514"/>
          </a:xfrm>
        </p:grpSpPr>
        <p:sp>
          <p:nvSpPr>
            <p:cNvPr id="64" name="Rectangle 63">
              <a:extLst>
                <a:ext uri="{FF2B5EF4-FFF2-40B4-BE49-F238E27FC236}">
                  <a16:creationId xmlns:a16="http://schemas.microsoft.com/office/drawing/2014/main" id="{5F60BAEF-2219-C3F9-2555-34157463E0F4}"/>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EECB7410-5084-3EB7-7817-7DD41A5F1F93}"/>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CBF73CBD-502F-0C3E-2153-6BB33EF829F0}"/>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A3563729-DC4C-4091-6748-8D0C9BD3B538}"/>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4633641B-B78A-64B7-BEC9-B9F56203F3B7}"/>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50947FFA-8EBA-807C-71A9-17F23781AC3B}"/>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F3B7A554-D674-1089-56CF-00F624DF48B7}"/>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grpSp>
      <p:grpSp>
        <p:nvGrpSpPr>
          <p:cNvPr id="78" name="Group 77">
            <a:extLst>
              <a:ext uri="{FF2B5EF4-FFF2-40B4-BE49-F238E27FC236}">
                <a16:creationId xmlns:a16="http://schemas.microsoft.com/office/drawing/2014/main" id="{FB7A1565-4203-0C29-9CBB-F167F5A32ECA}"/>
              </a:ext>
            </a:extLst>
          </p:cNvPr>
          <p:cNvGrpSpPr/>
          <p:nvPr/>
        </p:nvGrpSpPr>
        <p:grpSpPr>
          <a:xfrm>
            <a:off x="1365307" y="1857682"/>
            <a:ext cx="1576666" cy="3397799"/>
            <a:chOff x="2077265" y="2481153"/>
            <a:chExt cx="1108925" cy="2504301"/>
          </a:xfrm>
        </p:grpSpPr>
        <p:sp>
          <p:nvSpPr>
            <p:cNvPr id="38" name="TextBox 37">
              <a:extLst>
                <a:ext uri="{FF2B5EF4-FFF2-40B4-BE49-F238E27FC236}">
                  <a16:creationId xmlns:a16="http://schemas.microsoft.com/office/drawing/2014/main" id="{D5F732C6-6E8B-6866-1918-F8BEDAAEB731}"/>
                </a:ext>
              </a:extLst>
            </p:cNvPr>
            <p:cNvSpPr txBox="1"/>
            <p:nvPr/>
          </p:nvSpPr>
          <p:spPr>
            <a:xfrm>
              <a:off x="2859004" y="4781296"/>
              <a:ext cx="327186" cy="204158"/>
            </a:xfrm>
            <a:prstGeom prst="rect">
              <a:avLst/>
            </a:prstGeom>
            <a:noFill/>
          </p:spPr>
          <p:txBody>
            <a:bodyPr wrap="non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38D</a:t>
              </a:r>
            </a:p>
          </p:txBody>
        </p:sp>
        <p:sp>
          <p:nvSpPr>
            <p:cNvPr id="43" name="Left Brace 42">
              <a:extLst>
                <a:ext uri="{FF2B5EF4-FFF2-40B4-BE49-F238E27FC236}">
                  <a16:creationId xmlns:a16="http://schemas.microsoft.com/office/drawing/2014/main" id="{213AFC3F-29C7-B21A-26A8-DD28028492E1}"/>
                </a:ext>
              </a:extLst>
            </p:cNvPr>
            <p:cNvSpPr/>
            <p:nvPr/>
          </p:nvSpPr>
          <p:spPr>
            <a:xfrm>
              <a:off x="2810228" y="4497479"/>
              <a:ext cx="148294" cy="256007"/>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4" name="Left Brace 43">
              <a:extLst>
                <a:ext uri="{FF2B5EF4-FFF2-40B4-BE49-F238E27FC236}">
                  <a16:creationId xmlns:a16="http://schemas.microsoft.com/office/drawing/2014/main" id="{61517E20-DFD2-68F1-705E-5B8863F9B4DA}"/>
                </a:ext>
              </a:extLst>
            </p:cNvPr>
            <p:cNvSpPr/>
            <p:nvPr/>
          </p:nvSpPr>
          <p:spPr>
            <a:xfrm>
              <a:off x="2805925" y="4074662"/>
              <a:ext cx="143203" cy="367563"/>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5" name="Left Brace 44">
              <a:extLst>
                <a:ext uri="{FF2B5EF4-FFF2-40B4-BE49-F238E27FC236}">
                  <a16:creationId xmlns:a16="http://schemas.microsoft.com/office/drawing/2014/main" id="{ECE57710-5B2D-31D0-1C5C-71A21B26D8DE}"/>
                </a:ext>
              </a:extLst>
            </p:cNvPr>
            <p:cNvSpPr/>
            <p:nvPr/>
          </p:nvSpPr>
          <p:spPr>
            <a:xfrm>
              <a:off x="2803711" y="2791556"/>
              <a:ext cx="141172" cy="1234947"/>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C5110992-9493-2590-93F8-46F8CD9DFE6B}"/>
                </a:ext>
              </a:extLst>
            </p:cNvPr>
            <p:cNvSpPr txBox="1"/>
            <p:nvPr/>
          </p:nvSpPr>
          <p:spPr>
            <a:xfrm>
              <a:off x="2090794" y="4534892"/>
              <a:ext cx="723732" cy="204158"/>
            </a:xfrm>
            <a:prstGeom prst="rect">
              <a:avLst/>
            </a:prstGeom>
            <a:noFill/>
          </p:spPr>
          <p:txBody>
            <a:bodyPr wrap="none" rtlCol="0">
              <a:spAutoFit/>
            </a:bodyPr>
            <a:lstStyle/>
            <a:p>
              <a:pPr algn="r"/>
              <a:r>
                <a:rPr lang="en-US" sz="1200">
                  <a:solidFill>
                    <a:schemeClr val="tx1">
                      <a:lumMod val="65000"/>
                      <a:lumOff val="35000"/>
                    </a:schemeClr>
                  </a:solidFill>
                  <a:latin typeface="Arial" panose="020B0604020202020204" pitchFamily="34" charset="0"/>
                  <a:cs typeface="Arial" panose="020B0604020202020204" pitchFamily="34" charset="0"/>
                </a:rPr>
                <a:t>RNA logFCs</a:t>
              </a:r>
            </a:p>
          </p:txBody>
        </p:sp>
        <p:sp>
          <p:nvSpPr>
            <p:cNvPr id="47" name="TextBox 46">
              <a:extLst>
                <a:ext uri="{FF2B5EF4-FFF2-40B4-BE49-F238E27FC236}">
                  <a16:creationId xmlns:a16="http://schemas.microsoft.com/office/drawing/2014/main" id="{F190DD64-92FD-5B10-74FA-AF873DFC4BF8}"/>
                </a:ext>
              </a:extLst>
            </p:cNvPr>
            <p:cNvSpPr txBox="1"/>
            <p:nvPr/>
          </p:nvSpPr>
          <p:spPr>
            <a:xfrm>
              <a:off x="2077265" y="4170238"/>
              <a:ext cx="737261" cy="204158"/>
            </a:xfrm>
            <a:prstGeom prst="rect">
              <a:avLst/>
            </a:prstGeom>
            <a:noFill/>
          </p:spPr>
          <p:txBody>
            <a:bodyPr wrap="none" rtlCol="0">
              <a:spAutoFit/>
            </a:bodyPr>
            <a:lstStyle/>
            <a:p>
              <a:pPr algn="r"/>
              <a:r>
                <a:rPr lang="en-US" sz="1200">
                  <a:solidFill>
                    <a:schemeClr val="tx1">
                      <a:lumMod val="65000"/>
                      <a:lumOff val="35000"/>
                    </a:schemeClr>
                  </a:solidFill>
                  <a:latin typeface="Arial" panose="020B0604020202020204" pitchFamily="34" charset="0"/>
                  <a:cs typeface="Arial" panose="020B0604020202020204" pitchFamily="34" charset="0"/>
                </a:rPr>
                <a:t>RNA FPKMs</a:t>
              </a:r>
            </a:p>
          </p:txBody>
        </p:sp>
        <p:sp>
          <p:nvSpPr>
            <p:cNvPr id="48" name="TextBox 47">
              <a:extLst>
                <a:ext uri="{FF2B5EF4-FFF2-40B4-BE49-F238E27FC236}">
                  <a16:creationId xmlns:a16="http://schemas.microsoft.com/office/drawing/2014/main" id="{6E7B02EC-7946-1F1A-C0FA-98A327C9DE61}"/>
                </a:ext>
              </a:extLst>
            </p:cNvPr>
            <p:cNvSpPr txBox="1"/>
            <p:nvPr/>
          </p:nvSpPr>
          <p:spPr>
            <a:xfrm>
              <a:off x="2122500" y="3325815"/>
              <a:ext cx="681205" cy="204158"/>
            </a:xfrm>
            <a:prstGeom prst="rect">
              <a:avLst/>
            </a:prstGeom>
            <a:noFill/>
          </p:spPr>
          <p:txBody>
            <a:bodyPr wrap="none" rtlCol="0">
              <a:spAutoFit/>
            </a:bodyPr>
            <a:lstStyle/>
            <a:p>
              <a:pPr algn="r"/>
              <a:r>
                <a:rPr lang="en-US" sz="1200">
                  <a:solidFill>
                    <a:schemeClr val="tx1">
                      <a:lumMod val="65000"/>
                      <a:lumOff val="35000"/>
                    </a:schemeClr>
                  </a:solidFill>
                  <a:latin typeface="Arial" panose="020B0604020202020204" pitchFamily="34" charset="0"/>
                  <a:cs typeface="Arial" panose="020B0604020202020204" pitchFamily="34" charset="0"/>
                </a:rPr>
                <a:t>ChIP-levels</a:t>
              </a:r>
            </a:p>
          </p:txBody>
        </p:sp>
        <p:sp>
          <p:nvSpPr>
            <p:cNvPr id="53" name="TextBox 52">
              <a:extLst>
                <a:ext uri="{FF2B5EF4-FFF2-40B4-BE49-F238E27FC236}">
                  <a16:creationId xmlns:a16="http://schemas.microsoft.com/office/drawing/2014/main" id="{2A6E1AEE-0389-AE22-64B4-CE26FB8FD978}"/>
                </a:ext>
              </a:extLst>
            </p:cNvPr>
            <p:cNvSpPr txBox="1"/>
            <p:nvPr/>
          </p:nvSpPr>
          <p:spPr>
            <a:xfrm>
              <a:off x="2422908" y="2481153"/>
              <a:ext cx="678950" cy="204158"/>
            </a:xfrm>
            <a:prstGeom prst="rect">
              <a:avLst/>
            </a:prstGeom>
            <a:noFill/>
          </p:spPr>
          <p:txBody>
            <a:bodyPr wrap="none" rtlCol="0">
              <a:spAutoFit/>
            </a:bodyPr>
            <a:lstStyle/>
            <a:p>
              <a:pPr algn="r"/>
              <a:r>
                <a:rPr lang="en-US" sz="1200" b="1" dirty="0">
                  <a:solidFill>
                    <a:schemeClr val="tx1">
                      <a:lumMod val="75000"/>
                      <a:lumOff val="25000"/>
                    </a:schemeClr>
                  </a:solidFill>
                  <a:latin typeface="Arial" panose="020B0604020202020204" pitchFamily="34" charset="0"/>
                  <a:cs typeface="Arial" panose="020B0604020202020204" pitchFamily="34" charset="0"/>
                </a:rPr>
                <a:t>Input gene</a:t>
              </a:r>
            </a:p>
          </p:txBody>
        </p:sp>
        <p:pic>
          <p:nvPicPr>
            <p:cNvPr id="6" name="Picture 5">
              <a:extLst>
                <a:ext uri="{FF2B5EF4-FFF2-40B4-BE49-F238E27FC236}">
                  <a16:creationId xmlns:a16="http://schemas.microsoft.com/office/drawing/2014/main" id="{0B91F4B0-B1BF-4D1A-D78C-72CA6D4BF8B7}"/>
                </a:ext>
              </a:extLst>
            </p:cNvPr>
            <p:cNvPicPr>
              <a:picLocks noChangeAspect="1"/>
            </p:cNvPicPr>
            <p:nvPr/>
          </p:nvPicPr>
          <p:blipFill>
            <a:blip r:embed="rId3"/>
            <a:srcRect l="-7492" t="1894"/>
            <a:stretch/>
          </p:blipFill>
          <p:spPr>
            <a:xfrm flipH="1">
              <a:off x="2946724" y="2786561"/>
              <a:ext cx="151747" cy="2024947"/>
            </a:xfrm>
            <a:prstGeom prst="rect">
              <a:avLst/>
            </a:prstGeom>
          </p:spPr>
        </p:pic>
      </p:grpSp>
      <p:sp>
        <p:nvSpPr>
          <p:cNvPr id="80" name="Trapezoid 79">
            <a:extLst>
              <a:ext uri="{FF2B5EF4-FFF2-40B4-BE49-F238E27FC236}">
                <a16:creationId xmlns:a16="http://schemas.microsoft.com/office/drawing/2014/main" id="{65741D00-C75B-F399-A0B3-B6EE4E98B0BF}"/>
              </a:ext>
            </a:extLst>
          </p:cNvPr>
          <p:cNvSpPr/>
          <p:nvPr/>
        </p:nvSpPr>
        <p:spPr>
          <a:xfrm rot="5400000">
            <a:off x="2146362" y="3130904"/>
            <a:ext cx="2661921" cy="944223"/>
          </a:xfrm>
          <a:prstGeom prst="trapezoid">
            <a:avLst>
              <a:gd name="adj" fmla="val 10984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Title 1">
            <a:extLst>
              <a:ext uri="{FF2B5EF4-FFF2-40B4-BE49-F238E27FC236}">
                <a16:creationId xmlns:a16="http://schemas.microsoft.com/office/drawing/2014/main" id="{E751BB7A-7871-A192-9750-85FFF09AF1BD}"/>
              </a:ext>
            </a:extLst>
          </p:cNvPr>
          <p:cNvSpPr txBox="1">
            <a:spLocks/>
          </p:cNvSpPr>
          <p:nvPr/>
        </p:nvSpPr>
        <p:spPr>
          <a:xfrm>
            <a:off x="142561" y="990840"/>
            <a:ext cx="8908133" cy="788883"/>
          </a:xfrm>
          <a:prstGeom prst="rect">
            <a:avLst/>
          </a:prstGeom>
        </p:spPr>
        <p:txBody>
          <a:bodyPr vert="horz" lIns="82296" tIns="41148" rIns="82296" bIns="4114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50000"/>
              </a:lnSpc>
            </a:pPr>
            <a:r>
              <a:rPr lang="en-US" sz="1400" b="1" dirty="0">
                <a:latin typeface="Arial" panose="020B0604020202020204" pitchFamily="34" charset="0"/>
                <a:cs typeface="Arial" panose="020B0604020202020204" pitchFamily="34" charset="0"/>
              </a:rPr>
              <a:t>Dataset (</a:t>
            </a:r>
            <a:r>
              <a:rPr lang="en-US" sz="1400" dirty="0">
                <a:latin typeface="Arial" panose="020B0604020202020204" pitchFamily="34" charset="0"/>
                <a:cs typeface="Arial" panose="020B0604020202020204" pitchFamily="34" charset="0"/>
              </a:rPr>
              <a:t>14,996 genes x 38 features</a:t>
            </a:r>
            <a:r>
              <a:rPr lang="en-US" sz="1400" b="1" dirty="0">
                <a:latin typeface="Arial" panose="020B0604020202020204" pitchFamily="34" charset="0"/>
                <a:cs typeface="Arial" panose="020B0604020202020204" pitchFamily="34" charset="0"/>
              </a:rPr>
              <a:t>)</a:t>
            </a:r>
          </a:p>
          <a:p>
            <a:pPr>
              <a:lnSpc>
                <a:spcPct val="150000"/>
              </a:lnSpc>
            </a:pPr>
            <a:r>
              <a:rPr lang="en-US" sz="1400" b="1" dirty="0">
                <a:latin typeface="Arial" panose="020B0604020202020204" pitchFamily="34" charset="0"/>
                <a:cs typeface="Arial" panose="020B0604020202020204" pitchFamily="34" charset="0"/>
              </a:rPr>
              <a:t>Features</a:t>
            </a:r>
            <a:r>
              <a:rPr lang="en-US" sz="1400" dirty="0">
                <a:latin typeface="Arial" panose="020B0604020202020204" pitchFamily="34" charset="0"/>
                <a:cs typeface="Arial" panose="020B0604020202020204" pitchFamily="34" charset="0"/>
              </a:rPr>
              <a:t>: ChIP-levels + Gene expression levels + Expression Log Fold-Changes (logFCs) (24 + 8 + 6 = 38)</a:t>
            </a:r>
          </a:p>
          <a:p>
            <a:pPr>
              <a:lnSpc>
                <a:spcPct val="150000"/>
              </a:lnSpc>
            </a:pPr>
            <a:endParaRPr lang="en-US" sz="1100" i="1" dirty="0">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200BC400-D2DF-EF25-78C9-A2414911AF5C}"/>
              </a:ext>
            </a:extLst>
          </p:cNvPr>
          <p:cNvSpPr txBox="1"/>
          <p:nvPr/>
        </p:nvSpPr>
        <p:spPr>
          <a:xfrm>
            <a:off x="3919999" y="4559540"/>
            <a:ext cx="3998360" cy="1443087"/>
          </a:xfrm>
          <a:prstGeom prst="rect">
            <a:avLst/>
          </a:prstGeom>
          <a:noFill/>
        </p:spPr>
        <p:txBody>
          <a:bodyPr wrap="square">
            <a:spAutoFit/>
          </a:bodyPr>
          <a:lstStyle/>
          <a:p>
            <a:pPr>
              <a:lnSpc>
                <a:spcPct val="150000"/>
              </a:lnSpc>
            </a:pPr>
            <a:r>
              <a:rPr lang="en-US" sz="1200" b="1" dirty="0">
                <a:solidFill>
                  <a:schemeClr val="tx1">
                    <a:lumMod val="75000"/>
                    <a:lumOff val="25000"/>
                  </a:schemeClr>
                </a:solidFill>
                <a:latin typeface="Arial" panose="020B0604020202020204" pitchFamily="34" charset="0"/>
                <a:cs typeface="Arial" panose="020B0604020202020204" pitchFamily="34" charset="0"/>
              </a:rPr>
              <a:t>Dimensionality reduction methods</a:t>
            </a:r>
          </a:p>
          <a:p>
            <a:pPr>
              <a:lnSpc>
                <a:spcPct val="150000"/>
              </a:lnSpc>
            </a:pPr>
            <a:r>
              <a:rPr lang="en-US" sz="1200" dirty="0">
                <a:solidFill>
                  <a:schemeClr val="tx1">
                    <a:lumMod val="75000"/>
                    <a:lumOff val="25000"/>
                  </a:schemeClr>
                </a:solidFill>
                <a:latin typeface="Arial" panose="020B0604020202020204" pitchFamily="34" charset="0"/>
                <a:cs typeface="Arial" panose="020B0604020202020204" pitchFamily="34" charset="0"/>
              </a:rPr>
              <a:t>Variational-AE (VAE)</a:t>
            </a:r>
          </a:p>
          <a:p>
            <a:pPr>
              <a:lnSpc>
                <a:spcPct val="150000"/>
              </a:lnSpc>
            </a:pPr>
            <a:r>
              <a:rPr lang="en-US" sz="1200" dirty="0">
                <a:solidFill>
                  <a:schemeClr val="tx1">
                    <a:lumMod val="75000"/>
                    <a:lumOff val="25000"/>
                  </a:schemeClr>
                </a:solidFill>
                <a:latin typeface="Arial" panose="020B0604020202020204" pitchFamily="34" charset="0"/>
                <a:cs typeface="Arial" panose="020B0604020202020204" pitchFamily="34" charset="0"/>
              </a:rPr>
              <a:t>Autoencoder (AE)</a:t>
            </a:r>
          </a:p>
          <a:p>
            <a:pPr>
              <a:lnSpc>
                <a:spcPct val="150000"/>
              </a:lnSpc>
            </a:pPr>
            <a:r>
              <a:rPr lang="en-US" sz="1200" dirty="0">
                <a:solidFill>
                  <a:schemeClr val="tx1">
                    <a:lumMod val="75000"/>
                    <a:lumOff val="25000"/>
                  </a:schemeClr>
                </a:solidFill>
                <a:latin typeface="Arial" panose="020B0604020202020204" pitchFamily="34" charset="0"/>
                <a:cs typeface="Arial" panose="020B0604020202020204" pitchFamily="34" charset="0"/>
              </a:rPr>
              <a:t>Uniform manifold approximation and projection (UMAP)</a:t>
            </a:r>
          </a:p>
          <a:p>
            <a:pPr>
              <a:lnSpc>
                <a:spcPct val="150000"/>
              </a:lnSpc>
            </a:pPr>
            <a:r>
              <a:rPr lang="en-US" sz="1200" dirty="0">
                <a:solidFill>
                  <a:schemeClr val="tx1">
                    <a:lumMod val="75000"/>
                    <a:lumOff val="25000"/>
                  </a:schemeClr>
                </a:solidFill>
                <a:latin typeface="Arial" panose="020B0604020202020204" pitchFamily="34" charset="0"/>
                <a:cs typeface="Arial" panose="020B0604020202020204" pitchFamily="34" charset="0"/>
              </a:rPr>
              <a:t>Principal component analysis (PCA)</a:t>
            </a:r>
          </a:p>
        </p:txBody>
      </p:sp>
      <p:sp>
        <p:nvSpPr>
          <p:cNvPr id="89" name="Left Bracket 88">
            <a:extLst>
              <a:ext uri="{FF2B5EF4-FFF2-40B4-BE49-F238E27FC236}">
                <a16:creationId xmlns:a16="http://schemas.microsoft.com/office/drawing/2014/main" id="{C1463914-3719-8034-F0A7-5F29CE34695F}"/>
              </a:ext>
            </a:extLst>
          </p:cNvPr>
          <p:cNvSpPr/>
          <p:nvPr/>
        </p:nvSpPr>
        <p:spPr>
          <a:xfrm>
            <a:off x="3920000" y="4928572"/>
            <a:ext cx="45719" cy="1032393"/>
          </a:xfrm>
          <a:prstGeom prst="leftBracket">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93" name="Elbow Connector 92">
            <a:extLst>
              <a:ext uri="{FF2B5EF4-FFF2-40B4-BE49-F238E27FC236}">
                <a16:creationId xmlns:a16="http://schemas.microsoft.com/office/drawing/2014/main" id="{4EF14A0B-D777-59C6-A298-2DD68965979A}"/>
              </a:ext>
            </a:extLst>
          </p:cNvPr>
          <p:cNvCxnSpPr>
            <a:cxnSpLocks/>
            <a:stCxn id="89" idx="1"/>
            <a:endCxn id="80" idx="3"/>
          </p:cNvCxnSpPr>
          <p:nvPr/>
        </p:nvCxnSpPr>
        <p:spPr>
          <a:xfrm rot="10800000">
            <a:off x="3477322" y="4415385"/>
            <a:ext cx="442678" cy="1029384"/>
          </a:xfrm>
          <a:prstGeom prst="bentConnector2">
            <a:avLst/>
          </a:prstGeom>
          <a:ln>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2F5F8066-E8EC-DC90-A4D6-8BA37FB84B39}"/>
              </a:ext>
            </a:extLst>
          </p:cNvPr>
          <p:cNvCxnSpPr>
            <a:cxnSpLocks/>
          </p:cNvCxnSpPr>
          <p:nvPr/>
        </p:nvCxnSpPr>
        <p:spPr>
          <a:xfrm>
            <a:off x="4040185" y="3645763"/>
            <a:ext cx="257322"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6" name="Left Bracket 95">
            <a:extLst>
              <a:ext uri="{FF2B5EF4-FFF2-40B4-BE49-F238E27FC236}">
                <a16:creationId xmlns:a16="http://schemas.microsoft.com/office/drawing/2014/main" id="{B57B6B0A-AFE9-B65C-3BE4-FB9D5064E6BA}"/>
              </a:ext>
            </a:extLst>
          </p:cNvPr>
          <p:cNvSpPr/>
          <p:nvPr/>
        </p:nvSpPr>
        <p:spPr>
          <a:xfrm flipH="1">
            <a:off x="5548514" y="4921164"/>
            <a:ext cx="45719" cy="523605"/>
          </a:xfrm>
          <a:prstGeom prst="leftBracket">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97" name="TextBox 96">
            <a:extLst>
              <a:ext uri="{FF2B5EF4-FFF2-40B4-BE49-F238E27FC236}">
                <a16:creationId xmlns:a16="http://schemas.microsoft.com/office/drawing/2014/main" id="{24308468-F6BE-D0E4-6AE4-16839E221945}"/>
              </a:ext>
            </a:extLst>
          </p:cNvPr>
          <p:cNvSpPr txBox="1"/>
          <p:nvPr/>
        </p:nvSpPr>
        <p:spPr>
          <a:xfrm>
            <a:off x="5571373" y="5036494"/>
            <a:ext cx="885179" cy="276999"/>
          </a:xfrm>
          <a:prstGeom prst="rect">
            <a:avLst/>
          </a:prstGeom>
          <a:noFill/>
        </p:spPr>
        <p:txBody>
          <a:bodyPr wrap="none" rtlCol="0">
            <a:spAutoFit/>
          </a:bodyPr>
          <a:lstStyle/>
          <a:p>
            <a:r>
              <a:rPr lang="en-US" sz="1200" b="1" dirty="0">
                <a:solidFill>
                  <a:schemeClr val="tx1">
                    <a:lumMod val="65000"/>
                    <a:lumOff val="35000"/>
                  </a:schemeClr>
                </a:solidFill>
                <a:latin typeface="Arial" panose="020B0604020202020204" pitchFamily="34" charset="0"/>
                <a:cs typeface="Arial" panose="020B0604020202020204" pitchFamily="34" charset="0"/>
              </a:rPr>
              <a:t>DL-based</a:t>
            </a:r>
          </a:p>
        </p:txBody>
      </p:sp>
      <p:sp>
        <p:nvSpPr>
          <p:cNvPr id="4" name="TextBox 3">
            <a:extLst>
              <a:ext uri="{FF2B5EF4-FFF2-40B4-BE49-F238E27FC236}">
                <a16:creationId xmlns:a16="http://schemas.microsoft.com/office/drawing/2014/main" id="{FB554F27-9F0A-B234-17D9-6591F72D3C23}"/>
              </a:ext>
            </a:extLst>
          </p:cNvPr>
          <p:cNvSpPr txBox="1"/>
          <p:nvPr/>
        </p:nvSpPr>
        <p:spPr>
          <a:xfrm>
            <a:off x="3813400" y="2896124"/>
            <a:ext cx="1348446" cy="307777"/>
          </a:xfrm>
          <a:prstGeom prst="rect">
            <a:avLst/>
          </a:prstGeom>
          <a:noFill/>
        </p:spPr>
        <p:txBody>
          <a:bodyPr wrap="none" rtlCol="0">
            <a:spAutoFit/>
          </a:bodyPr>
          <a:lstStyle/>
          <a:p>
            <a:pPr algn="ctr"/>
            <a:r>
              <a:rPr lang="en-US" sz="1400" b="1" dirty="0">
                <a:solidFill>
                  <a:srgbClr val="DB5A58"/>
                </a:solidFill>
                <a:latin typeface="Arial" panose="020B0604020202020204" pitchFamily="34" charset="0"/>
                <a:cs typeface="Arial" panose="020B0604020202020204" pitchFamily="34" charset="0"/>
              </a:rPr>
              <a:t>6 Dimensions</a:t>
            </a:r>
          </a:p>
        </p:txBody>
      </p:sp>
    </p:spTree>
    <p:extLst>
      <p:ext uri="{BB962C8B-B14F-4D97-AF65-F5344CB8AC3E}">
        <p14:creationId xmlns:p14="http://schemas.microsoft.com/office/powerpoint/2010/main" val="285069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9DCC-EC19-D8BA-23F0-69FC4280F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248A8-785F-99E4-769D-615025848BCB}"/>
              </a:ext>
            </a:extLst>
          </p:cNvPr>
          <p:cNvSpPr>
            <a:spLocks noGrp="1"/>
          </p:cNvSpPr>
          <p:nvPr>
            <p:ph type="title"/>
          </p:nvPr>
        </p:nvSpPr>
        <p:spPr>
          <a:xfrm>
            <a:off x="38541" y="49235"/>
            <a:ext cx="9144000" cy="569166"/>
          </a:xfrm>
        </p:spPr>
        <p:txBody>
          <a:bodyPr/>
          <a:lstStyle/>
          <a:p>
            <a:r>
              <a:rPr lang="en-US" dirty="0"/>
              <a:t>Compare methods by reconstruction performances</a:t>
            </a:r>
          </a:p>
        </p:txBody>
      </p:sp>
      <p:sp>
        <p:nvSpPr>
          <p:cNvPr id="3" name="Slide Number Placeholder 2">
            <a:extLst>
              <a:ext uri="{FF2B5EF4-FFF2-40B4-BE49-F238E27FC236}">
                <a16:creationId xmlns:a16="http://schemas.microsoft.com/office/drawing/2014/main" id="{D4A7F479-5435-B3B7-BB7E-24F340DC1065}"/>
              </a:ext>
            </a:extLst>
          </p:cNvPr>
          <p:cNvSpPr>
            <a:spLocks noGrp="1"/>
          </p:cNvSpPr>
          <p:nvPr>
            <p:ph type="sldNum" sz="quarter" idx="12"/>
          </p:nvPr>
        </p:nvSpPr>
        <p:spPr/>
        <p:txBody>
          <a:bodyPr/>
          <a:lstStyle/>
          <a:p>
            <a:fld id="{DE4206C8-C01E-7A4A-B46C-8F62E6FE7485}" type="slidenum">
              <a:rPr lang="en-US" smtClean="0"/>
              <a:pPr/>
              <a:t>14</a:t>
            </a:fld>
            <a:endParaRPr lang="en-US"/>
          </a:p>
        </p:txBody>
      </p:sp>
      <p:grpSp>
        <p:nvGrpSpPr>
          <p:cNvPr id="78" name="Group 77">
            <a:extLst>
              <a:ext uri="{FF2B5EF4-FFF2-40B4-BE49-F238E27FC236}">
                <a16:creationId xmlns:a16="http://schemas.microsoft.com/office/drawing/2014/main" id="{2740D6CA-FE76-7955-5929-DD10E24EFB7E}"/>
              </a:ext>
            </a:extLst>
          </p:cNvPr>
          <p:cNvGrpSpPr/>
          <p:nvPr/>
        </p:nvGrpSpPr>
        <p:grpSpPr>
          <a:xfrm>
            <a:off x="1375247" y="1977429"/>
            <a:ext cx="1576666" cy="3397799"/>
            <a:chOff x="2077265" y="2481153"/>
            <a:chExt cx="1108925" cy="2504301"/>
          </a:xfrm>
        </p:grpSpPr>
        <p:sp>
          <p:nvSpPr>
            <p:cNvPr id="38" name="TextBox 37">
              <a:extLst>
                <a:ext uri="{FF2B5EF4-FFF2-40B4-BE49-F238E27FC236}">
                  <a16:creationId xmlns:a16="http://schemas.microsoft.com/office/drawing/2014/main" id="{82A4389A-2CDE-DC7B-31C1-522A2DC4DDDB}"/>
                </a:ext>
              </a:extLst>
            </p:cNvPr>
            <p:cNvSpPr txBox="1"/>
            <p:nvPr/>
          </p:nvSpPr>
          <p:spPr>
            <a:xfrm>
              <a:off x="2859004" y="4781296"/>
              <a:ext cx="327186" cy="204158"/>
            </a:xfrm>
            <a:prstGeom prst="rect">
              <a:avLst/>
            </a:prstGeom>
            <a:noFill/>
          </p:spPr>
          <p:txBody>
            <a:bodyPr wrap="non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38D</a:t>
              </a:r>
            </a:p>
          </p:txBody>
        </p:sp>
        <p:sp>
          <p:nvSpPr>
            <p:cNvPr id="43" name="Left Brace 42">
              <a:extLst>
                <a:ext uri="{FF2B5EF4-FFF2-40B4-BE49-F238E27FC236}">
                  <a16:creationId xmlns:a16="http://schemas.microsoft.com/office/drawing/2014/main" id="{09B84158-F130-4932-6709-1F1E35EB455F}"/>
                </a:ext>
              </a:extLst>
            </p:cNvPr>
            <p:cNvSpPr/>
            <p:nvPr/>
          </p:nvSpPr>
          <p:spPr>
            <a:xfrm>
              <a:off x="2810228" y="4497479"/>
              <a:ext cx="148294" cy="256007"/>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4" name="Left Brace 43">
              <a:extLst>
                <a:ext uri="{FF2B5EF4-FFF2-40B4-BE49-F238E27FC236}">
                  <a16:creationId xmlns:a16="http://schemas.microsoft.com/office/drawing/2014/main" id="{3EE176B1-01CC-6450-E797-79A7DC6C1178}"/>
                </a:ext>
              </a:extLst>
            </p:cNvPr>
            <p:cNvSpPr/>
            <p:nvPr/>
          </p:nvSpPr>
          <p:spPr>
            <a:xfrm>
              <a:off x="2805925" y="4074662"/>
              <a:ext cx="143203" cy="367563"/>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5" name="Left Brace 44">
              <a:extLst>
                <a:ext uri="{FF2B5EF4-FFF2-40B4-BE49-F238E27FC236}">
                  <a16:creationId xmlns:a16="http://schemas.microsoft.com/office/drawing/2014/main" id="{3635444C-D8B1-19E8-4EE8-1157664EE051}"/>
                </a:ext>
              </a:extLst>
            </p:cNvPr>
            <p:cNvSpPr/>
            <p:nvPr/>
          </p:nvSpPr>
          <p:spPr>
            <a:xfrm>
              <a:off x="2803711" y="2791556"/>
              <a:ext cx="141172" cy="1234947"/>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5E51C4D9-2743-DEEB-82D1-BE59C5B37806}"/>
                </a:ext>
              </a:extLst>
            </p:cNvPr>
            <p:cNvSpPr txBox="1"/>
            <p:nvPr/>
          </p:nvSpPr>
          <p:spPr>
            <a:xfrm>
              <a:off x="2090794" y="4534892"/>
              <a:ext cx="723732" cy="204158"/>
            </a:xfrm>
            <a:prstGeom prst="rect">
              <a:avLst/>
            </a:prstGeom>
            <a:noFill/>
          </p:spPr>
          <p:txBody>
            <a:bodyPr wrap="none" rtlCol="0">
              <a:spAutoFit/>
            </a:bodyPr>
            <a:lstStyle/>
            <a:p>
              <a:pPr algn="r"/>
              <a:r>
                <a:rPr lang="en-US" sz="1200">
                  <a:solidFill>
                    <a:schemeClr val="tx1">
                      <a:lumMod val="65000"/>
                      <a:lumOff val="35000"/>
                    </a:schemeClr>
                  </a:solidFill>
                  <a:latin typeface="Arial" panose="020B0604020202020204" pitchFamily="34" charset="0"/>
                  <a:cs typeface="Arial" panose="020B0604020202020204" pitchFamily="34" charset="0"/>
                </a:rPr>
                <a:t>RNA logFCs</a:t>
              </a:r>
            </a:p>
          </p:txBody>
        </p:sp>
        <p:sp>
          <p:nvSpPr>
            <p:cNvPr id="47" name="TextBox 46">
              <a:extLst>
                <a:ext uri="{FF2B5EF4-FFF2-40B4-BE49-F238E27FC236}">
                  <a16:creationId xmlns:a16="http://schemas.microsoft.com/office/drawing/2014/main" id="{26F3576B-C37B-8123-D722-1204CD7E8CBE}"/>
                </a:ext>
              </a:extLst>
            </p:cNvPr>
            <p:cNvSpPr txBox="1"/>
            <p:nvPr/>
          </p:nvSpPr>
          <p:spPr>
            <a:xfrm>
              <a:off x="2077265" y="4170238"/>
              <a:ext cx="737261" cy="204158"/>
            </a:xfrm>
            <a:prstGeom prst="rect">
              <a:avLst/>
            </a:prstGeom>
            <a:noFill/>
          </p:spPr>
          <p:txBody>
            <a:bodyPr wrap="none" rtlCol="0">
              <a:spAutoFit/>
            </a:bodyPr>
            <a:lstStyle/>
            <a:p>
              <a:pPr algn="r"/>
              <a:r>
                <a:rPr lang="en-US" sz="1200">
                  <a:solidFill>
                    <a:schemeClr val="tx1">
                      <a:lumMod val="65000"/>
                      <a:lumOff val="35000"/>
                    </a:schemeClr>
                  </a:solidFill>
                  <a:latin typeface="Arial" panose="020B0604020202020204" pitchFamily="34" charset="0"/>
                  <a:cs typeface="Arial" panose="020B0604020202020204" pitchFamily="34" charset="0"/>
                </a:rPr>
                <a:t>RNA FPKMs</a:t>
              </a:r>
            </a:p>
          </p:txBody>
        </p:sp>
        <p:sp>
          <p:nvSpPr>
            <p:cNvPr id="48" name="TextBox 47">
              <a:extLst>
                <a:ext uri="{FF2B5EF4-FFF2-40B4-BE49-F238E27FC236}">
                  <a16:creationId xmlns:a16="http://schemas.microsoft.com/office/drawing/2014/main" id="{287FC6EA-A16B-5A6D-AFDA-9C0E9195AFB5}"/>
                </a:ext>
              </a:extLst>
            </p:cNvPr>
            <p:cNvSpPr txBox="1"/>
            <p:nvPr/>
          </p:nvSpPr>
          <p:spPr>
            <a:xfrm>
              <a:off x="2122500" y="3325815"/>
              <a:ext cx="681205" cy="204158"/>
            </a:xfrm>
            <a:prstGeom prst="rect">
              <a:avLst/>
            </a:prstGeom>
            <a:noFill/>
          </p:spPr>
          <p:txBody>
            <a:bodyPr wrap="none" rtlCol="0">
              <a:spAutoFit/>
            </a:bodyPr>
            <a:lstStyle/>
            <a:p>
              <a:pPr algn="r"/>
              <a:r>
                <a:rPr lang="en-US" sz="1200">
                  <a:solidFill>
                    <a:schemeClr val="tx1">
                      <a:lumMod val="65000"/>
                      <a:lumOff val="35000"/>
                    </a:schemeClr>
                  </a:solidFill>
                  <a:latin typeface="Arial" panose="020B0604020202020204" pitchFamily="34" charset="0"/>
                  <a:cs typeface="Arial" panose="020B0604020202020204" pitchFamily="34" charset="0"/>
                </a:rPr>
                <a:t>ChIP-levels</a:t>
              </a:r>
            </a:p>
          </p:txBody>
        </p:sp>
        <p:sp>
          <p:nvSpPr>
            <p:cNvPr id="53" name="TextBox 52">
              <a:extLst>
                <a:ext uri="{FF2B5EF4-FFF2-40B4-BE49-F238E27FC236}">
                  <a16:creationId xmlns:a16="http://schemas.microsoft.com/office/drawing/2014/main" id="{6C5ACC3D-79A2-3847-5026-5AEA202A16FB}"/>
                </a:ext>
              </a:extLst>
            </p:cNvPr>
            <p:cNvSpPr txBox="1"/>
            <p:nvPr/>
          </p:nvSpPr>
          <p:spPr>
            <a:xfrm>
              <a:off x="2422908" y="2481153"/>
              <a:ext cx="678950" cy="204158"/>
            </a:xfrm>
            <a:prstGeom prst="rect">
              <a:avLst/>
            </a:prstGeom>
            <a:noFill/>
          </p:spPr>
          <p:txBody>
            <a:bodyPr wrap="none" rtlCol="0">
              <a:spAutoFit/>
            </a:bodyPr>
            <a:lstStyle/>
            <a:p>
              <a:pPr algn="r"/>
              <a:r>
                <a:rPr lang="en-US" sz="1200" b="1" dirty="0">
                  <a:solidFill>
                    <a:schemeClr val="tx1">
                      <a:lumMod val="75000"/>
                      <a:lumOff val="25000"/>
                    </a:schemeClr>
                  </a:solidFill>
                  <a:latin typeface="Arial" panose="020B0604020202020204" pitchFamily="34" charset="0"/>
                  <a:cs typeface="Arial" panose="020B0604020202020204" pitchFamily="34" charset="0"/>
                </a:rPr>
                <a:t>Input gene</a:t>
              </a:r>
            </a:p>
          </p:txBody>
        </p:sp>
        <p:pic>
          <p:nvPicPr>
            <p:cNvPr id="6" name="Picture 5">
              <a:extLst>
                <a:ext uri="{FF2B5EF4-FFF2-40B4-BE49-F238E27FC236}">
                  <a16:creationId xmlns:a16="http://schemas.microsoft.com/office/drawing/2014/main" id="{3837EEF7-91A6-9F33-3164-BA5A191FA9F4}"/>
                </a:ext>
              </a:extLst>
            </p:cNvPr>
            <p:cNvPicPr>
              <a:picLocks noChangeAspect="1"/>
            </p:cNvPicPr>
            <p:nvPr/>
          </p:nvPicPr>
          <p:blipFill>
            <a:blip r:embed="rId3"/>
            <a:srcRect l="-7492" t="1894"/>
            <a:stretch/>
          </p:blipFill>
          <p:spPr>
            <a:xfrm flipH="1">
              <a:off x="2946724" y="2786561"/>
              <a:ext cx="151747" cy="2024947"/>
            </a:xfrm>
            <a:prstGeom prst="rect">
              <a:avLst/>
            </a:prstGeom>
          </p:spPr>
        </p:pic>
      </p:grpSp>
      <p:sp>
        <p:nvSpPr>
          <p:cNvPr id="80" name="Trapezoid 79">
            <a:extLst>
              <a:ext uri="{FF2B5EF4-FFF2-40B4-BE49-F238E27FC236}">
                <a16:creationId xmlns:a16="http://schemas.microsoft.com/office/drawing/2014/main" id="{9DD57EF5-356F-821E-AE5F-B142E63DFA8E}"/>
              </a:ext>
            </a:extLst>
          </p:cNvPr>
          <p:cNvSpPr/>
          <p:nvPr/>
        </p:nvSpPr>
        <p:spPr>
          <a:xfrm rot="5400000">
            <a:off x="2156302" y="3250651"/>
            <a:ext cx="2661921" cy="944223"/>
          </a:xfrm>
          <a:prstGeom prst="trapezoid">
            <a:avLst>
              <a:gd name="adj" fmla="val 10984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TextBox 86">
            <a:extLst>
              <a:ext uri="{FF2B5EF4-FFF2-40B4-BE49-F238E27FC236}">
                <a16:creationId xmlns:a16="http://schemas.microsoft.com/office/drawing/2014/main" id="{B3605278-E930-CD70-6AEC-BAD990BFFD6A}"/>
              </a:ext>
            </a:extLst>
          </p:cNvPr>
          <p:cNvSpPr txBox="1"/>
          <p:nvPr/>
        </p:nvSpPr>
        <p:spPr>
          <a:xfrm>
            <a:off x="2951941" y="960306"/>
            <a:ext cx="2829755" cy="738664"/>
          </a:xfrm>
          <a:prstGeom prst="rect">
            <a:avLst/>
          </a:prstGeom>
          <a:noFill/>
        </p:spPr>
        <p:txBody>
          <a:bodyPr wrap="square">
            <a:spAutoFit/>
          </a:bodyPr>
          <a:lstStyle/>
          <a:p>
            <a:pPr algn="ctr"/>
            <a:r>
              <a:rPr lang="en-US" sz="1400" b="1" dirty="0">
                <a:latin typeface="Arial" panose="020B0604020202020204" pitchFamily="34" charset="0"/>
                <a:cs typeface="Arial" panose="020B0604020202020204" pitchFamily="34" charset="0"/>
              </a:rPr>
              <a:t>Reconstruction metrics:</a:t>
            </a:r>
          </a:p>
          <a:p>
            <a:pPr algn="ctr"/>
            <a:r>
              <a:rPr lang="en-US" sz="1400" dirty="0">
                <a:latin typeface="Arial" panose="020B0604020202020204" pitchFamily="34" charset="0"/>
                <a:cs typeface="Arial" panose="020B0604020202020204" pitchFamily="34" charset="0"/>
              </a:rPr>
              <a:t>Root Mean Squared Error</a:t>
            </a:r>
          </a:p>
          <a:p>
            <a:pPr algn="ctr"/>
            <a:r>
              <a:rPr lang="en-US" sz="1400" dirty="0">
                <a:latin typeface="Arial" panose="020B0604020202020204" pitchFamily="34" charset="0"/>
                <a:cs typeface="Arial" panose="020B0604020202020204" pitchFamily="34" charset="0"/>
              </a:rPr>
              <a:t>Cosine Similarity</a:t>
            </a:r>
          </a:p>
        </p:txBody>
      </p:sp>
      <p:cxnSp>
        <p:nvCxnSpPr>
          <p:cNvPr id="93" name="Elbow Connector 92">
            <a:extLst>
              <a:ext uri="{FF2B5EF4-FFF2-40B4-BE49-F238E27FC236}">
                <a16:creationId xmlns:a16="http://schemas.microsoft.com/office/drawing/2014/main" id="{6BAEF98E-6655-FB0C-EF11-0C5E15DE0AB6}"/>
              </a:ext>
            </a:extLst>
          </p:cNvPr>
          <p:cNvCxnSpPr>
            <a:cxnSpLocks/>
            <a:stCxn id="16" idx="0"/>
            <a:endCxn id="53" idx="0"/>
          </p:cNvCxnSpPr>
          <p:nvPr/>
        </p:nvCxnSpPr>
        <p:spPr>
          <a:xfrm rot="16200000" flipV="1">
            <a:off x="4438946" y="-112170"/>
            <a:ext cx="1" cy="4179199"/>
          </a:xfrm>
          <a:prstGeom prst="bentConnector3">
            <a:avLst>
              <a:gd name="adj1" fmla="val 22860100000"/>
            </a:avLst>
          </a:prstGeom>
          <a:ln>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AB43106C-0B5C-AB4A-6F66-8BEE50D9790E}"/>
              </a:ext>
            </a:extLst>
          </p:cNvPr>
          <p:cNvGrpSpPr/>
          <p:nvPr/>
        </p:nvGrpSpPr>
        <p:grpSpPr>
          <a:xfrm flipH="1">
            <a:off x="5697228" y="1977430"/>
            <a:ext cx="1916824" cy="3397799"/>
            <a:chOff x="2077265" y="2481153"/>
            <a:chExt cx="1348167" cy="2504301"/>
          </a:xfrm>
        </p:grpSpPr>
        <p:sp>
          <p:nvSpPr>
            <p:cNvPr id="8" name="TextBox 7">
              <a:extLst>
                <a:ext uri="{FF2B5EF4-FFF2-40B4-BE49-F238E27FC236}">
                  <a16:creationId xmlns:a16="http://schemas.microsoft.com/office/drawing/2014/main" id="{95E30B8F-90DA-D639-17F3-383A8B2214B4}"/>
                </a:ext>
              </a:extLst>
            </p:cNvPr>
            <p:cNvSpPr txBox="1"/>
            <p:nvPr/>
          </p:nvSpPr>
          <p:spPr>
            <a:xfrm>
              <a:off x="2859004" y="4781296"/>
              <a:ext cx="327186" cy="204158"/>
            </a:xfrm>
            <a:prstGeom prst="rect">
              <a:avLst/>
            </a:prstGeom>
            <a:noFill/>
          </p:spPr>
          <p:txBody>
            <a:bodyPr wrap="none" rtlCol="0">
              <a:spAutoFit/>
            </a:bodyPr>
            <a:lstStyle/>
            <a:p>
              <a:r>
                <a:rPr lang="en-US" sz="1200" dirty="0">
                  <a:solidFill>
                    <a:srgbClr val="B62A77"/>
                  </a:solidFill>
                  <a:latin typeface="Arial" panose="020B0604020202020204" pitchFamily="34" charset="0"/>
                  <a:cs typeface="Arial" panose="020B0604020202020204" pitchFamily="34" charset="0"/>
                </a:rPr>
                <a:t>38D</a:t>
              </a:r>
            </a:p>
          </p:txBody>
        </p:sp>
        <p:sp>
          <p:nvSpPr>
            <p:cNvPr id="9" name="Left Brace 8">
              <a:extLst>
                <a:ext uri="{FF2B5EF4-FFF2-40B4-BE49-F238E27FC236}">
                  <a16:creationId xmlns:a16="http://schemas.microsoft.com/office/drawing/2014/main" id="{57CE663E-BCEE-CF3C-C4F9-D1D4544C630B}"/>
                </a:ext>
              </a:extLst>
            </p:cNvPr>
            <p:cNvSpPr/>
            <p:nvPr/>
          </p:nvSpPr>
          <p:spPr>
            <a:xfrm>
              <a:off x="2810228" y="4497479"/>
              <a:ext cx="148294" cy="256007"/>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solidFill>
                  <a:srgbClr val="B62A77"/>
                </a:solidFill>
                <a:latin typeface="Arial" panose="020B0604020202020204" pitchFamily="34" charset="0"/>
                <a:cs typeface="Arial" panose="020B0604020202020204" pitchFamily="34" charset="0"/>
              </a:endParaRPr>
            </a:p>
          </p:txBody>
        </p:sp>
        <p:sp>
          <p:nvSpPr>
            <p:cNvPr id="10" name="Left Brace 9">
              <a:extLst>
                <a:ext uri="{FF2B5EF4-FFF2-40B4-BE49-F238E27FC236}">
                  <a16:creationId xmlns:a16="http://schemas.microsoft.com/office/drawing/2014/main" id="{8377141F-1AF3-33FA-6743-5817E8F48DC0}"/>
                </a:ext>
              </a:extLst>
            </p:cNvPr>
            <p:cNvSpPr/>
            <p:nvPr/>
          </p:nvSpPr>
          <p:spPr>
            <a:xfrm>
              <a:off x="2805925" y="4074662"/>
              <a:ext cx="143203" cy="367563"/>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solidFill>
                  <a:srgbClr val="B62A77"/>
                </a:solidFill>
                <a:latin typeface="Arial" panose="020B0604020202020204" pitchFamily="34" charset="0"/>
                <a:cs typeface="Arial" panose="020B0604020202020204" pitchFamily="34" charset="0"/>
              </a:endParaRPr>
            </a:p>
          </p:txBody>
        </p:sp>
        <p:sp>
          <p:nvSpPr>
            <p:cNvPr id="11" name="Left Brace 10">
              <a:extLst>
                <a:ext uri="{FF2B5EF4-FFF2-40B4-BE49-F238E27FC236}">
                  <a16:creationId xmlns:a16="http://schemas.microsoft.com/office/drawing/2014/main" id="{C5CD050F-CBCB-CF8C-D62E-D2E4324070FE}"/>
                </a:ext>
              </a:extLst>
            </p:cNvPr>
            <p:cNvSpPr/>
            <p:nvPr/>
          </p:nvSpPr>
          <p:spPr>
            <a:xfrm>
              <a:off x="2803711" y="2791556"/>
              <a:ext cx="141172" cy="1234947"/>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solidFill>
                  <a:srgbClr val="B62A77"/>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9F191E5-5BF8-3F8B-0BDE-BE6FA6C87B26}"/>
                </a:ext>
              </a:extLst>
            </p:cNvPr>
            <p:cNvSpPr txBox="1"/>
            <p:nvPr/>
          </p:nvSpPr>
          <p:spPr>
            <a:xfrm>
              <a:off x="2090794" y="4534892"/>
              <a:ext cx="723732" cy="204158"/>
            </a:xfrm>
            <a:prstGeom prst="rect">
              <a:avLst/>
            </a:prstGeom>
            <a:noFill/>
          </p:spPr>
          <p:txBody>
            <a:bodyPr wrap="none" rtlCol="0">
              <a:spAutoFit/>
            </a:bodyPr>
            <a:lstStyle/>
            <a:p>
              <a:pPr algn="r"/>
              <a:r>
                <a:rPr lang="en-US" sz="1200">
                  <a:solidFill>
                    <a:srgbClr val="B62A77"/>
                  </a:solidFill>
                  <a:latin typeface="Arial" panose="020B0604020202020204" pitchFamily="34" charset="0"/>
                  <a:cs typeface="Arial" panose="020B0604020202020204" pitchFamily="34" charset="0"/>
                </a:rPr>
                <a:t>RNA logFCs</a:t>
              </a:r>
            </a:p>
          </p:txBody>
        </p:sp>
        <p:sp>
          <p:nvSpPr>
            <p:cNvPr id="13" name="TextBox 12">
              <a:extLst>
                <a:ext uri="{FF2B5EF4-FFF2-40B4-BE49-F238E27FC236}">
                  <a16:creationId xmlns:a16="http://schemas.microsoft.com/office/drawing/2014/main" id="{31536DEF-60F4-E51C-1495-D2A8B833803F}"/>
                </a:ext>
              </a:extLst>
            </p:cNvPr>
            <p:cNvSpPr txBox="1"/>
            <p:nvPr/>
          </p:nvSpPr>
          <p:spPr>
            <a:xfrm>
              <a:off x="2077265" y="4170238"/>
              <a:ext cx="737261" cy="204158"/>
            </a:xfrm>
            <a:prstGeom prst="rect">
              <a:avLst/>
            </a:prstGeom>
            <a:noFill/>
          </p:spPr>
          <p:txBody>
            <a:bodyPr wrap="none" rtlCol="0">
              <a:spAutoFit/>
            </a:bodyPr>
            <a:lstStyle/>
            <a:p>
              <a:pPr algn="r"/>
              <a:r>
                <a:rPr lang="en-US" sz="1200">
                  <a:solidFill>
                    <a:srgbClr val="B62A77"/>
                  </a:solidFill>
                  <a:latin typeface="Arial" panose="020B0604020202020204" pitchFamily="34" charset="0"/>
                  <a:cs typeface="Arial" panose="020B0604020202020204" pitchFamily="34" charset="0"/>
                </a:rPr>
                <a:t>RNA FPKMs</a:t>
              </a:r>
            </a:p>
          </p:txBody>
        </p:sp>
        <p:sp>
          <p:nvSpPr>
            <p:cNvPr id="14" name="TextBox 13">
              <a:extLst>
                <a:ext uri="{FF2B5EF4-FFF2-40B4-BE49-F238E27FC236}">
                  <a16:creationId xmlns:a16="http://schemas.microsoft.com/office/drawing/2014/main" id="{0D0C0CD9-FE7F-FD5B-3AEE-27B26269A1AD}"/>
                </a:ext>
              </a:extLst>
            </p:cNvPr>
            <p:cNvSpPr txBox="1"/>
            <p:nvPr/>
          </p:nvSpPr>
          <p:spPr>
            <a:xfrm>
              <a:off x="2122500" y="3325815"/>
              <a:ext cx="681205" cy="204158"/>
            </a:xfrm>
            <a:prstGeom prst="rect">
              <a:avLst/>
            </a:prstGeom>
            <a:noFill/>
          </p:spPr>
          <p:txBody>
            <a:bodyPr wrap="none" rtlCol="0">
              <a:spAutoFit/>
            </a:bodyPr>
            <a:lstStyle/>
            <a:p>
              <a:pPr algn="r"/>
              <a:r>
                <a:rPr lang="en-US" sz="1200">
                  <a:solidFill>
                    <a:srgbClr val="B62A77"/>
                  </a:solidFill>
                  <a:latin typeface="Arial" panose="020B0604020202020204" pitchFamily="34" charset="0"/>
                  <a:cs typeface="Arial" panose="020B0604020202020204" pitchFamily="34" charset="0"/>
                </a:rPr>
                <a:t>ChIP-levels</a:t>
              </a:r>
            </a:p>
          </p:txBody>
        </p:sp>
        <p:sp>
          <p:nvSpPr>
            <p:cNvPr id="16" name="TextBox 15">
              <a:extLst>
                <a:ext uri="{FF2B5EF4-FFF2-40B4-BE49-F238E27FC236}">
                  <a16:creationId xmlns:a16="http://schemas.microsoft.com/office/drawing/2014/main" id="{47921338-D989-5433-0DAF-F2C027D63251}"/>
                </a:ext>
              </a:extLst>
            </p:cNvPr>
            <p:cNvSpPr txBox="1"/>
            <p:nvPr/>
          </p:nvSpPr>
          <p:spPr>
            <a:xfrm>
              <a:off x="2256045" y="2481153"/>
              <a:ext cx="1169387" cy="204158"/>
            </a:xfrm>
            <a:prstGeom prst="rect">
              <a:avLst/>
            </a:prstGeom>
            <a:noFill/>
          </p:spPr>
          <p:txBody>
            <a:bodyPr wrap="none" rtlCol="0">
              <a:spAutoFit/>
            </a:bodyPr>
            <a:lstStyle/>
            <a:p>
              <a:pPr algn="r"/>
              <a:r>
                <a:rPr lang="en-US" sz="1200" b="1" dirty="0">
                  <a:solidFill>
                    <a:srgbClr val="B62A77"/>
                  </a:solidFill>
                  <a:latin typeface="Arial" panose="020B0604020202020204" pitchFamily="34" charset="0"/>
                  <a:cs typeface="Arial" panose="020B0604020202020204" pitchFamily="34" charset="0"/>
                </a:rPr>
                <a:t>Reconstructed gene</a:t>
              </a:r>
            </a:p>
          </p:txBody>
        </p:sp>
        <p:pic>
          <p:nvPicPr>
            <p:cNvPr id="17" name="Picture 16">
              <a:extLst>
                <a:ext uri="{FF2B5EF4-FFF2-40B4-BE49-F238E27FC236}">
                  <a16:creationId xmlns:a16="http://schemas.microsoft.com/office/drawing/2014/main" id="{EF6B906A-EE4D-2B19-A688-B24834325C71}"/>
                </a:ext>
              </a:extLst>
            </p:cNvPr>
            <p:cNvPicPr>
              <a:picLocks noChangeAspect="1"/>
            </p:cNvPicPr>
            <p:nvPr/>
          </p:nvPicPr>
          <p:blipFill>
            <a:blip r:embed="rId3"/>
            <a:srcRect l="-7492" t="1894"/>
            <a:stretch/>
          </p:blipFill>
          <p:spPr>
            <a:xfrm flipH="1">
              <a:off x="2946724" y="2786561"/>
              <a:ext cx="151747" cy="2024947"/>
            </a:xfrm>
            <a:prstGeom prst="rect">
              <a:avLst/>
            </a:prstGeom>
          </p:spPr>
        </p:pic>
      </p:grpSp>
      <p:sp>
        <p:nvSpPr>
          <p:cNvPr id="18" name="Trapezoid 17">
            <a:extLst>
              <a:ext uri="{FF2B5EF4-FFF2-40B4-BE49-F238E27FC236}">
                <a16:creationId xmlns:a16="http://schemas.microsoft.com/office/drawing/2014/main" id="{4CA39217-1002-3ED5-BCF4-A66BD0033CF9}"/>
              </a:ext>
            </a:extLst>
          </p:cNvPr>
          <p:cNvSpPr/>
          <p:nvPr/>
        </p:nvSpPr>
        <p:spPr>
          <a:xfrm rot="16200000" flipH="1">
            <a:off x="4192977" y="3250651"/>
            <a:ext cx="2661921" cy="944223"/>
          </a:xfrm>
          <a:prstGeom prst="trapezoid">
            <a:avLst>
              <a:gd name="adj" fmla="val 109845"/>
            </a:avLst>
          </a:prstGeom>
          <a:solidFill>
            <a:srgbClr val="D78D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9" name="Group 18">
            <a:extLst>
              <a:ext uri="{FF2B5EF4-FFF2-40B4-BE49-F238E27FC236}">
                <a16:creationId xmlns:a16="http://schemas.microsoft.com/office/drawing/2014/main" id="{B512290D-12CA-422A-D815-7091C746DB05}"/>
              </a:ext>
            </a:extLst>
          </p:cNvPr>
          <p:cNvGrpSpPr/>
          <p:nvPr/>
        </p:nvGrpSpPr>
        <p:grpSpPr>
          <a:xfrm>
            <a:off x="4418127" y="3400453"/>
            <a:ext cx="101453" cy="569166"/>
            <a:chOff x="6354954" y="3795413"/>
            <a:chExt cx="135867" cy="680514"/>
          </a:xfrm>
        </p:grpSpPr>
        <p:sp>
          <p:nvSpPr>
            <p:cNvPr id="20" name="Rectangle 19">
              <a:extLst>
                <a:ext uri="{FF2B5EF4-FFF2-40B4-BE49-F238E27FC236}">
                  <a16:creationId xmlns:a16="http://schemas.microsoft.com/office/drawing/2014/main" id="{9CC2A8FC-2625-4627-966D-9CD40757774F}"/>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21" name="Oval 20">
              <a:extLst>
                <a:ext uri="{FF2B5EF4-FFF2-40B4-BE49-F238E27FC236}">
                  <a16:creationId xmlns:a16="http://schemas.microsoft.com/office/drawing/2014/main" id="{C322FBBE-C7AA-A0F1-ABE6-D9ED939EDAD8}"/>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22" name="Oval 21">
              <a:extLst>
                <a:ext uri="{FF2B5EF4-FFF2-40B4-BE49-F238E27FC236}">
                  <a16:creationId xmlns:a16="http://schemas.microsoft.com/office/drawing/2014/main" id="{EFF36D6B-0D9D-F417-DB96-0C1F81F228DB}"/>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23" name="Oval 22">
              <a:extLst>
                <a:ext uri="{FF2B5EF4-FFF2-40B4-BE49-F238E27FC236}">
                  <a16:creationId xmlns:a16="http://schemas.microsoft.com/office/drawing/2014/main" id="{128C4578-0C60-C110-EFB8-94E2A0A92E6A}"/>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24" name="Oval 23">
              <a:extLst>
                <a:ext uri="{FF2B5EF4-FFF2-40B4-BE49-F238E27FC236}">
                  <a16:creationId xmlns:a16="http://schemas.microsoft.com/office/drawing/2014/main" id="{2F4AC15A-E52F-BE0F-0A7A-873471E17779}"/>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25" name="Oval 24">
              <a:extLst>
                <a:ext uri="{FF2B5EF4-FFF2-40B4-BE49-F238E27FC236}">
                  <a16:creationId xmlns:a16="http://schemas.microsoft.com/office/drawing/2014/main" id="{88EF1E91-214A-10C9-48EB-2978335D06E8}"/>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sp>
          <p:nvSpPr>
            <p:cNvPr id="26" name="Oval 25">
              <a:extLst>
                <a:ext uri="{FF2B5EF4-FFF2-40B4-BE49-F238E27FC236}">
                  <a16:creationId xmlns:a16="http://schemas.microsoft.com/office/drawing/2014/main" id="{AE186F04-12DB-F828-0D54-4D46CE833F05}"/>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a typeface="Cambria Math" panose="02040503050406030204" pitchFamily="18" charset="0"/>
                <a:cs typeface="Arial" panose="020B0604020202020204" pitchFamily="34" charset="0"/>
              </a:endParaRPr>
            </a:p>
          </p:txBody>
        </p:sp>
      </p:grpSp>
      <p:sp>
        <p:nvSpPr>
          <p:cNvPr id="28" name="TextBox 27">
            <a:extLst>
              <a:ext uri="{FF2B5EF4-FFF2-40B4-BE49-F238E27FC236}">
                <a16:creationId xmlns:a16="http://schemas.microsoft.com/office/drawing/2014/main" id="{B66FC358-ECD5-55DF-CF93-1E14C0C99E1F}"/>
              </a:ext>
            </a:extLst>
          </p:cNvPr>
          <p:cNvSpPr txBox="1"/>
          <p:nvPr/>
        </p:nvSpPr>
        <p:spPr>
          <a:xfrm>
            <a:off x="3791866" y="2938601"/>
            <a:ext cx="1348446" cy="307777"/>
          </a:xfrm>
          <a:prstGeom prst="rect">
            <a:avLst/>
          </a:prstGeom>
          <a:noFill/>
        </p:spPr>
        <p:txBody>
          <a:bodyPr wrap="none" rtlCol="0">
            <a:spAutoFit/>
          </a:bodyPr>
          <a:lstStyle/>
          <a:p>
            <a:pPr algn="ctr"/>
            <a:r>
              <a:rPr lang="en-US" sz="1400" b="1" dirty="0">
                <a:solidFill>
                  <a:schemeClr val="tx1">
                    <a:lumMod val="65000"/>
                    <a:lumOff val="35000"/>
                  </a:schemeClr>
                </a:solidFill>
                <a:latin typeface="Arial" panose="020B0604020202020204" pitchFamily="34" charset="0"/>
                <a:cs typeface="Arial" panose="020B0604020202020204" pitchFamily="34" charset="0"/>
              </a:rPr>
              <a:t>6 Dimensions</a:t>
            </a:r>
          </a:p>
        </p:txBody>
      </p:sp>
      <p:cxnSp>
        <p:nvCxnSpPr>
          <p:cNvPr id="33" name="Straight Arrow Connector 32">
            <a:extLst>
              <a:ext uri="{FF2B5EF4-FFF2-40B4-BE49-F238E27FC236}">
                <a16:creationId xmlns:a16="http://schemas.microsoft.com/office/drawing/2014/main" id="{E639DB67-0140-B06E-39DA-F3F715BFD8AA}"/>
              </a:ext>
            </a:extLst>
          </p:cNvPr>
          <p:cNvCxnSpPr>
            <a:cxnSpLocks/>
          </p:cNvCxnSpPr>
          <p:nvPr/>
        </p:nvCxnSpPr>
        <p:spPr>
          <a:xfrm>
            <a:off x="4050125" y="3765510"/>
            <a:ext cx="257322"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73A9E8BE-6731-64A8-0363-13039FD40BA9}"/>
              </a:ext>
            </a:extLst>
          </p:cNvPr>
          <p:cNvCxnSpPr>
            <a:cxnSpLocks/>
          </p:cNvCxnSpPr>
          <p:nvPr/>
        </p:nvCxnSpPr>
        <p:spPr>
          <a:xfrm>
            <a:off x="4610541" y="3765079"/>
            <a:ext cx="257322"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58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1A2C6-6FAF-805C-1DE9-6A682202910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D7E1C11-D674-0173-FA97-48AEBFA4FFF7}"/>
              </a:ext>
            </a:extLst>
          </p:cNvPr>
          <p:cNvGraphicFramePr>
            <a:graphicFrameLocks noGrp="1"/>
          </p:cNvGraphicFramePr>
          <p:nvPr>
            <p:extLst>
              <p:ext uri="{D42A27DB-BD31-4B8C-83A1-F6EECF244321}">
                <p14:modId xmlns:p14="http://schemas.microsoft.com/office/powerpoint/2010/main" val="3806852486"/>
              </p:ext>
            </p:extLst>
          </p:nvPr>
        </p:nvGraphicFramePr>
        <p:xfrm>
          <a:off x="4210945" y="2946552"/>
          <a:ext cx="4139696" cy="2499462"/>
        </p:xfrm>
        <a:graphic>
          <a:graphicData uri="http://schemas.openxmlformats.org/drawingml/2006/table">
            <a:tbl>
              <a:tblPr firstRow="1" bandRow="1">
                <a:tableStyleId>{69012ECD-51FC-41F1-AA8D-1B2483CD663E}</a:tableStyleId>
              </a:tblPr>
              <a:tblGrid>
                <a:gridCol w="2351629">
                  <a:extLst>
                    <a:ext uri="{9D8B030D-6E8A-4147-A177-3AD203B41FA5}">
                      <a16:colId xmlns:a16="http://schemas.microsoft.com/office/drawing/2014/main" val="3287003440"/>
                    </a:ext>
                  </a:extLst>
                </a:gridCol>
                <a:gridCol w="1788067">
                  <a:extLst>
                    <a:ext uri="{9D8B030D-6E8A-4147-A177-3AD203B41FA5}">
                      <a16:colId xmlns:a16="http://schemas.microsoft.com/office/drawing/2014/main" val="2614292239"/>
                    </a:ext>
                  </a:extLst>
                </a:gridCol>
              </a:tblGrid>
              <a:tr h="357066">
                <a:tc>
                  <a:txBody>
                    <a:bodyPr/>
                    <a:lstStyle/>
                    <a:p>
                      <a:pPr marL="0" marR="0" algn="ctr">
                        <a:lnSpc>
                          <a:spcPct val="150000"/>
                        </a:lnSpc>
                        <a:spcBef>
                          <a:spcPts val="600"/>
                        </a:spcBef>
                        <a:spcAft>
                          <a:spcPts val="0"/>
                        </a:spcAft>
                      </a:pPr>
                      <a:r>
                        <a:rPr lang="en-US" sz="1200" kern="100" dirty="0">
                          <a:ln>
                            <a:noFill/>
                          </a:ln>
                          <a:solidFill>
                            <a:schemeClr val="tx1"/>
                          </a:solidFill>
                          <a:effectLst/>
                          <a:latin typeface="Arial" panose="020B0604020202020204" pitchFamily="34" charset="0"/>
                          <a:cs typeface="Arial" panose="020B0604020202020204" pitchFamily="34" charset="0"/>
                        </a:rPr>
                        <a:t>Hyperparameter</a:t>
                      </a:r>
                      <a:endParaRPr lang="en-US" sz="1200" kern="10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w="12700" cap="flat" cmpd="sng" algn="ctr">
                      <a:noFill/>
                      <a:prstDash val="solid"/>
                      <a:miter lim="800000"/>
                    </a:lnL>
                    <a:lnR>
                      <a:noFill/>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50000"/>
                        </a:lnSpc>
                        <a:spcBef>
                          <a:spcPts val="0"/>
                        </a:spcBef>
                        <a:spcAft>
                          <a:spcPts val="0"/>
                        </a:spcAft>
                      </a:pPr>
                      <a:r>
                        <a:rPr lang="en-US" sz="1200" kern="100" dirty="0">
                          <a:ln>
                            <a:noFill/>
                          </a:ln>
                          <a:solidFill>
                            <a:schemeClr val="tx1"/>
                          </a:solidFill>
                          <a:effectLst/>
                          <a:latin typeface="Arial" panose="020B0604020202020204" pitchFamily="34" charset="0"/>
                          <a:cs typeface="Arial" panose="020B0604020202020204" pitchFamily="34" charset="0"/>
                        </a:rPr>
                        <a:t>Search space</a:t>
                      </a:r>
                      <a:endParaRPr lang="en-US" sz="1200" kern="10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756585954"/>
                  </a:ext>
                </a:extLst>
              </a:tr>
              <a:tr h="357066">
                <a:tc>
                  <a:txBody>
                    <a:bodyPr/>
                    <a:lstStyle/>
                    <a:p>
                      <a:pPr marL="0" marR="0" algn="l">
                        <a:lnSpc>
                          <a:spcPct val="150000"/>
                        </a:lnSpc>
                        <a:spcBef>
                          <a:spcPts val="0"/>
                        </a:spcBef>
                        <a:spcAft>
                          <a:spcPts val="0"/>
                        </a:spcAft>
                      </a:pPr>
                      <a:r>
                        <a:rPr lang="en-US" sz="1200" b="1" kern="100" dirty="0">
                          <a:effectLst/>
                          <a:latin typeface="Arial" panose="020B0604020202020204" pitchFamily="34" charset="0"/>
                          <a:cs typeface="Arial" panose="020B0604020202020204" pitchFamily="34" charset="0"/>
                        </a:rPr>
                        <a:t>Activation function</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en-US" sz="1200" kern="100" dirty="0">
                          <a:effectLst/>
                          <a:latin typeface="Arial" panose="020B0604020202020204" pitchFamily="34" charset="0"/>
                          <a:cs typeface="Arial" panose="020B0604020202020204" pitchFamily="34" charset="0"/>
                        </a:rPr>
                        <a:t>SELU, ELU, PReLU</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4038722"/>
                  </a:ext>
                </a:extLst>
              </a:tr>
              <a:tr h="357066">
                <a:tc>
                  <a:txBody>
                    <a:bodyPr/>
                    <a:lstStyle/>
                    <a:p>
                      <a:pPr marL="0" marR="0" algn="l">
                        <a:lnSpc>
                          <a:spcPct val="150000"/>
                        </a:lnSpc>
                        <a:spcBef>
                          <a:spcPts val="0"/>
                        </a:spcBef>
                        <a:spcAft>
                          <a:spcPts val="0"/>
                        </a:spcAft>
                      </a:pPr>
                      <a:r>
                        <a:rPr lang="en-US" sz="1200" b="1" kern="100" dirty="0">
                          <a:effectLst/>
                          <a:latin typeface="Arial" panose="020B0604020202020204" pitchFamily="34" charset="0"/>
                          <a:cs typeface="Arial" panose="020B0604020202020204" pitchFamily="34" charset="0"/>
                        </a:rPr>
                        <a:t>Num. activation layers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en-US" sz="1200" kern="100">
                          <a:effectLst/>
                          <a:latin typeface="Arial" panose="020B0604020202020204" pitchFamily="34" charset="0"/>
                          <a:cs typeface="Arial" panose="020B0604020202020204" pitchFamily="34" charset="0"/>
                        </a:rPr>
                        <a:t>From 2 to 8</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8909542"/>
                  </a:ext>
                </a:extLst>
              </a:tr>
              <a:tr h="357066">
                <a:tc>
                  <a:txBody>
                    <a:bodyPr/>
                    <a:lstStyle/>
                    <a:p>
                      <a:pPr marL="0" marR="0" algn="l">
                        <a:lnSpc>
                          <a:spcPct val="150000"/>
                        </a:lnSpc>
                        <a:spcBef>
                          <a:spcPts val="0"/>
                        </a:spcBef>
                        <a:spcAft>
                          <a:spcPts val="0"/>
                        </a:spcAft>
                      </a:pPr>
                      <a:r>
                        <a:rPr lang="en-US" sz="1200" b="1" kern="100" dirty="0">
                          <a:effectLst/>
                          <a:latin typeface="Arial" panose="020B0604020202020204" pitchFamily="34" charset="0"/>
                          <a:cs typeface="Arial" panose="020B0604020202020204" pitchFamily="34" charset="0"/>
                        </a:rPr>
                        <a:t>Num. neuron scaling factor</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en-US" sz="1200" kern="100">
                          <a:effectLst/>
                          <a:latin typeface="Arial" panose="020B0604020202020204" pitchFamily="34" charset="0"/>
                          <a:cs typeface="Arial" panose="020B0604020202020204" pitchFamily="34" charset="0"/>
                        </a:rPr>
                        <a:t>From 1.0 to 2.0</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694586"/>
                  </a:ext>
                </a:extLst>
              </a:tr>
              <a:tr h="357066">
                <a:tc>
                  <a:txBody>
                    <a:bodyPr/>
                    <a:lstStyle/>
                    <a:p>
                      <a:pPr marL="0" marR="0" algn="l">
                        <a:lnSpc>
                          <a:spcPct val="150000"/>
                        </a:lnSpc>
                        <a:spcBef>
                          <a:spcPts val="0"/>
                        </a:spcBef>
                        <a:spcAft>
                          <a:spcPts val="0"/>
                        </a:spcAft>
                      </a:pPr>
                      <a:r>
                        <a:rPr lang="en-US" sz="1200" b="1" kern="100" dirty="0">
                          <a:effectLst/>
                          <a:latin typeface="Arial" panose="020B0604020202020204" pitchFamily="34" charset="0"/>
                          <a:cs typeface="Arial" panose="020B0604020202020204" pitchFamily="34" charset="0"/>
                        </a:rPr>
                        <a:t>Batch normalization</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en-US" sz="1200" kern="100">
                          <a:effectLst/>
                          <a:latin typeface="Arial" panose="020B0604020202020204" pitchFamily="34" charset="0"/>
                          <a:cs typeface="Arial" panose="020B0604020202020204" pitchFamily="34" charset="0"/>
                        </a:rPr>
                        <a:t>True, False</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905567"/>
                  </a:ext>
                </a:extLst>
              </a:tr>
              <a:tr h="357066">
                <a:tc>
                  <a:txBody>
                    <a:bodyPr/>
                    <a:lstStyle/>
                    <a:p>
                      <a:pPr marL="0" marR="0" algn="l">
                        <a:lnSpc>
                          <a:spcPct val="150000"/>
                        </a:lnSpc>
                        <a:spcBef>
                          <a:spcPts val="0"/>
                        </a:spcBef>
                        <a:spcAft>
                          <a:spcPts val="0"/>
                        </a:spcAft>
                      </a:pPr>
                      <a:r>
                        <a:rPr lang="en-US" sz="1200" b="1" kern="100" dirty="0">
                          <a:effectLst/>
                          <a:latin typeface="Arial" panose="020B0604020202020204" pitchFamily="34" charset="0"/>
                          <a:cs typeface="Arial" panose="020B0604020202020204" pitchFamily="34" charset="0"/>
                        </a:rPr>
                        <a:t>Batch size</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en-US" sz="1200" kern="100">
                          <a:effectLst/>
                          <a:latin typeface="Arial" panose="020B0604020202020204" pitchFamily="34" charset="0"/>
                          <a:cs typeface="Arial" panose="020B0604020202020204" pitchFamily="34" charset="0"/>
                        </a:rPr>
                        <a:t>From 16 to 512</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5366098"/>
                  </a:ext>
                </a:extLst>
              </a:tr>
              <a:tr h="357066">
                <a:tc>
                  <a:txBody>
                    <a:bodyPr/>
                    <a:lstStyle/>
                    <a:p>
                      <a:pPr marL="0" marR="0" algn="l">
                        <a:lnSpc>
                          <a:spcPct val="150000"/>
                        </a:lnSpc>
                        <a:spcBef>
                          <a:spcPts val="0"/>
                        </a:spcBef>
                        <a:spcAft>
                          <a:spcPts val="0"/>
                        </a:spcAft>
                      </a:pPr>
                      <a:r>
                        <a:rPr lang="en-US" sz="1200" b="1" kern="100" dirty="0">
                          <a:effectLst/>
                          <a:latin typeface="Arial" panose="020B0604020202020204" pitchFamily="34" charset="0"/>
                          <a:cs typeface="Arial" panose="020B0604020202020204" pitchFamily="34" charset="0"/>
                        </a:rPr>
                        <a:t>β*</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en-US" sz="1200" kern="100" dirty="0">
                          <a:effectLst/>
                          <a:latin typeface="Arial" panose="020B0604020202020204" pitchFamily="34" charset="0"/>
                          <a:cs typeface="Arial" panose="020B0604020202020204" pitchFamily="34" charset="0"/>
                        </a:rPr>
                        <a:t>From 1×10</a:t>
                      </a:r>
                      <a:r>
                        <a:rPr lang="en-US" sz="1200" kern="100" baseline="30000" dirty="0">
                          <a:effectLst/>
                          <a:latin typeface="Arial" panose="020B0604020202020204" pitchFamily="34" charset="0"/>
                          <a:cs typeface="Arial" panose="020B0604020202020204" pitchFamily="34" charset="0"/>
                        </a:rPr>
                        <a:t>-9 </a:t>
                      </a:r>
                      <a:r>
                        <a:rPr lang="en-US" sz="1200" kern="100" dirty="0">
                          <a:effectLst/>
                          <a:latin typeface="Arial" panose="020B0604020202020204" pitchFamily="34" charset="0"/>
                          <a:cs typeface="Arial" panose="020B0604020202020204" pitchFamily="34" charset="0"/>
                        </a:rPr>
                        <a:t>to 1×10</a:t>
                      </a:r>
                      <a:r>
                        <a:rPr lang="en-US" sz="1200" kern="100" baseline="30000" dirty="0">
                          <a:effectLst/>
                          <a:latin typeface="Arial" panose="020B0604020202020204" pitchFamily="34" charset="0"/>
                          <a:cs typeface="Arial" panose="020B0604020202020204" pitchFamily="34" charset="0"/>
                        </a:rPr>
                        <a:t>-1</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72251856"/>
                  </a:ext>
                </a:extLst>
              </a:tr>
            </a:tbl>
          </a:graphicData>
        </a:graphic>
      </p:graphicFrame>
      <p:sp>
        <p:nvSpPr>
          <p:cNvPr id="5" name="TextBox 4">
            <a:extLst>
              <a:ext uri="{FF2B5EF4-FFF2-40B4-BE49-F238E27FC236}">
                <a16:creationId xmlns:a16="http://schemas.microsoft.com/office/drawing/2014/main" id="{7611BE0B-9625-B2E2-A632-8B82AF06319B}"/>
              </a:ext>
            </a:extLst>
          </p:cNvPr>
          <p:cNvSpPr txBox="1"/>
          <p:nvPr/>
        </p:nvSpPr>
        <p:spPr>
          <a:xfrm>
            <a:off x="4947736" y="2530488"/>
            <a:ext cx="2666114" cy="323165"/>
          </a:xfrm>
          <a:prstGeom prst="rect">
            <a:avLst/>
          </a:prstGeom>
          <a:noFill/>
        </p:spPr>
        <p:txBody>
          <a:bodyPr wrap="none" rtlCol="0">
            <a:spAutoFit/>
          </a:bodyPr>
          <a:lstStyle/>
          <a:p>
            <a:pPr algn="ctr"/>
            <a:r>
              <a:rPr lang="en-US" sz="1500" b="1" dirty="0">
                <a:latin typeface="Arial" panose="020B0604020202020204" pitchFamily="34" charset="0"/>
                <a:cs typeface="Arial" panose="020B0604020202020204" pitchFamily="34" charset="0"/>
              </a:rPr>
              <a:t>Random Search (500 trials)</a:t>
            </a:r>
          </a:p>
        </p:txBody>
      </p:sp>
      <p:sp>
        <p:nvSpPr>
          <p:cNvPr id="7" name="Title 6">
            <a:extLst>
              <a:ext uri="{FF2B5EF4-FFF2-40B4-BE49-F238E27FC236}">
                <a16:creationId xmlns:a16="http://schemas.microsoft.com/office/drawing/2014/main" id="{9E189A7C-88D3-3D34-149E-A9FC49F39FD0}"/>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VAE and AE hyperparameters optimization</a:t>
            </a:r>
            <a:endParaRPr lang="en-US" dirty="0"/>
          </a:p>
        </p:txBody>
      </p:sp>
      <p:sp>
        <p:nvSpPr>
          <p:cNvPr id="2" name="Slide Number Placeholder 1">
            <a:extLst>
              <a:ext uri="{FF2B5EF4-FFF2-40B4-BE49-F238E27FC236}">
                <a16:creationId xmlns:a16="http://schemas.microsoft.com/office/drawing/2014/main" id="{7DCC2E2F-74C1-0D6B-77A3-1F916870C3AF}"/>
              </a:ext>
            </a:extLst>
          </p:cNvPr>
          <p:cNvSpPr>
            <a:spLocks noGrp="1"/>
          </p:cNvSpPr>
          <p:nvPr>
            <p:ph type="sldNum" sz="quarter" idx="12"/>
          </p:nvPr>
        </p:nvSpPr>
        <p:spPr/>
        <p:txBody>
          <a:bodyPr/>
          <a:lstStyle/>
          <a:p>
            <a:fld id="{4BE72A50-E5B2-1A4D-8D3C-2C19FF24C84B}" type="slidenum">
              <a:rPr lang="en-US" smtClean="0"/>
              <a:t>15</a:t>
            </a:fld>
            <a:endParaRPr lang="en-US"/>
          </a:p>
        </p:txBody>
      </p:sp>
      <p:sp>
        <p:nvSpPr>
          <p:cNvPr id="3" name="Rectangle 2">
            <a:extLst>
              <a:ext uri="{FF2B5EF4-FFF2-40B4-BE49-F238E27FC236}">
                <a16:creationId xmlns:a16="http://schemas.microsoft.com/office/drawing/2014/main" id="{7778E919-2358-2B03-2633-E7E6CA971209}"/>
              </a:ext>
            </a:extLst>
          </p:cNvPr>
          <p:cNvSpPr/>
          <p:nvPr/>
        </p:nvSpPr>
        <p:spPr>
          <a:xfrm>
            <a:off x="1530241" y="5066836"/>
            <a:ext cx="257634" cy="228600"/>
          </a:xfrm>
          <a:prstGeom prst="rect">
            <a:avLst/>
          </a:prstGeom>
          <a:solidFill>
            <a:srgbClr val="DB5A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a:extLst>
              <a:ext uri="{FF2B5EF4-FFF2-40B4-BE49-F238E27FC236}">
                <a16:creationId xmlns:a16="http://schemas.microsoft.com/office/drawing/2014/main" id="{5F093EFF-A3C2-530D-B490-1B3D81227E8E}"/>
              </a:ext>
            </a:extLst>
          </p:cNvPr>
          <p:cNvSpPr/>
          <p:nvPr/>
        </p:nvSpPr>
        <p:spPr>
          <a:xfrm>
            <a:off x="1530241" y="2880227"/>
            <a:ext cx="257634" cy="2057400"/>
          </a:xfrm>
          <a:prstGeom prst="rect">
            <a:avLst/>
          </a:prstGeom>
          <a:solidFill>
            <a:srgbClr val="98DA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F2DDD7-214C-3D3C-6DB3-EE9CACC4A8C8}"/>
              </a:ext>
            </a:extLst>
          </p:cNvPr>
          <p:cNvSpPr/>
          <p:nvPr/>
        </p:nvSpPr>
        <p:spPr>
          <a:xfrm>
            <a:off x="1530241" y="4526147"/>
            <a:ext cx="257634" cy="411480"/>
          </a:xfrm>
          <a:prstGeom prst="rect">
            <a:avLst/>
          </a:prstGeom>
          <a:solidFill>
            <a:srgbClr val="9B5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AF53DFB3-9EC0-9AF7-9709-877240340766}"/>
              </a:ext>
            </a:extLst>
          </p:cNvPr>
          <p:cNvSpPr txBox="1"/>
          <p:nvPr/>
        </p:nvSpPr>
        <p:spPr>
          <a:xfrm>
            <a:off x="927775" y="2467064"/>
            <a:ext cx="1462566"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Dataset split</a:t>
            </a:r>
          </a:p>
        </p:txBody>
      </p:sp>
      <p:sp>
        <p:nvSpPr>
          <p:cNvPr id="18" name="Title 1">
            <a:extLst>
              <a:ext uri="{FF2B5EF4-FFF2-40B4-BE49-F238E27FC236}">
                <a16:creationId xmlns:a16="http://schemas.microsoft.com/office/drawing/2014/main" id="{D060061B-E3DB-A27F-3274-DE2F36149C87}"/>
              </a:ext>
            </a:extLst>
          </p:cNvPr>
          <p:cNvSpPr txBox="1">
            <a:spLocks/>
          </p:cNvSpPr>
          <p:nvPr/>
        </p:nvSpPr>
        <p:spPr>
          <a:xfrm>
            <a:off x="142561" y="990840"/>
            <a:ext cx="8908133" cy="788883"/>
          </a:xfrm>
          <a:prstGeom prst="rect">
            <a:avLst/>
          </a:prstGeom>
        </p:spPr>
        <p:txBody>
          <a:bodyPr vert="horz" lIns="82296" tIns="41148" rIns="82296" bIns="4114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50000"/>
              </a:lnSpc>
            </a:pPr>
            <a:endParaRPr lang="en-US" sz="1100" i="1" dirty="0">
              <a:latin typeface="Arial" panose="020B0604020202020204" pitchFamily="34" charset="0"/>
              <a:cs typeface="Arial" panose="020B0604020202020204" pitchFamily="34" charset="0"/>
            </a:endParaRPr>
          </a:p>
        </p:txBody>
      </p:sp>
      <p:sp>
        <p:nvSpPr>
          <p:cNvPr id="19" name="Left Bracket 18">
            <a:extLst>
              <a:ext uri="{FF2B5EF4-FFF2-40B4-BE49-F238E27FC236}">
                <a16:creationId xmlns:a16="http://schemas.microsoft.com/office/drawing/2014/main" id="{3D66A59B-9486-247C-6243-4B8684EBEF34}"/>
              </a:ext>
            </a:extLst>
          </p:cNvPr>
          <p:cNvSpPr/>
          <p:nvPr/>
        </p:nvSpPr>
        <p:spPr>
          <a:xfrm>
            <a:off x="1372030" y="2880227"/>
            <a:ext cx="45719" cy="2057400"/>
          </a:xfrm>
          <a:prstGeom prst="leftBracket">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Left Bracket 19">
            <a:extLst>
              <a:ext uri="{FF2B5EF4-FFF2-40B4-BE49-F238E27FC236}">
                <a16:creationId xmlns:a16="http://schemas.microsoft.com/office/drawing/2014/main" id="{D868208E-0313-B70F-DD44-6DEFE8D1250A}"/>
              </a:ext>
            </a:extLst>
          </p:cNvPr>
          <p:cNvSpPr/>
          <p:nvPr/>
        </p:nvSpPr>
        <p:spPr>
          <a:xfrm>
            <a:off x="1372030" y="5057465"/>
            <a:ext cx="45719" cy="237972"/>
          </a:xfrm>
          <a:prstGeom prst="leftBracket">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21" name="Left Bracket 20">
            <a:extLst>
              <a:ext uri="{FF2B5EF4-FFF2-40B4-BE49-F238E27FC236}">
                <a16:creationId xmlns:a16="http://schemas.microsoft.com/office/drawing/2014/main" id="{5971FD44-C1C5-938A-BFDD-CA5F36759708}"/>
              </a:ext>
            </a:extLst>
          </p:cNvPr>
          <p:cNvSpPr/>
          <p:nvPr/>
        </p:nvSpPr>
        <p:spPr>
          <a:xfrm flipH="1">
            <a:off x="1872838" y="2880227"/>
            <a:ext cx="45719" cy="1600578"/>
          </a:xfrm>
          <a:prstGeom prst="leftBracket">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Left Bracket 22">
            <a:extLst>
              <a:ext uri="{FF2B5EF4-FFF2-40B4-BE49-F238E27FC236}">
                <a16:creationId xmlns:a16="http://schemas.microsoft.com/office/drawing/2014/main" id="{8887B70C-2A7B-05DB-09E4-797E36E5C999}"/>
              </a:ext>
            </a:extLst>
          </p:cNvPr>
          <p:cNvSpPr/>
          <p:nvPr/>
        </p:nvSpPr>
        <p:spPr>
          <a:xfrm flipH="1">
            <a:off x="1872838" y="4526147"/>
            <a:ext cx="45719" cy="411480"/>
          </a:xfrm>
          <a:prstGeom prst="leftBracket">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24" name="TextBox 23">
            <a:extLst>
              <a:ext uri="{FF2B5EF4-FFF2-40B4-BE49-F238E27FC236}">
                <a16:creationId xmlns:a16="http://schemas.microsoft.com/office/drawing/2014/main" id="{94214649-F311-B775-3DCB-D218D2B7CA31}"/>
              </a:ext>
            </a:extLst>
          </p:cNvPr>
          <p:cNvSpPr txBox="1"/>
          <p:nvPr/>
        </p:nvSpPr>
        <p:spPr>
          <a:xfrm>
            <a:off x="861826" y="3828585"/>
            <a:ext cx="49084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90%</a:t>
            </a:r>
          </a:p>
        </p:txBody>
      </p:sp>
      <p:sp>
        <p:nvSpPr>
          <p:cNvPr id="26" name="TextBox 25">
            <a:extLst>
              <a:ext uri="{FF2B5EF4-FFF2-40B4-BE49-F238E27FC236}">
                <a16:creationId xmlns:a16="http://schemas.microsoft.com/office/drawing/2014/main" id="{E638D9C5-B634-2F9B-9B0D-07CAB1279313}"/>
              </a:ext>
            </a:extLst>
          </p:cNvPr>
          <p:cNvSpPr txBox="1"/>
          <p:nvPr/>
        </p:nvSpPr>
        <p:spPr>
          <a:xfrm>
            <a:off x="351622" y="5018437"/>
            <a:ext cx="10204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Testing 10%</a:t>
            </a:r>
          </a:p>
        </p:txBody>
      </p:sp>
      <p:sp>
        <p:nvSpPr>
          <p:cNvPr id="27" name="TextBox 26">
            <a:extLst>
              <a:ext uri="{FF2B5EF4-FFF2-40B4-BE49-F238E27FC236}">
                <a16:creationId xmlns:a16="http://schemas.microsoft.com/office/drawing/2014/main" id="{EFAA658C-856C-20AD-F4EE-0A49294732C8}"/>
              </a:ext>
            </a:extLst>
          </p:cNvPr>
          <p:cNvSpPr txBox="1"/>
          <p:nvPr/>
        </p:nvSpPr>
        <p:spPr>
          <a:xfrm>
            <a:off x="1895697" y="3588182"/>
            <a:ext cx="107869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80% Training</a:t>
            </a:r>
          </a:p>
        </p:txBody>
      </p:sp>
      <p:sp>
        <p:nvSpPr>
          <p:cNvPr id="28" name="TextBox 27">
            <a:extLst>
              <a:ext uri="{FF2B5EF4-FFF2-40B4-BE49-F238E27FC236}">
                <a16:creationId xmlns:a16="http://schemas.microsoft.com/office/drawing/2014/main" id="{300F3145-F8C2-CF06-1D9B-FA7463CDE908}"/>
              </a:ext>
            </a:extLst>
          </p:cNvPr>
          <p:cNvSpPr txBox="1"/>
          <p:nvPr/>
        </p:nvSpPr>
        <p:spPr>
          <a:xfrm>
            <a:off x="1904530" y="4588576"/>
            <a:ext cx="123764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20%  Validation</a:t>
            </a:r>
          </a:p>
        </p:txBody>
      </p:sp>
      <p:sp>
        <p:nvSpPr>
          <p:cNvPr id="6" name="Title 1">
            <a:extLst>
              <a:ext uri="{FF2B5EF4-FFF2-40B4-BE49-F238E27FC236}">
                <a16:creationId xmlns:a16="http://schemas.microsoft.com/office/drawing/2014/main" id="{890E076F-E389-A5B3-437E-E68E16B665A9}"/>
              </a:ext>
            </a:extLst>
          </p:cNvPr>
          <p:cNvSpPr txBox="1">
            <a:spLocks/>
          </p:cNvSpPr>
          <p:nvPr/>
        </p:nvSpPr>
        <p:spPr>
          <a:xfrm>
            <a:off x="142561" y="925750"/>
            <a:ext cx="8765572" cy="788883"/>
          </a:xfrm>
          <a:prstGeom prst="rect">
            <a:avLst/>
          </a:prstGeom>
        </p:spPr>
        <p:txBody>
          <a:bodyPr vert="horz" lIns="82296" tIns="41148" rIns="82296" bIns="4114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Random search (VAE and AE): train on training set and optimize reconstruction of validation set</a:t>
            </a:r>
          </a:p>
          <a:p>
            <a:pPr marL="285750" indent="-2857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a:t>
            </a:r>
            <a:r>
              <a:rPr lang="en-US" sz="1400" dirty="0">
                <a:effectLst/>
                <a:latin typeface="Arial" panose="020B0604020202020204" pitchFamily="34" charset="0"/>
                <a:cs typeface="Arial" panose="020B0604020202020204" pitchFamily="34" charset="0"/>
              </a:rPr>
              <a:t>ssess generalization capabilities on t</a:t>
            </a:r>
            <a:r>
              <a:rPr lang="en-US" sz="1400" dirty="0">
                <a:latin typeface="Arial" panose="020B0604020202020204" pitchFamily="34" charset="0"/>
                <a:cs typeface="Arial" panose="020B0604020202020204" pitchFamily="34" charset="0"/>
              </a:rPr>
              <a:t>esting set</a:t>
            </a:r>
            <a:r>
              <a:rPr lang="en-US" sz="1400" dirty="0">
                <a:effectLst/>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(unseen data) </a:t>
            </a:r>
            <a:endParaRPr lang="en-US"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497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C2C4891C-DCAB-EF8D-B21D-1E935EDFC1DB}"/>
              </a:ext>
            </a:extLst>
          </p:cNvPr>
          <p:cNvSpPr txBox="1"/>
          <p:nvPr/>
        </p:nvSpPr>
        <p:spPr>
          <a:xfrm>
            <a:off x="2250834" y="5296902"/>
            <a:ext cx="1191352"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RMSE</a:t>
            </a:r>
          </a:p>
          <a:p>
            <a:pPr algn="ctr"/>
            <a:r>
              <a:rPr lang="en-US" sz="1200" i="1" dirty="0">
                <a:latin typeface="Arial" panose="020B0604020202020204" pitchFamily="34" charset="0"/>
                <a:cs typeface="Arial" panose="020B0604020202020204" pitchFamily="34" charset="0"/>
              </a:rPr>
              <a:t>Lower is better</a:t>
            </a:r>
          </a:p>
        </p:txBody>
      </p:sp>
      <p:sp>
        <p:nvSpPr>
          <p:cNvPr id="80" name="TextBox 79">
            <a:extLst>
              <a:ext uri="{FF2B5EF4-FFF2-40B4-BE49-F238E27FC236}">
                <a16:creationId xmlns:a16="http://schemas.microsoft.com/office/drawing/2014/main" id="{BC0CCC54-74D9-725B-BBA5-649CCA6F4BEB}"/>
              </a:ext>
            </a:extLst>
          </p:cNvPr>
          <p:cNvSpPr txBox="1"/>
          <p:nvPr/>
        </p:nvSpPr>
        <p:spPr>
          <a:xfrm>
            <a:off x="5891740" y="5238945"/>
            <a:ext cx="1433406"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Cosine Similarity</a:t>
            </a:r>
          </a:p>
          <a:p>
            <a:pPr algn="ctr"/>
            <a:r>
              <a:rPr lang="en-US" sz="1200" i="1" dirty="0">
                <a:latin typeface="Arial" panose="020B0604020202020204" pitchFamily="34" charset="0"/>
                <a:cs typeface="Arial" panose="020B0604020202020204" pitchFamily="34" charset="0"/>
              </a:rPr>
              <a:t>Higher is better</a:t>
            </a:r>
          </a:p>
        </p:txBody>
      </p:sp>
      <p:pic>
        <p:nvPicPr>
          <p:cNvPr id="5" name="Picture 4">
            <a:extLst>
              <a:ext uri="{FF2B5EF4-FFF2-40B4-BE49-F238E27FC236}">
                <a16:creationId xmlns:a16="http://schemas.microsoft.com/office/drawing/2014/main" id="{E7163052-448C-29FE-1A3C-329349ACF8DD}"/>
              </a:ext>
            </a:extLst>
          </p:cNvPr>
          <p:cNvPicPr>
            <a:picLocks noChangeAspect="1"/>
          </p:cNvPicPr>
          <p:nvPr/>
        </p:nvPicPr>
        <p:blipFill>
          <a:blip r:embed="rId3"/>
          <a:srcRect b="18583"/>
          <a:stretch/>
        </p:blipFill>
        <p:spPr>
          <a:xfrm>
            <a:off x="5132370" y="4188160"/>
            <a:ext cx="2952148" cy="1108742"/>
          </a:xfrm>
          <a:prstGeom prst="rect">
            <a:avLst/>
          </a:prstGeom>
        </p:spPr>
      </p:pic>
      <p:pic>
        <p:nvPicPr>
          <p:cNvPr id="7" name="Picture 6">
            <a:extLst>
              <a:ext uri="{FF2B5EF4-FFF2-40B4-BE49-F238E27FC236}">
                <a16:creationId xmlns:a16="http://schemas.microsoft.com/office/drawing/2014/main" id="{5949E6A5-B6AA-31EA-58C7-F0C8375EA7FC}"/>
              </a:ext>
            </a:extLst>
          </p:cNvPr>
          <p:cNvPicPr>
            <a:picLocks noChangeAspect="1"/>
          </p:cNvPicPr>
          <p:nvPr/>
        </p:nvPicPr>
        <p:blipFill>
          <a:blip r:embed="rId4"/>
          <a:srcRect b="18009"/>
          <a:stretch/>
        </p:blipFill>
        <p:spPr>
          <a:xfrm>
            <a:off x="1598571" y="4188160"/>
            <a:ext cx="2952148" cy="1108742"/>
          </a:xfrm>
          <a:prstGeom prst="rect">
            <a:avLst/>
          </a:prstGeom>
        </p:spPr>
      </p:pic>
      <p:sp>
        <p:nvSpPr>
          <p:cNvPr id="8" name="TextBox 7">
            <a:extLst>
              <a:ext uri="{FF2B5EF4-FFF2-40B4-BE49-F238E27FC236}">
                <a16:creationId xmlns:a16="http://schemas.microsoft.com/office/drawing/2014/main" id="{4446A763-AE10-8B89-7810-6E6D94EC1FF0}"/>
              </a:ext>
            </a:extLst>
          </p:cNvPr>
          <p:cNvSpPr txBox="1"/>
          <p:nvPr/>
        </p:nvSpPr>
        <p:spPr>
          <a:xfrm>
            <a:off x="4015949" y="5927371"/>
            <a:ext cx="1438214"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 Wilcoxon’s p &lt; 1e-4</a:t>
            </a:r>
          </a:p>
        </p:txBody>
      </p:sp>
      <p:graphicFrame>
        <p:nvGraphicFramePr>
          <p:cNvPr id="10" name="Table 9">
            <a:extLst>
              <a:ext uri="{FF2B5EF4-FFF2-40B4-BE49-F238E27FC236}">
                <a16:creationId xmlns:a16="http://schemas.microsoft.com/office/drawing/2014/main" id="{7E5B9BF1-2782-16FC-9C6F-567184B71270}"/>
              </a:ext>
            </a:extLst>
          </p:cNvPr>
          <p:cNvGraphicFramePr>
            <a:graphicFrameLocks noGrp="1"/>
          </p:cNvGraphicFramePr>
          <p:nvPr>
            <p:extLst>
              <p:ext uri="{D42A27DB-BD31-4B8C-83A1-F6EECF244321}">
                <p14:modId xmlns:p14="http://schemas.microsoft.com/office/powerpoint/2010/main" val="342017451"/>
              </p:ext>
            </p:extLst>
          </p:nvPr>
        </p:nvGraphicFramePr>
        <p:xfrm>
          <a:off x="2335647" y="1602876"/>
          <a:ext cx="4272797" cy="1839399"/>
        </p:xfrm>
        <a:graphic>
          <a:graphicData uri="http://schemas.openxmlformats.org/drawingml/2006/table">
            <a:tbl>
              <a:tblPr firstRow="1" bandRow="1">
                <a:tableStyleId>{69012ECD-51FC-41F1-AA8D-1B2483CD663E}</a:tableStyleId>
              </a:tblPr>
              <a:tblGrid>
                <a:gridCol w="638614">
                  <a:extLst>
                    <a:ext uri="{9D8B030D-6E8A-4147-A177-3AD203B41FA5}">
                      <a16:colId xmlns:a16="http://schemas.microsoft.com/office/drawing/2014/main" val="773558370"/>
                    </a:ext>
                  </a:extLst>
                </a:gridCol>
                <a:gridCol w="2127899">
                  <a:extLst>
                    <a:ext uri="{9D8B030D-6E8A-4147-A177-3AD203B41FA5}">
                      <a16:colId xmlns:a16="http://schemas.microsoft.com/office/drawing/2014/main" val="366571230"/>
                    </a:ext>
                  </a:extLst>
                </a:gridCol>
                <a:gridCol w="1506284">
                  <a:extLst>
                    <a:ext uri="{9D8B030D-6E8A-4147-A177-3AD203B41FA5}">
                      <a16:colId xmlns:a16="http://schemas.microsoft.com/office/drawing/2014/main" val="566533301"/>
                    </a:ext>
                  </a:extLst>
                </a:gridCol>
              </a:tblGrid>
              <a:tr h="455735">
                <a:tc>
                  <a:txBody>
                    <a:bodyPr/>
                    <a:lstStyle/>
                    <a:p>
                      <a:pPr algn="r"/>
                      <a:endParaRPr lang="en-US" sz="12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noFill/>
                      <a:prstDash val="solid"/>
                      <a:miter lim="800000"/>
                    </a:lnL>
                    <a:lnR>
                      <a:noFill/>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Root Mean Squared Error (RMSE)</a:t>
                      </a:r>
                    </a:p>
                  </a:txBody>
                  <a:tcPr marL="68580" marR="68580" marT="34290" marB="34290" anchor="ctr">
                    <a:lnL>
                      <a:noFill/>
                    </a:lnL>
                    <a:lnR>
                      <a:noFill/>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Cosine similarity (S</a:t>
                      </a:r>
                      <a:r>
                        <a:rPr lang="en-US" sz="1200" b="1" baseline="-25000" dirty="0">
                          <a:solidFill>
                            <a:schemeClr val="tx1"/>
                          </a:solidFill>
                          <a:latin typeface="Arial" panose="020B0604020202020204" pitchFamily="34" charset="0"/>
                          <a:cs typeface="Arial" panose="020B0604020202020204" pitchFamily="34" charset="0"/>
                        </a:rPr>
                        <a:t>c</a:t>
                      </a:r>
                      <a:r>
                        <a:rPr lang="en-US" sz="1200" b="1" baseline="0" dirty="0">
                          <a:solidFill>
                            <a:schemeClr val="tx1"/>
                          </a:solidFill>
                          <a:latin typeface="Arial" panose="020B0604020202020204" pitchFamily="34" charset="0"/>
                          <a:cs typeface="Arial" panose="020B0604020202020204" pitchFamily="34" charset="0"/>
                        </a:rPr>
                        <a:t>)</a:t>
                      </a:r>
                      <a:endParaRPr lang="en-US" sz="1200" b="1" baseline="-25000" dirty="0">
                        <a:solidFill>
                          <a:schemeClr val="tx1"/>
                        </a:solidFill>
                        <a:latin typeface="Arial" panose="020B0604020202020204" pitchFamily="34" charset="0"/>
                        <a:cs typeface="Arial" panose="020B0604020202020204" pitchFamily="34" charset="0"/>
                      </a:endParaRPr>
                    </a:p>
                  </a:txBody>
                  <a:tcPr marL="68580" marR="68580" marT="34290" marB="34290" anchor="ctr">
                    <a:lnL>
                      <a:noFill/>
                    </a:lnL>
                    <a:lnR w="12700" cap="flat" cmpd="sng" algn="ctr">
                      <a:noFill/>
                      <a:prstDash val="solid"/>
                      <a:miter lim="800000"/>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07837132"/>
                  </a:ext>
                </a:extLst>
              </a:tr>
              <a:tr h="345916">
                <a:tc>
                  <a:txBody>
                    <a:bodyPr/>
                    <a:lstStyle/>
                    <a:p>
                      <a:pPr algn="r"/>
                      <a:r>
                        <a:rPr lang="en-US" sz="1200" b="1" dirty="0">
                          <a:latin typeface="Arial" panose="020B0604020202020204" pitchFamily="34" charset="0"/>
                          <a:cs typeface="Arial" panose="020B0604020202020204" pitchFamily="34" charset="0"/>
                        </a:rPr>
                        <a:t>VAE</a:t>
                      </a:r>
                    </a:p>
                  </a:txBody>
                  <a:tcPr marL="68580" marR="68580" marT="34290" marB="3429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b="1" kern="100" dirty="0">
                          <a:effectLst/>
                          <a:latin typeface="Arial" panose="020B0604020202020204" pitchFamily="34" charset="0"/>
                          <a:cs typeface="Arial" panose="020B0604020202020204" pitchFamily="34" charset="0"/>
                        </a:rPr>
                        <a:t>0.24 [0.14-0.42]</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b="1" kern="100" dirty="0">
                          <a:effectLst/>
                          <a:latin typeface="Arial" panose="020B0604020202020204" pitchFamily="34" charset="0"/>
                          <a:cs typeface="Arial" panose="020B0604020202020204" pitchFamily="34" charset="0"/>
                        </a:rPr>
                        <a:t>0.95 [0.85-0.99]</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w="12700" cap="flat" cmpd="sng" algn="ctr">
                      <a:noFill/>
                      <a:prstDash val="solid"/>
                      <a:miter lim="800000"/>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234407"/>
                  </a:ext>
                </a:extLst>
              </a:tr>
              <a:tr h="345916">
                <a:tc>
                  <a:txBody>
                    <a:bodyPr/>
                    <a:lstStyle/>
                    <a:p>
                      <a:pPr algn="r"/>
                      <a:r>
                        <a:rPr lang="en-US" sz="1200" b="1">
                          <a:latin typeface="Arial" panose="020B0604020202020204" pitchFamily="34" charset="0"/>
                          <a:cs typeface="Arial" panose="020B0604020202020204" pitchFamily="34" charset="0"/>
                        </a:rPr>
                        <a:t>AE</a:t>
                      </a:r>
                    </a:p>
                  </a:txBody>
                  <a:tcPr marL="68580" marR="68580" marT="34290" marB="3429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kern="100" dirty="0">
                          <a:effectLst/>
                          <a:latin typeface="Arial" panose="020B0604020202020204" pitchFamily="34" charset="0"/>
                          <a:cs typeface="Arial" panose="020B0604020202020204" pitchFamily="34" charset="0"/>
                        </a:rPr>
                        <a:t>0.30 [0.17-0.52]</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kern="100" dirty="0">
                          <a:effectLst/>
                          <a:latin typeface="Arial" panose="020B0604020202020204" pitchFamily="34" charset="0"/>
                          <a:cs typeface="Arial" panose="020B0604020202020204" pitchFamily="34" charset="0"/>
                        </a:rPr>
                        <a:t>0.93 [0.81-0.99]</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w="12700" cap="flat" cmpd="sng" algn="ctr">
                      <a:noFill/>
                      <a:prstDash val="solid"/>
                      <a:miter lim="800000"/>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0458964"/>
                  </a:ext>
                </a:extLst>
              </a:tr>
              <a:tr h="345916">
                <a:tc>
                  <a:txBody>
                    <a:bodyPr/>
                    <a:lstStyle/>
                    <a:p>
                      <a:pPr algn="r"/>
                      <a:r>
                        <a:rPr lang="en-US" sz="1200" b="1">
                          <a:latin typeface="Arial" panose="020B0604020202020204" pitchFamily="34" charset="0"/>
                          <a:cs typeface="Arial" panose="020B0604020202020204" pitchFamily="34" charset="0"/>
                        </a:rPr>
                        <a:t>UMAP</a:t>
                      </a:r>
                    </a:p>
                  </a:txBody>
                  <a:tcPr marL="68580" marR="68580" marT="34290" marB="3429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kern="100" dirty="0">
                          <a:effectLst/>
                          <a:latin typeface="Arial" panose="020B0604020202020204" pitchFamily="34" charset="0"/>
                          <a:cs typeface="Arial" panose="020B0604020202020204" pitchFamily="34" charset="0"/>
                        </a:rPr>
                        <a:t>0.37 [0.19-0.68]</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kern="100" dirty="0">
                          <a:effectLst/>
                          <a:latin typeface="Arial" panose="020B0604020202020204" pitchFamily="34" charset="0"/>
                          <a:cs typeface="Arial" panose="020B0604020202020204" pitchFamily="34" charset="0"/>
                        </a:rPr>
                        <a:t>0.89 [0.7-0.98]</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w="12700" cap="flat" cmpd="sng" algn="ctr">
                      <a:noFill/>
                      <a:prstDash val="solid"/>
                      <a:miter lim="800000"/>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1395140"/>
                  </a:ext>
                </a:extLst>
              </a:tr>
              <a:tr h="345916">
                <a:tc>
                  <a:txBody>
                    <a:bodyPr/>
                    <a:lstStyle/>
                    <a:p>
                      <a:pPr algn="r"/>
                      <a:r>
                        <a:rPr lang="en-US" sz="1200" b="1" dirty="0">
                          <a:latin typeface="Arial" panose="020B0604020202020204" pitchFamily="34" charset="0"/>
                          <a:cs typeface="Arial" panose="020B0604020202020204" pitchFamily="34" charset="0"/>
                        </a:rPr>
                        <a:t>PCA</a:t>
                      </a:r>
                    </a:p>
                  </a:txBody>
                  <a:tcPr marL="68580" marR="68580" marT="34290" marB="34290" anchor="ct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kern="100">
                          <a:effectLst/>
                          <a:latin typeface="Arial" panose="020B0604020202020204" pitchFamily="34" charset="0"/>
                          <a:cs typeface="Arial" panose="020B0604020202020204" pitchFamily="34" charset="0"/>
                        </a:rPr>
                        <a:t>0.29 [0.16-0.48]</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tc>
                  <a:txBody>
                    <a:bodyPr/>
                    <a:lstStyle/>
                    <a:p>
                      <a:pPr marL="0" marR="0" algn="ctr">
                        <a:lnSpc>
                          <a:spcPct val="150000"/>
                        </a:lnSpc>
                        <a:spcBef>
                          <a:spcPts val="600"/>
                        </a:spcBef>
                        <a:spcAft>
                          <a:spcPts val="0"/>
                        </a:spcAft>
                      </a:pPr>
                      <a:r>
                        <a:rPr lang="en-US" sz="1200" kern="100" dirty="0">
                          <a:effectLst/>
                          <a:latin typeface="Arial" panose="020B0604020202020204" pitchFamily="34" charset="0"/>
                          <a:cs typeface="Arial" panose="020B0604020202020204" pitchFamily="34" charset="0"/>
                        </a:rPr>
                        <a:t>0.93 [0.79-0.99]</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51435" marR="51435" marT="0" marB="0" anchor="ctr">
                    <a:lnL>
                      <a:noFill/>
                    </a:lnL>
                    <a:lnR w="12700" cap="flat" cmpd="sng" algn="ctr">
                      <a:noFill/>
                      <a:prstDash val="solid"/>
                      <a:miter lim="800000"/>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728779547"/>
                  </a:ext>
                </a:extLst>
              </a:tr>
            </a:tbl>
          </a:graphicData>
        </a:graphic>
      </p:graphicFrame>
      <p:cxnSp>
        <p:nvCxnSpPr>
          <p:cNvPr id="14" name="Straight Arrow Connector 13">
            <a:extLst>
              <a:ext uri="{FF2B5EF4-FFF2-40B4-BE49-F238E27FC236}">
                <a16:creationId xmlns:a16="http://schemas.microsoft.com/office/drawing/2014/main" id="{CBC401A7-815D-0EBD-81B2-2303D8761585}"/>
              </a:ext>
            </a:extLst>
          </p:cNvPr>
          <p:cNvCxnSpPr>
            <a:cxnSpLocks/>
          </p:cNvCxnSpPr>
          <p:nvPr/>
        </p:nvCxnSpPr>
        <p:spPr>
          <a:xfrm flipH="1">
            <a:off x="3130193" y="3572391"/>
            <a:ext cx="581025" cy="444156"/>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A5092BC-76B1-B62D-3136-0D001D2EEDB2}"/>
              </a:ext>
            </a:extLst>
          </p:cNvPr>
          <p:cNvCxnSpPr>
            <a:cxnSpLocks/>
          </p:cNvCxnSpPr>
          <p:nvPr/>
        </p:nvCxnSpPr>
        <p:spPr>
          <a:xfrm>
            <a:off x="6160768" y="3572391"/>
            <a:ext cx="581025" cy="444156"/>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itle 20">
            <a:extLst>
              <a:ext uri="{FF2B5EF4-FFF2-40B4-BE49-F238E27FC236}">
                <a16:creationId xmlns:a16="http://schemas.microsoft.com/office/drawing/2014/main" id="{E3E5407A-B5C8-DAE4-50DF-DB3281C010BA}"/>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VAE as best model in compressing and reconstructing data</a:t>
            </a:r>
            <a:endParaRPr lang="en-US" dirty="0"/>
          </a:p>
        </p:txBody>
      </p:sp>
      <p:sp>
        <p:nvSpPr>
          <p:cNvPr id="20" name="Slide Number Placeholder 19">
            <a:extLst>
              <a:ext uri="{FF2B5EF4-FFF2-40B4-BE49-F238E27FC236}">
                <a16:creationId xmlns:a16="http://schemas.microsoft.com/office/drawing/2014/main" id="{170870AF-85ED-B939-A518-7E6ED417D2BE}"/>
              </a:ext>
            </a:extLst>
          </p:cNvPr>
          <p:cNvSpPr>
            <a:spLocks noGrp="1"/>
          </p:cNvSpPr>
          <p:nvPr>
            <p:ph type="sldNum" sz="quarter" idx="12"/>
          </p:nvPr>
        </p:nvSpPr>
        <p:spPr/>
        <p:txBody>
          <a:bodyPr/>
          <a:lstStyle/>
          <a:p>
            <a:fld id="{4BE72A50-E5B2-1A4D-8D3C-2C19FF24C84B}" type="slidenum">
              <a:rPr lang="en-US" smtClean="0"/>
              <a:t>16</a:t>
            </a:fld>
            <a:endParaRPr lang="en-US"/>
          </a:p>
        </p:txBody>
      </p:sp>
      <p:sp>
        <p:nvSpPr>
          <p:cNvPr id="2" name="TextBox 1">
            <a:extLst>
              <a:ext uri="{FF2B5EF4-FFF2-40B4-BE49-F238E27FC236}">
                <a16:creationId xmlns:a16="http://schemas.microsoft.com/office/drawing/2014/main" id="{B18476FD-80BE-05F9-0E09-1F8A310CF4E1}"/>
              </a:ext>
            </a:extLst>
          </p:cNvPr>
          <p:cNvSpPr txBox="1"/>
          <p:nvPr/>
        </p:nvSpPr>
        <p:spPr>
          <a:xfrm>
            <a:off x="1405466" y="908043"/>
            <a:ext cx="6290505"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Comparison made when models are trained and evaluated on the whole data</a:t>
            </a:r>
          </a:p>
          <a:p>
            <a:pPr algn="ctr"/>
            <a:r>
              <a:rPr lang="en-US" sz="1400" dirty="0">
                <a:latin typeface="Arial" panose="020B0604020202020204" pitchFamily="34" charset="0"/>
                <a:cs typeface="Arial" panose="020B0604020202020204" pitchFamily="34" charset="0"/>
              </a:rPr>
              <a:t>Average [5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-95</a:t>
            </a:r>
            <a:r>
              <a:rPr lang="en-US" sz="1400" baseline="30000" dirty="0">
                <a:latin typeface="Arial" panose="020B0604020202020204" pitchFamily="34" charset="0"/>
                <a:cs typeface="Arial" panose="020B0604020202020204" pitchFamily="34" charset="0"/>
              </a:rPr>
              <a:t>th </a:t>
            </a:r>
            <a:r>
              <a:rPr lang="en-US" sz="1400" dirty="0">
                <a:latin typeface="Arial" panose="020B0604020202020204" pitchFamily="34" charset="0"/>
                <a:cs typeface="Arial" panose="020B0604020202020204" pitchFamily="34" charset="0"/>
              </a:rPr>
              <a:t>percentiles]</a:t>
            </a:r>
          </a:p>
        </p:txBody>
      </p:sp>
      <p:sp>
        <p:nvSpPr>
          <p:cNvPr id="6" name="TextBox 5">
            <a:extLst>
              <a:ext uri="{FF2B5EF4-FFF2-40B4-BE49-F238E27FC236}">
                <a16:creationId xmlns:a16="http://schemas.microsoft.com/office/drawing/2014/main" id="{46DB2606-FB57-61B5-37B2-CB1AE9FFEBAC}"/>
              </a:ext>
            </a:extLst>
          </p:cNvPr>
          <p:cNvSpPr txBox="1"/>
          <p:nvPr/>
        </p:nvSpPr>
        <p:spPr>
          <a:xfrm>
            <a:off x="1971456" y="2086328"/>
            <a:ext cx="558756"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1</a:t>
            </a:r>
            <a:r>
              <a:rPr lang="en-US" sz="1200" b="1" baseline="30000" dirty="0">
                <a:latin typeface="Arial" panose="020B0604020202020204" pitchFamily="34" charset="0"/>
                <a:cs typeface="Arial" panose="020B0604020202020204" pitchFamily="34" charset="0"/>
              </a:rPr>
              <a:t>st</a:t>
            </a:r>
            <a:r>
              <a:rPr lang="en-US" sz="1200" b="1" dirty="0">
                <a:latin typeface="Arial" panose="020B0604020202020204" pitchFamily="34" charset="0"/>
                <a:cs typeface="Arial" panose="020B0604020202020204" pitchFamily="34" charset="0"/>
              </a:rPr>
              <a:t> </a:t>
            </a:r>
            <a:endParaRPr lang="en-US" sz="1200" b="1" dirty="0"/>
          </a:p>
        </p:txBody>
      </p:sp>
      <p:sp>
        <p:nvSpPr>
          <p:cNvPr id="9" name="TextBox 8">
            <a:extLst>
              <a:ext uri="{FF2B5EF4-FFF2-40B4-BE49-F238E27FC236}">
                <a16:creationId xmlns:a16="http://schemas.microsoft.com/office/drawing/2014/main" id="{F663D25C-08BD-7CA6-ABFA-3A7976882DA4}"/>
              </a:ext>
            </a:extLst>
          </p:cNvPr>
          <p:cNvSpPr txBox="1"/>
          <p:nvPr/>
        </p:nvSpPr>
        <p:spPr>
          <a:xfrm>
            <a:off x="1971456" y="3091835"/>
            <a:ext cx="558756"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 </a:t>
            </a:r>
            <a:endParaRPr lang="en-US" sz="1200" dirty="0"/>
          </a:p>
        </p:txBody>
      </p:sp>
      <p:sp>
        <p:nvSpPr>
          <p:cNvPr id="3" name="TextBox 2">
            <a:extLst>
              <a:ext uri="{FF2B5EF4-FFF2-40B4-BE49-F238E27FC236}">
                <a16:creationId xmlns:a16="http://schemas.microsoft.com/office/drawing/2014/main" id="{746AE259-94D1-C91F-CB01-F2E5AF7AA1F2}"/>
              </a:ext>
            </a:extLst>
          </p:cNvPr>
          <p:cNvSpPr txBox="1"/>
          <p:nvPr/>
        </p:nvSpPr>
        <p:spPr>
          <a:xfrm>
            <a:off x="1971456" y="2441893"/>
            <a:ext cx="558756"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3</a:t>
            </a:r>
            <a:r>
              <a:rPr lang="en-US" sz="1200" baseline="30000" dirty="0">
                <a:latin typeface="Arial" panose="020B0604020202020204" pitchFamily="34" charset="0"/>
                <a:cs typeface="Arial" panose="020B0604020202020204" pitchFamily="34" charset="0"/>
              </a:rPr>
              <a:t>rd</a:t>
            </a:r>
            <a:r>
              <a:rPr lang="en-US" sz="1200" dirty="0">
                <a:latin typeface="Arial" panose="020B0604020202020204" pitchFamily="34" charset="0"/>
                <a:cs typeface="Arial" panose="020B0604020202020204" pitchFamily="34" charset="0"/>
              </a:rPr>
              <a:t>  </a:t>
            </a:r>
            <a:endParaRPr lang="en-US" sz="1200" dirty="0"/>
          </a:p>
        </p:txBody>
      </p:sp>
      <p:sp>
        <p:nvSpPr>
          <p:cNvPr id="4" name="TextBox 3">
            <a:extLst>
              <a:ext uri="{FF2B5EF4-FFF2-40B4-BE49-F238E27FC236}">
                <a16:creationId xmlns:a16="http://schemas.microsoft.com/office/drawing/2014/main" id="{EE419101-D877-C839-C7FC-CAC72BC28F42}"/>
              </a:ext>
            </a:extLst>
          </p:cNvPr>
          <p:cNvSpPr txBox="1"/>
          <p:nvPr/>
        </p:nvSpPr>
        <p:spPr>
          <a:xfrm>
            <a:off x="1971456" y="2766864"/>
            <a:ext cx="558756"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t>
            </a:r>
            <a:endParaRPr lang="en-US" sz="1200" dirty="0"/>
          </a:p>
        </p:txBody>
      </p:sp>
    </p:spTree>
    <p:extLst>
      <p:ext uri="{BB962C8B-B14F-4D97-AF65-F5344CB8AC3E}">
        <p14:creationId xmlns:p14="http://schemas.microsoft.com/office/powerpoint/2010/main" val="2388967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11CB-2B96-A31B-96F8-18CCF5C39A3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EAD5860-CBA8-DE8E-D8C2-1B61FDF12439}"/>
              </a:ext>
            </a:extLst>
          </p:cNvPr>
          <p:cNvGrpSpPr/>
          <p:nvPr/>
        </p:nvGrpSpPr>
        <p:grpSpPr>
          <a:xfrm>
            <a:off x="-74141" y="819807"/>
            <a:ext cx="9124835" cy="5044965"/>
            <a:chOff x="-74141" y="819807"/>
            <a:chExt cx="9124835" cy="5044965"/>
          </a:xfrm>
        </p:grpSpPr>
        <p:pic>
          <p:nvPicPr>
            <p:cNvPr id="19" name="Picture 18">
              <a:extLst>
                <a:ext uri="{FF2B5EF4-FFF2-40B4-BE49-F238E27FC236}">
                  <a16:creationId xmlns:a16="http://schemas.microsoft.com/office/drawing/2014/main" id="{08F3E204-C79E-CE46-7321-1FFA2133BBE7}"/>
                </a:ext>
              </a:extLst>
            </p:cNvPr>
            <p:cNvPicPr>
              <a:picLocks noChangeAspect="1"/>
            </p:cNvPicPr>
            <p:nvPr/>
          </p:nvPicPr>
          <p:blipFill>
            <a:blip r:embed="rId3"/>
            <a:stretch>
              <a:fillRect/>
            </a:stretch>
          </p:blipFill>
          <p:spPr>
            <a:xfrm>
              <a:off x="743451" y="5199067"/>
              <a:ext cx="641930" cy="665705"/>
            </a:xfrm>
            <a:prstGeom prst="rect">
              <a:avLst/>
            </a:prstGeom>
          </p:spPr>
        </p:pic>
        <p:pic>
          <p:nvPicPr>
            <p:cNvPr id="20" name="Picture 19">
              <a:extLst>
                <a:ext uri="{FF2B5EF4-FFF2-40B4-BE49-F238E27FC236}">
                  <a16:creationId xmlns:a16="http://schemas.microsoft.com/office/drawing/2014/main" id="{5FAEA166-6C0A-AFC0-3165-91CFA021CE13}"/>
                </a:ext>
              </a:extLst>
            </p:cNvPr>
            <p:cNvPicPr>
              <a:picLocks noChangeAspect="1"/>
            </p:cNvPicPr>
            <p:nvPr/>
          </p:nvPicPr>
          <p:blipFill rotWithShape="1">
            <a:blip r:embed="rId4"/>
            <a:srcRect l="129" t="73099" r="82048" b="8489"/>
            <a:stretch/>
          </p:blipFill>
          <p:spPr>
            <a:xfrm>
              <a:off x="7078686" y="5383099"/>
              <a:ext cx="1098472" cy="353700"/>
            </a:xfrm>
            <a:prstGeom prst="rect">
              <a:avLst/>
            </a:prstGeom>
          </p:spPr>
        </p:pic>
        <p:pic>
          <p:nvPicPr>
            <p:cNvPr id="21" name="Picture 20">
              <a:extLst>
                <a:ext uri="{FF2B5EF4-FFF2-40B4-BE49-F238E27FC236}">
                  <a16:creationId xmlns:a16="http://schemas.microsoft.com/office/drawing/2014/main" id="{FD8CADB7-198E-768E-8833-EBE60E0CC249}"/>
                </a:ext>
              </a:extLst>
            </p:cNvPr>
            <p:cNvPicPr>
              <a:picLocks noChangeAspect="1"/>
            </p:cNvPicPr>
            <p:nvPr/>
          </p:nvPicPr>
          <p:blipFill rotWithShape="1">
            <a:blip r:embed="rId5"/>
            <a:srcRect l="692" t="52759" r="75228" b="40823"/>
            <a:stretch/>
          </p:blipFill>
          <p:spPr>
            <a:xfrm>
              <a:off x="5353407" y="5383100"/>
              <a:ext cx="1231355" cy="353699"/>
            </a:xfrm>
            <a:prstGeom prst="rect">
              <a:avLst/>
            </a:prstGeom>
          </p:spPr>
        </p:pic>
        <p:sp>
          <p:nvSpPr>
            <p:cNvPr id="23" name="TextBox 22">
              <a:extLst>
                <a:ext uri="{FF2B5EF4-FFF2-40B4-BE49-F238E27FC236}">
                  <a16:creationId xmlns:a16="http://schemas.microsoft.com/office/drawing/2014/main" id="{4FF558E7-6ACE-ACC7-E496-43D0D43AC92A}"/>
                </a:ext>
              </a:extLst>
            </p:cNvPr>
            <p:cNvSpPr txBox="1"/>
            <p:nvPr/>
          </p:nvSpPr>
          <p:spPr>
            <a:xfrm>
              <a:off x="6584762" y="1741532"/>
              <a:ext cx="1983235"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Reconstructed values</a:t>
              </a:r>
            </a:p>
          </p:txBody>
        </p:sp>
        <p:sp>
          <p:nvSpPr>
            <p:cNvPr id="24" name="Trapezoid 23">
              <a:extLst>
                <a:ext uri="{FF2B5EF4-FFF2-40B4-BE49-F238E27FC236}">
                  <a16:creationId xmlns:a16="http://schemas.microsoft.com/office/drawing/2014/main" id="{73C68EDB-5085-7F0B-E515-563805B9EB92}"/>
                </a:ext>
              </a:extLst>
            </p:cNvPr>
            <p:cNvSpPr/>
            <p:nvPr/>
          </p:nvSpPr>
          <p:spPr>
            <a:xfrm>
              <a:off x="4171809" y="3826296"/>
              <a:ext cx="1080648" cy="611877"/>
            </a:xfrm>
            <a:prstGeom prst="trapezoid">
              <a:avLst>
                <a:gd name="adj" fmla="val 5652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5" name="Trapezoid 24">
              <a:extLst>
                <a:ext uri="{FF2B5EF4-FFF2-40B4-BE49-F238E27FC236}">
                  <a16:creationId xmlns:a16="http://schemas.microsoft.com/office/drawing/2014/main" id="{C21711C2-C13E-B101-4920-6F3A0C1754B9}"/>
                </a:ext>
              </a:extLst>
            </p:cNvPr>
            <p:cNvSpPr/>
            <p:nvPr/>
          </p:nvSpPr>
          <p:spPr>
            <a:xfrm flipV="1">
              <a:off x="4171808" y="2817561"/>
              <a:ext cx="1080648" cy="611877"/>
            </a:xfrm>
            <a:prstGeom prst="trapezoid">
              <a:avLst>
                <a:gd name="adj" fmla="val 5367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2EC2B13-C418-8AFC-3ACB-02345C5939EB}"/>
                </a:ext>
              </a:extLst>
            </p:cNvPr>
            <p:cNvSpPr txBox="1"/>
            <p:nvPr/>
          </p:nvSpPr>
          <p:spPr>
            <a:xfrm>
              <a:off x="5042789" y="3494828"/>
              <a:ext cx="663544" cy="249348"/>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6D code</a:t>
              </a:r>
            </a:p>
          </p:txBody>
        </p:sp>
        <p:sp>
          <p:nvSpPr>
            <p:cNvPr id="27" name="TextBox 26">
              <a:extLst>
                <a:ext uri="{FF2B5EF4-FFF2-40B4-BE49-F238E27FC236}">
                  <a16:creationId xmlns:a16="http://schemas.microsoft.com/office/drawing/2014/main" id="{9305E975-F908-A67B-64CB-064244F4A270}"/>
                </a:ext>
              </a:extLst>
            </p:cNvPr>
            <p:cNvSpPr txBox="1"/>
            <p:nvPr/>
          </p:nvSpPr>
          <p:spPr>
            <a:xfrm>
              <a:off x="4347567" y="4203429"/>
              <a:ext cx="743197" cy="274284"/>
            </a:xfrm>
            <a:prstGeom prst="rect">
              <a:avLst/>
            </a:prstGeom>
            <a:noFill/>
          </p:spPr>
          <p:txBody>
            <a:bodyPr wrap="none" rtlCol="0">
              <a:spAutoFit/>
            </a:bodyPr>
            <a:lstStyle/>
            <a:p>
              <a:r>
                <a:rPr lang="en-US" sz="1050">
                  <a:latin typeface="Arial" panose="020B0604020202020204" pitchFamily="34" charset="0"/>
                  <a:cs typeface="Arial" panose="020B0604020202020204" pitchFamily="34" charset="0"/>
                </a:rPr>
                <a:t>Encoder</a:t>
              </a:r>
            </a:p>
          </p:txBody>
        </p:sp>
        <p:sp>
          <p:nvSpPr>
            <p:cNvPr id="28" name="TextBox 27">
              <a:extLst>
                <a:ext uri="{FF2B5EF4-FFF2-40B4-BE49-F238E27FC236}">
                  <a16:creationId xmlns:a16="http://schemas.microsoft.com/office/drawing/2014/main" id="{F00DC949-8BA6-CEC7-6549-ADF8BF032C19}"/>
                </a:ext>
              </a:extLst>
            </p:cNvPr>
            <p:cNvSpPr txBox="1"/>
            <p:nvPr/>
          </p:nvSpPr>
          <p:spPr>
            <a:xfrm>
              <a:off x="4359596" y="2835844"/>
              <a:ext cx="751855" cy="274284"/>
            </a:xfrm>
            <a:prstGeom prst="rect">
              <a:avLst/>
            </a:prstGeom>
            <a:noFill/>
          </p:spPr>
          <p:txBody>
            <a:bodyPr wrap="none" rtlCol="0">
              <a:spAutoFit/>
            </a:bodyPr>
            <a:lstStyle/>
            <a:p>
              <a:r>
                <a:rPr lang="en-US" sz="1050">
                  <a:latin typeface="Arial" panose="020B0604020202020204" pitchFamily="34" charset="0"/>
                  <a:cs typeface="Arial" panose="020B0604020202020204" pitchFamily="34" charset="0"/>
                </a:rPr>
                <a:t>Decoder</a:t>
              </a:r>
              <a:endParaRPr lang="en-US" sz="1350">
                <a:latin typeface="Arial" panose="020B0604020202020204" pitchFamily="34" charset="0"/>
                <a:cs typeface="Arial" panose="020B0604020202020204" pitchFamily="34" charset="0"/>
              </a:endParaRPr>
            </a:p>
          </p:txBody>
        </p:sp>
        <p:cxnSp>
          <p:nvCxnSpPr>
            <p:cNvPr id="29" name="Elbow Connector 28">
              <a:extLst>
                <a:ext uri="{FF2B5EF4-FFF2-40B4-BE49-F238E27FC236}">
                  <a16:creationId xmlns:a16="http://schemas.microsoft.com/office/drawing/2014/main" id="{9E27EC3E-170A-8408-C313-43361DB1507A}"/>
                </a:ext>
              </a:extLst>
            </p:cNvPr>
            <p:cNvCxnSpPr>
              <a:cxnSpLocks/>
              <a:stCxn id="44" idx="2"/>
              <a:endCxn id="27" idx="2"/>
            </p:cNvCxnSpPr>
            <p:nvPr/>
          </p:nvCxnSpPr>
          <p:spPr>
            <a:xfrm rot="5400000" flipH="1" flipV="1">
              <a:off x="3572142" y="3789492"/>
              <a:ext cx="458804" cy="1835244"/>
            </a:xfrm>
            <a:prstGeom prst="bentConnector3">
              <a:avLst>
                <a:gd name="adj1" fmla="val -53822"/>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Elbow Connector 29">
              <a:extLst>
                <a:ext uri="{FF2B5EF4-FFF2-40B4-BE49-F238E27FC236}">
                  <a16:creationId xmlns:a16="http://schemas.microsoft.com/office/drawing/2014/main" id="{62201925-B20B-E1EF-2AB3-5B7A85D908CD}"/>
                </a:ext>
              </a:extLst>
            </p:cNvPr>
            <p:cNvCxnSpPr>
              <a:cxnSpLocks/>
              <a:stCxn id="28" idx="0"/>
              <a:endCxn id="23" idx="0"/>
            </p:cNvCxnSpPr>
            <p:nvPr/>
          </p:nvCxnSpPr>
          <p:spPr>
            <a:xfrm rot="5400000" flipH="1" flipV="1">
              <a:off x="5608796" y="868260"/>
              <a:ext cx="1094312" cy="2840856"/>
            </a:xfrm>
            <a:prstGeom prst="bentConnector3">
              <a:avLst>
                <a:gd name="adj1" fmla="val 120890"/>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F78632C-842B-1A11-0930-7534DBA94B18}"/>
                </a:ext>
              </a:extLst>
            </p:cNvPr>
            <p:cNvSpPr txBox="1"/>
            <p:nvPr/>
          </p:nvSpPr>
          <p:spPr>
            <a:xfrm>
              <a:off x="830674" y="1917922"/>
              <a:ext cx="661813" cy="274284"/>
            </a:xfrm>
            <a:prstGeom prst="rect">
              <a:avLst/>
            </a:prstGeom>
            <a:noFill/>
          </p:spPr>
          <p:txBody>
            <a:bodyPr wrap="none" rtlCol="0">
              <a:spAutoFit/>
            </a:bodyPr>
            <a:lstStyle/>
            <a:p>
              <a:r>
                <a:rPr lang="en-US" sz="1050">
                  <a:latin typeface="Arial" panose="020B0604020202020204" pitchFamily="34" charset="0"/>
                  <a:cs typeface="Arial" panose="020B0604020202020204" pitchFamily="34" charset="0"/>
                </a:rPr>
                <a:t>logFCs</a:t>
              </a:r>
            </a:p>
          </p:txBody>
        </p:sp>
        <p:sp>
          <p:nvSpPr>
            <p:cNvPr id="32" name="TextBox 31">
              <a:extLst>
                <a:ext uri="{FF2B5EF4-FFF2-40B4-BE49-F238E27FC236}">
                  <a16:creationId xmlns:a16="http://schemas.microsoft.com/office/drawing/2014/main" id="{F7F3AD31-D7E9-F81B-D658-866F964A6C21}"/>
                </a:ext>
              </a:extLst>
            </p:cNvPr>
            <p:cNvSpPr txBox="1"/>
            <p:nvPr/>
          </p:nvSpPr>
          <p:spPr>
            <a:xfrm>
              <a:off x="5698643" y="1973083"/>
              <a:ext cx="661813" cy="274284"/>
            </a:xfrm>
            <a:prstGeom prst="rect">
              <a:avLst/>
            </a:prstGeom>
            <a:noFill/>
          </p:spPr>
          <p:txBody>
            <a:bodyPr wrap="none" rtlCol="0">
              <a:spAutoFit/>
            </a:bodyPr>
            <a:lstStyle/>
            <a:p>
              <a:r>
                <a:rPr lang="en-US" sz="1050">
                  <a:latin typeface="Arial" panose="020B0604020202020204" pitchFamily="34" charset="0"/>
                  <a:cs typeface="Arial" panose="020B0604020202020204" pitchFamily="34" charset="0"/>
                </a:rPr>
                <a:t>logFCs</a:t>
              </a:r>
            </a:p>
          </p:txBody>
        </p:sp>
        <p:sp>
          <p:nvSpPr>
            <p:cNvPr id="33" name="TextBox 32">
              <a:extLst>
                <a:ext uri="{FF2B5EF4-FFF2-40B4-BE49-F238E27FC236}">
                  <a16:creationId xmlns:a16="http://schemas.microsoft.com/office/drawing/2014/main" id="{A68613EF-9EF7-635A-BD04-C99C07EEC164}"/>
                </a:ext>
              </a:extLst>
            </p:cNvPr>
            <p:cNvSpPr txBox="1"/>
            <p:nvPr/>
          </p:nvSpPr>
          <p:spPr>
            <a:xfrm rot="16200000">
              <a:off x="-669288" y="3339504"/>
              <a:ext cx="1489511" cy="299218"/>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Cell type markers</a:t>
              </a:r>
            </a:p>
          </p:txBody>
        </p:sp>
        <p:sp>
          <p:nvSpPr>
            <p:cNvPr id="34" name="TextBox 33">
              <a:extLst>
                <a:ext uri="{FF2B5EF4-FFF2-40B4-BE49-F238E27FC236}">
                  <a16:creationId xmlns:a16="http://schemas.microsoft.com/office/drawing/2014/main" id="{2E467D6C-F1BC-00BE-B4C8-40E8BC5FAB54}"/>
                </a:ext>
              </a:extLst>
            </p:cNvPr>
            <p:cNvSpPr txBox="1"/>
            <p:nvPr/>
          </p:nvSpPr>
          <p:spPr>
            <a:xfrm>
              <a:off x="235831" y="2480871"/>
              <a:ext cx="455753" cy="249348"/>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ESC</a:t>
              </a:r>
            </a:p>
          </p:txBody>
        </p:sp>
        <p:sp>
          <p:nvSpPr>
            <p:cNvPr id="35" name="TextBox 34">
              <a:extLst>
                <a:ext uri="{FF2B5EF4-FFF2-40B4-BE49-F238E27FC236}">
                  <a16:creationId xmlns:a16="http://schemas.microsoft.com/office/drawing/2014/main" id="{FF18BFA3-70DC-C304-DC19-8FACD05748B9}"/>
                </a:ext>
              </a:extLst>
            </p:cNvPr>
            <p:cNvSpPr txBox="1"/>
            <p:nvPr/>
          </p:nvSpPr>
          <p:spPr>
            <a:xfrm>
              <a:off x="228211" y="3140422"/>
              <a:ext cx="469605" cy="249348"/>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MES</a:t>
              </a:r>
            </a:p>
          </p:txBody>
        </p:sp>
        <p:sp>
          <p:nvSpPr>
            <p:cNvPr id="36" name="TextBox 35">
              <a:extLst>
                <a:ext uri="{FF2B5EF4-FFF2-40B4-BE49-F238E27FC236}">
                  <a16:creationId xmlns:a16="http://schemas.microsoft.com/office/drawing/2014/main" id="{F9E6389C-0DAD-FFC5-BB37-473EC35982D2}"/>
                </a:ext>
              </a:extLst>
            </p:cNvPr>
            <p:cNvSpPr txBox="1"/>
            <p:nvPr/>
          </p:nvSpPr>
          <p:spPr>
            <a:xfrm>
              <a:off x="283031" y="3799973"/>
              <a:ext cx="372637" cy="249348"/>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CP</a:t>
              </a:r>
            </a:p>
          </p:txBody>
        </p:sp>
        <p:sp>
          <p:nvSpPr>
            <p:cNvPr id="37" name="TextBox 36">
              <a:extLst>
                <a:ext uri="{FF2B5EF4-FFF2-40B4-BE49-F238E27FC236}">
                  <a16:creationId xmlns:a16="http://schemas.microsoft.com/office/drawing/2014/main" id="{EF994D55-46F7-240B-44F6-0CB6E97F2754}"/>
                </a:ext>
              </a:extLst>
            </p:cNvPr>
            <p:cNvSpPr txBox="1"/>
            <p:nvPr/>
          </p:nvSpPr>
          <p:spPr>
            <a:xfrm>
              <a:off x="265101" y="4440453"/>
              <a:ext cx="393416" cy="249348"/>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CM</a:t>
              </a:r>
            </a:p>
          </p:txBody>
        </p:sp>
        <p:cxnSp>
          <p:nvCxnSpPr>
            <p:cNvPr id="38" name="Straight Connector 37">
              <a:extLst>
                <a:ext uri="{FF2B5EF4-FFF2-40B4-BE49-F238E27FC236}">
                  <a16:creationId xmlns:a16="http://schemas.microsoft.com/office/drawing/2014/main" id="{BC6BFA7D-B508-BB58-D84F-989F834F5F46}"/>
                </a:ext>
              </a:extLst>
            </p:cNvPr>
            <p:cNvCxnSpPr>
              <a:cxnSpLocks/>
            </p:cNvCxnSpPr>
            <p:nvPr/>
          </p:nvCxnSpPr>
          <p:spPr>
            <a:xfrm>
              <a:off x="232349" y="2360321"/>
              <a:ext cx="0" cy="2493292"/>
            </a:xfrm>
            <a:prstGeom prst="line">
              <a:avLst/>
            </a:prstGeom>
            <a:ln w="12700"/>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06E761C8-2E70-0329-F999-5D9AEE14F3BE}"/>
                </a:ext>
              </a:extLst>
            </p:cNvPr>
            <p:cNvCxnSpPr>
              <a:cxnSpLocks/>
            </p:cNvCxnSpPr>
            <p:nvPr/>
          </p:nvCxnSpPr>
          <p:spPr>
            <a:xfrm>
              <a:off x="586329" y="4275261"/>
              <a:ext cx="0" cy="578353"/>
            </a:xfrm>
            <a:prstGeom prst="line">
              <a:avLst/>
            </a:prstGeom>
            <a:ln w="12700"/>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46210B83-3784-0573-1EB7-892424FDA768}"/>
                </a:ext>
              </a:extLst>
            </p:cNvPr>
            <p:cNvCxnSpPr>
              <a:cxnSpLocks/>
            </p:cNvCxnSpPr>
            <p:nvPr/>
          </p:nvCxnSpPr>
          <p:spPr>
            <a:xfrm>
              <a:off x="586329" y="3644922"/>
              <a:ext cx="0" cy="578353"/>
            </a:xfrm>
            <a:prstGeom prst="line">
              <a:avLst/>
            </a:prstGeom>
            <a:ln w="12700"/>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E08BBC74-AE51-F331-A005-56598A4282A5}"/>
                </a:ext>
              </a:extLst>
            </p:cNvPr>
            <p:cNvCxnSpPr>
              <a:cxnSpLocks/>
            </p:cNvCxnSpPr>
            <p:nvPr/>
          </p:nvCxnSpPr>
          <p:spPr>
            <a:xfrm>
              <a:off x="586329" y="3004504"/>
              <a:ext cx="0" cy="578353"/>
            </a:xfrm>
            <a:prstGeom prst="line">
              <a:avLst/>
            </a:prstGeom>
            <a:ln w="12700"/>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E8E1BBE4-C12B-9111-2620-01E23E00D3DF}"/>
                </a:ext>
              </a:extLst>
            </p:cNvPr>
            <p:cNvCxnSpPr>
              <a:cxnSpLocks/>
            </p:cNvCxnSpPr>
            <p:nvPr/>
          </p:nvCxnSpPr>
          <p:spPr>
            <a:xfrm>
              <a:off x="586329" y="2360321"/>
              <a:ext cx="0" cy="578353"/>
            </a:xfrm>
            <a:prstGeom prst="line">
              <a:avLst/>
            </a:prstGeom>
            <a:ln w="12700"/>
          </p:spPr>
          <p:style>
            <a:lnRef idx="2">
              <a:schemeClr val="dk1"/>
            </a:lnRef>
            <a:fillRef idx="0">
              <a:schemeClr val="dk1"/>
            </a:fillRef>
            <a:effectRef idx="1">
              <a:schemeClr val="dk1"/>
            </a:effectRef>
            <a:fontRef idx="minor">
              <a:schemeClr val="tx1"/>
            </a:fontRef>
          </p:style>
        </p:cxnSp>
        <p:pic>
          <p:nvPicPr>
            <p:cNvPr id="43" name="Picture 42">
              <a:extLst>
                <a:ext uri="{FF2B5EF4-FFF2-40B4-BE49-F238E27FC236}">
                  <a16:creationId xmlns:a16="http://schemas.microsoft.com/office/drawing/2014/main" id="{768A7CF8-4D2A-5622-1127-28E1766DC9C8}"/>
                </a:ext>
              </a:extLst>
            </p:cNvPr>
            <p:cNvPicPr>
              <a:picLocks noChangeAspect="1"/>
            </p:cNvPicPr>
            <p:nvPr/>
          </p:nvPicPr>
          <p:blipFill rotWithShape="1">
            <a:blip r:embed="rId6"/>
            <a:srcRect l="29141" t="16636" b="4805"/>
            <a:stretch/>
          </p:blipFill>
          <p:spPr>
            <a:xfrm>
              <a:off x="6512652" y="1984123"/>
              <a:ext cx="2538042" cy="3008041"/>
            </a:xfrm>
            <a:prstGeom prst="rect">
              <a:avLst/>
            </a:prstGeom>
          </p:spPr>
        </p:pic>
        <p:pic>
          <p:nvPicPr>
            <p:cNvPr id="44" name="Picture 43">
              <a:extLst>
                <a:ext uri="{FF2B5EF4-FFF2-40B4-BE49-F238E27FC236}">
                  <a16:creationId xmlns:a16="http://schemas.microsoft.com/office/drawing/2014/main" id="{3336F7B1-F3E8-5A43-4EA1-65C1BBA5B8DB}"/>
                </a:ext>
              </a:extLst>
            </p:cNvPr>
            <p:cNvPicPr>
              <a:picLocks noChangeAspect="1"/>
            </p:cNvPicPr>
            <p:nvPr/>
          </p:nvPicPr>
          <p:blipFill rotWithShape="1">
            <a:blip r:embed="rId7"/>
            <a:srcRect l="30268" t="15760" b="5792"/>
            <a:stretch/>
          </p:blipFill>
          <p:spPr>
            <a:xfrm>
              <a:off x="1633334" y="1928474"/>
              <a:ext cx="2501178" cy="3008041"/>
            </a:xfrm>
            <a:prstGeom prst="rect">
              <a:avLst/>
            </a:prstGeom>
          </p:spPr>
        </p:pic>
        <p:pic>
          <p:nvPicPr>
            <p:cNvPr id="45" name="Picture 44">
              <a:extLst>
                <a:ext uri="{FF2B5EF4-FFF2-40B4-BE49-F238E27FC236}">
                  <a16:creationId xmlns:a16="http://schemas.microsoft.com/office/drawing/2014/main" id="{36328BF9-F5E8-B3B2-0679-99736139D85F}"/>
                </a:ext>
              </a:extLst>
            </p:cNvPr>
            <p:cNvPicPr>
              <a:picLocks noChangeAspect="1"/>
            </p:cNvPicPr>
            <p:nvPr/>
          </p:nvPicPr>
          <p:blipFill rotWithShape="1">
            <a:blip r:embed="rId8"/>
            <a:srcRect l="27052" t="18585" r="12717" b="12111"/>
            <a:stretch/>
          </p:blipFill>
          <p:spPr>
            <a:xfrm>
              <a:off x="5647146" y="2279547"/>
              <a:ext cx="736976" cy="2657419"/>
            </a:xfrm>
            <a:prstGeom prst="rect">
              <a:avLst/>
            </a:prstGeom>
          </p:spPr>
        </p:pic>
        <p:pic>
          <p:nvPicPr>
            <p:cNvPr id="46" name="Picture 45">
              <a:extLst>
                <a:ext uri="{FF2B5EF4-FFF2-40B4-BE49-F238E27FC236}">
                  <a16:creationId xmlns:a16="http://schemas.microsoft.com/office/drawing/2014/main" id="{8866C636-C4FB-04AB-5224-FE6A732D57A1}"/>
                </a:ext>
              </a:extLst>
            </p:cNvPr>
            <p:cNvPicPr>
              <a:picLocks noChangeAspect="1"/>
            </p:cNvPicPr>
            <p:nvPr/>
          </p:nvPicPr>
          <p:blipFill rotWithShape="1">
            <a:blip r:embed="rId9"/>
            <a:srcRect l="25269" t="17984" r="11505" b="12714"/>
            <a:stretch/>
          </p:blipFill>
          <p:spPr>
            <a:xfrm>
              <a:off x="743451" y="2248606"/>
              <a:ext cx="773632" cy="2661632"/>
            </a:xfrm>
            <a:prstGeom prst="rect">
              <a:avLst/>
            </a:prstGeom>
          </p:spPr>
        </p:pic>
        <p:sp>
          <p:nvSpPr>
            <p:cNvPr id="47" name="TextBox 46">
              <a:extLst>
                <a:ext uri="{FF2B5EF4-FFF2-40B4-BE49-F238E27FC236}">
                  <a16:creationId xmlns:a16="http://schemas.microsoft.com/office/drawing/2014/main" id="{F043CB9A-5297-B070-FB0E-F83B1F3C7C36}"/>
                </a:ext>
              </a:extLst>
            </p:cNvPr>
            <p:cNvSpPr txBox="1"/>
            <p:nvPr/>
          </p:nvSpPr>
          <p:spPr>
            <a:xfrm>
              <a:off x="5775246" y="5192044"/>
              <a:ext cx="531944" cy="249348"/>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logFC</a:t>
              </a:r>
            </a:p>
          </p:txBody>
        </p:sp>
        <p:grpSp>
          <p:nvGrpSpPr>
            <p:cNvPr id="48" name="Group 47">
              <a:extLst>
                <a:ext uri="{FF2B5EF4-FFF2-40B4-BE49-F238E27FC236}">
                  <a16:creationId xmlns:a16="http://schemas.microsoft.com/office/drawing/2014/main" id="{F651D976-6355-CBF6-1108-8BD62600E791}"/>
                </a:ext>
              </a:extLst>
            </p:cNvPr>
            <p:cNvGrpSpPr/>
            <p:nvPr/>
          </p:nvGrpSpPr>
          <p:grpSpPr>
            <a:xfrm>
              <a:off x="4443421" y="3557967"/>
              <a:ext cx="582189" cy="100577"/>
              <a:chOff x="1241770" y="2878654"/>
              <a:chExt cx="718610" cy="124145"/>
            </a:xfrm>
          </p:grpSpPr>
          <p:grpSp>
            <p:nvGrpSpPr>
              <p:cNvPr id="52" name="Group 51">
                <a:extLst>
                  <a:ext uri="{FF2B5EF4-FFF2-40B4-BE49-F238E27FC236}">
                    <a16:creationId xmlns:a16="http://schemas.microsoft.com/office/drawing/2014/main" id="{662206A3-80E4-42F0-53E7-2F8790568D5E}"/>
                  </a:ext>
                </a:extLst>
              </p:cNvPr>
              <p:cNvGrpSpPr/>
              <p:nvPr/>
            </p:nvGrpSpPr>
            <p:grpSpPr>
              <a:xfrm rot="5400000" flipV="1">
                <a:off x="1539003" y="2581422"/>
                <a:ext cx="124145" cy="718609"/>
                <a:chOff x="4099710" y="3092750"/>
                <a:chExt cx="124145" cy="718609"/>
              </a:xfrm>
            </p:grpSpPr>
            <p:sp>
              <p:nvSpPr>
                <p:cNvPr id="56" name="Rectangle 55">
                  <a:extLst>
                    <a:ext uri="{FF2B5EF4-FFF2-40B4-BE49-F238E27FC236}">
                      <a16:creationId xmlns:a16="http://schemas.microsoft.com/office/drawing/2014/main" id="{F9A129C0-26AF-1CF3-F41D-D6AE6F0BF9EC}"/>
                    </a:ext>
                  </a:extLst>
                </p:cNvPr>
                <p:cNvSpPr/>
                <p:nvPr/>
              </p:nvSpPr>
              <p:spPr>
                <a:xfrm>
                  <a:off x="4099710" y="3092750"/>
                  <a:ext cx="124145" cy="718609"/>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42AB76E5-3B24-84A0-DC95-DDAD5DA05371}"/>
                    </a:ext>
                  </a:extLst>
                </p:cNvPr>
                <p:cNvSpPr/>
                <p:nvPr/>
              </p:nvSpPr>
              <p:spPr>
                <a:xfrm>
                  <a:off x="4111557" y="3470954"/>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45829841-0409-2252-B201-2086CC50EC71}"/>
                    </a:ext>
                  </a:extLst>
                </p:cNvPr>
                <p:cNvSpPr/>
                <p:nvPr/>
              </p:nvSpPr>
              <p:spPr>
                <a:xfrm>
                  <a:off x="4111557" y="3598662"/>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5623A91D-4089-F1D1-6CB9-10691BBC771D}"/>
                    </a:ext>
                  </a:extLst>
                </p:cNvPr>
                <p:cNvSpPr/>
                <p:nvPr/>
              </p:nvSpPr>
              <p:spPr>
                <a:xfrm>
                  <a:off x="4111745" y="3721451"/>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grpSp>
          <p:sp>
            <p:nvSpPr>
              <p:cNvPr id="53" name="Oval 52">
                <a:extLst>
                  <a:ext uri="{FF2B5EF4-FFF2-40B4-BE49-F238E27FC236}">
                    <a16:creationId xmlns:a16="http://schemas.microsoft.com/office/drawing/2014/main" id="{DD201406-AE7A-4DC9-6918-161A760945B0}"/>
                  </a:ext>
                </a:extLst>
              </p:cNvPr>
              <p:cNvSpPr/>
              <p:nvPr/>
            </p:nvSpPr>
            <p:spPr>
              <a:xfrm rot="5400000" flipV="1">
                <a:off x="1236143" y="2896128"/>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901F56AD-BFCF-C64A-6B50-DB5997E934BE}"/>
                  </a:ext>
                </a:extLst>
              </p:cNvPr>
              <p:cNvSpPr/>
              <p:nvPr/>
            </p:nvSpPr>
            <p:spPr>
              <a:xfrm rot="5400000" flipV="1">
                <a:off x="1363851" y="2896128"/>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E613F55C-F89B-6301-465E-1D2E8DA3E7C1}"/>
                  </a:ext>
                </a:extLst>
              </p:cNvPr>
              <p:cNvSpPr/>
              <p:nvPr/>
            </p:nvSpPr>
            <p:spPr>
              <a:xfrm rot="5400000" flipV="1">
                <a:off x="1486640" y="2896316"/>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grpSp>
        <p:pic>
          <p:nvPicPr>
            <p:cNvPr id="49" name="Picture 48">
              <a:extLst>
                <a:ext uri="{FF2B5EF4-FFF2-40B4-BE49-F238E27FC236}">
                  <a16:creationId xmlns:a16="http://schemas.microsoft.com/office/drawing/2014/main" id="{74CDED06-685F-9608-27D5-2A996048C31B}"/>
                </a:ext>
              </a:extLst>
            </p:cNvPr>
            <p:cNvPicPr>
              <a:picLocks noChangeAspect="1"/>
            </p:cNvPicPr>
            <p:nvPr/>
          </p:nvPicPr>
          <p:blipFill>
            <a:blip r:embed="rId10"/>
            <a:stretch>
              <a:fillRect/>
            </a:stretch>
          </p:blipFill>
          <p:spPr>
            <a:xfrm>
              <a:off x="1690530" y="5208139"/>
              <a:ext cx="945864" cy="656633"/>
            </a:xfrm>
            <a:prstGeom prst="rect">
              <a:avLst/>
            </a:prstGeom>
          </p:spPr>
        </p:pic>
        <p:sp>
          <p:nvSpPr>
            <p:cNvPr id="50" name="TextBox 49">
              <a:extLst>
                <a:ext uri="{FF2B5EF4-FFF2-40B4-BE49-F238E27FC236}">
                  <a16:creationId xmlns:a16="http://schemas.microsoft.com/office/drawing/2014/main" id="{594D23C3-C780-B8E2-831F-55A225FE80F1}"/>
                </a:ext>
              </a:extLst>
            </p:cNvPr>
            <p:cNvSpPr txBox="1"/>
            <p:nvPr/>
          </p:nvSpPr>
          <p:spPr>
            <a:xfrm>
              <a:off x="4621234" y="819807"/>
              <a:ext cx="199549" cy="324153"/>
            </a:xfrm>
            <a:prstGeom prst="rect">
              <a:avLst/>
            </a:prstGeom>
            <a:noFill/>
          </p:spPr>
          <p:txBody>
            <a:bodyPr wrap="none" rtlCol="0">
              <a:spAutoFit/>
            </a:bodyPr>
            <a:lstStyle/>
            <a:p>
              <a:endParaRPr lang="en-US" sz="1350"/>
            </a:p>
          </p:txBody>
        </p:sp>
        <p:sp>
          <p:nvSpPr>
            <p:cNvPr id="51" name="TextBox 50">
              <a:extLst>
                <a:ext uri="{FF2B5EF4-FFF2-40B4-BE49-F238E27FC236}">
                  <a16:creationId xmlns:a16="http://schemas.microsoft.com/office/drawing/2014/main" id="{FFCA6005-B4AB-E58B-4E38-8C74D8E349A9}"/>
                </a:ext>
              </a:extLst>
            </p:cNvPr>
            <p:cNvSpPr txBox="1"/>
            <p:nvPr/>
          </p:nvSpPr>
          <p:spPr>
            <a:xfrm>
              <a:off x="7272418" y="5192955"/>
              <a:ext cx="621986" cy="249348"/>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Z-score</a:t>
              </a:r>
            </a:p>
          </p:txBody>
        </p:sp>
        <p:sp>
          <p:nvSpPr>
            <p:cNvPr id="22" name="TextBox 21">
              <a:extLst>
                <a:ext uri="{FF2B5EF4-FFF2-40B4-BE49-F238E27FC236}">
                  <a16:creationId xmlns:a16="http://schemas.microsoft.com/office/drawing/2014/main" id="{5611EEC1-BDCF-41AC-7980-09466582DD8B}"/>
                </a:ext>
              </a:extLst>
            </p:cNvPr>
            <p:cNvSpPr txBox="1"/>
            <p:nvPr/>
          </p:nvSpPr>
          <p:spPr>
            <a:xfrm>
              <a:off x="1868415" y="1741532"/>
              <a:ext cx="1425390"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Original values</a:t>
              </a:r>
            </a:p>
          </p:txBody>
        </p:sp>
      </p:grpSp>
      <p:sp>
        <p:nvSpPr>
          <p:cNvPr id="5" name="TextBox 4">
            <a:extLst>
              <a:ext uri="{FF2B5EF4-FFF2-40B4-BE49-F238E27FC236}">
                <a16:creationId xmlns:a16="http://schemas.microsoft.com/office/drawing/2014/main" id="{35CB7F44-B2B3-7BF6-168B-CDE64307DEC2}"/>
              </a:ext>
            </a:extLst>
          </p:cNvPr>
          <p:cNvSpPr txBox="1"/>
          <p:nvPr/>
        </p:nvSpPr>
        <p:spPr>
          <a:xfrm>
            <a:off x="1741444" y="4965905"/>
            <a:ext cx="90922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Feature group</a:t>
            </a:r>
          </a:p>
        </p:txBody>
      </p:sp>
      <p:sp>
        <p:nvSpPr>
          <p:cNvPr id="6" name="TextBox 5">
            <a:extLst>
              <a:ext uri="{FF2B5EF4-FFF2-40B4-BE49-F238E27FC236}">
                <a16:creationId xmlns:a16="http://schemas.microsoft.com/office/drawing/2014/main" id="{19A3323F-4D7B-9069-76D8-3AA63FF702D6}"/>
              </a:ext>
            </a:extLst>
          </p:cNvPr>
          <p:cNvSpPr txBox="1"/>
          <p:nvPr/>
        </p:nvSpPr>
        <p:spPr>
          <a:xfrm>
            <a:off x="769979" y="4990648"/>
            <a:ext cx="633507"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Cell type</a:t>
            </a:r>
          </a:p>
        </p:txBody>
      </p:sp>
      <p:sp>
        <p:nvSpPr>
          <p:cNvPr id="7" name="Title 6">
            <a:extLst>
              <a:ext uri="{FF2B5EF4-FFF2-40B4-BE49-F238E27FC236}">
                <a16:creationId xmlns:a16="http://schemas.microsoft.com/office/drawing/2014/main" id="{B0291B8E-3466-6A9C-978C-EE1ACF41FEA4}"/>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VAE reconstruction of cell type marker genes</a:t>
            </a:r>
            <a:endParaRPr lang="en-US" dirty="0"/>
          </a:p>
        </p:txBody>
      </p:sp>
      <p:sp>
        <p:nvSpPr>
          <p:cNvPr id="4" name="Slide Number Placeholder 3">
            <a:extLst>
              <a:ext uri="{FF2B5EF4-FFF2-40B4-BE49-F238E27FC236}">
                <a16:creationId xmlns:a16="http://schemas.microsoft.com/office/drawing/2014/main" id="{CC104686-D6B3-F8FD-8351-0A1298FD9E7C}"/>
              </a:ext>
            </a:extLst>
          </p:cNvPr>
          <p:cNvSpPr>
            <a:spLocks noGrp="1"/>
          </p:cNvSpPr>
          <p:nvPr>
            <p:ph type="sldNum" sz="quarter" idx="12"/>
          </p:nvPr>
        </p:nvSpPr>
        <p:spPr/>
        <p:txBody>
          <a:bodyPr/>
          <a:lstStyle/>
          <a:p>
            <a:fld id="{4BE72A50-E5B2-1A4D-8D3C-2C19FF24C84B}" type="slidenum">
              <a:rPr lang="en-US" smtClean="0"/>
              <a:t>17</a:t>
            </a:fld>
            <a:endParaRPr lang="en-US"/>
          </a:p>
        </p:txBody>
      </p:sp>
      <p:sp>
        <p:nvSpPr>
          <p:cNvPr id="3" name="TextBox 2">
            <a:extLst>
              <a:ext uri="{FF2B5EF4-FFF2-40B4-BE49-F238E27FC236}">
                <a16:creationId xmlns:a16="http://schemas.microsoft.com/office/drawing/2014/main" id="{D54125E5-69F8-7B55-F4DF-1A297AB6D777}"/>
              </a:ext>
            </a:extLst>
          </p:cNvPr>
          <p:cNvSpPr txBox="1"/>
          <p:nvPr/>
        </p:nvSpPr>
        <p:spPr>
          <a:xfrm>
            <a:off x="370677" y="888562"/>
            <a:ext cx="835241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On the rows, four expression </a:t>
            </a:r>
            <a:r>
              <a:rPr lang="en-US" sz="1200" b="1" dirty="0">
                <a:latin typeface="Arial" panose="020B0604020202020204" pitchFamily="34" charset="0"/>
                <a:cs typeface="Arial" panose="020B0604020202020204" pitchFamily="34" charset="0"/>
              </a:rPr>
              <a:t>marker genes </a:t>
            </a:r>
            <a:r>
              <a:rPr lang="en-US" sz="1200" dirty="0">
                <a:latin typeface="Arial" panose="020B0604020202020204" pitchFamily="34" charset="0"/>
                <a:cs typeface="Arial" panose="020B0604020202020204" pitchFamily="34" charset="0"/>
              </a:rPr>
              <a:t>per cell type (differentiation stage) selected based on knowledge in literature</a:t>
            </a:r>
          </a:p>
        </p:txBody>
      </p:sp>
      <p:sp>
        <p:nvSpPr>
          <p:cNvPr id="9" name="TextBox 8">
            <a:extLst>
              <a:ext uri="{FF2B5EF4-FFF2-40B4-BE49-F238E27FC236}">
                <a16:creationId xmlns:a16="http://schemas.microsoft.com/office/drawing/2014/main" id="{ED5D4178-60C0-5293-D8F8-7A252F7F6A62}"/>
              </a:ext>
            </a:extLst>
          </p:cNvPr>
          <p:cNvSpPr txBox="1"/>
          <p:nvPr/>
        </p:nvSpPr>
        <p:spPr>
          <a:xfrm>
            <a:off x="407095" y="6116637"/>
            <a:ext cx="8352415" cy="430887"/>
          </a:xfrm>
          <a:prstGeom prst="rect">
            <a:avLst/>
          </a:prstGeom>
          <a:noFill/>
        </p:spPr>
        <p:txBody>
          <a:bodyPr wrap="square">
            <a:spAutoFit/>
          </a:bodyPr>
          <a:lstStyle/>
          <a:p>
            <a:r>
              <a:rPr lang="en-US" sz="1100" i="0" dirty="0">
                <a:solidFill>
                  <a:srgbClr val="1B1B1B"/>
                </a:solidFill>
                <a:effectLst/>
                <a:latin typeface="Arial" panose="020B0604020202020204" pitchFamily="34" charset="0"/>
                <a:cs typeface="Arial" panose="020B0604020202020204" pitchFamily="34" charset="0"/>
              </a:rPr>
              <a:t>Cell-type-specific (CTS) genes, also known as </a:t>
            </a:r>
            <a:r>
              <a:rPr lang="en-US" sz="1100" b="1" i="0" dirty="0">
                <a:solidFill>
                  <a:srgbClr val="1B1B1B"/>
                </a:solidFill>
                <a:effectLst/>
                <a:latin typeface="Arial" panose="020B0604020202020204" pitchFamily="34" charset="0"/>
                <a:cs typeface="Arial" panose="020B0604020202020204" pitchFamily="34" charset="0"/>
              </a:rPr>
              <a:t>marker genes</a:t>
            </a:r>
            <a:r>
              <a:rPr lang="en-US" sz="1100" i="0" dirty="0">
                <a:solidFill>
                  <a:srgbClr val="1B1B1B"/>
                </a:solidFill>
                <a:effectLst/>
                <a:latin typeface="Arial" panose="020B0604020202020204" pitchFamily="34" charset="0"/>
                <a:cs typeface="Arial" panose="020B0604020202020204" pitchFamily="34" charset="0"/>
              </a:rPr>
              <a:t>, are genes that are highly expressed in one cell type, but lowly expressed in other types (</a:t>
            </a:r>
            <a:r>
              <a:rPr lang="en-US" sz="1100" b="0" i="0" dirty="0">
                <a:solidFill>
                  <a:srgbClr val="1B1B1B"/>
                </a:solidFill>
                <a:effectLst/>
                <a:latin typeface="Roboto Mono Web"/>
              </a:rPr>
              <a:t>Qiu et al., 2021</a:t>
            </a:r>
            <a:r>
              <a:rPr lang="en-US" sz="1100" i="0" dirty="0">
                <a:solidFill>
                  <a:srgbClr val="1B1B1B"/>
                </a:solidFill>
                <a:effectLst/>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46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6C28-FD12-0A24-5060-710289AFE3F3}"/>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18ED6FBC-747D-D0D4-34C5-42CCF581233A}"/>
              </a:ext>
            </a:extLst>
          </p:cNvPr>
          <p:cNvGrpSpPr/>
          <p:nvPr/>
        </p:nvGrpSpPr>
        <p:grpSpPr>
          <a:xfrm>
            <a:off x="598031" y="1524908"/>
            <a:ext cx="7644941" cy="4475842"/>
            <a:chOff x="1711058" y="676643"/>
            <a:chExt cx="10193253" cy="5967799"/>
          </a:xfrm>
        </p:grpSpPr>
        <p:sp>
          <p:nvSpPr>
            <p:cNvPr id="10" name="TextBox 9">
              <a:extLst>
                <a:ext uri="{FF2B5EF4-FFF2-40B4-BE49-F238E27FC236}">
                  <a16:creationId xmlns:a16="http://schemas.microsoft.com/office/drawing/2014/main" id="{B38B9018-9561-81B7-B998-00E10463F3C3}"/>
                </a:ext>
              </a:extLst>
            </p:cNvPr>
            <p:cNvSpPr txBox="1"/>
            <p:nvPr/>
          </p:nvSpPr>
          <p:spPr>
            <a:xfrm>
              <a:off x="5035807" y="2294204"/>
              <a:ext cx="1748770" cy="369333"/>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6D latent space</a:t>
              </a:r>
            </a:p>
          </p:txBody>
        </p:sp>
        <p:grpSp>
          <p:nvGrpSpPr>
            <p:cNvPr id="14" name="Group 13">
              <a:extLst>
                <a:ext uri="{FF2B5EF4-FFF2-40B4-BE49-F238E27FC236}">
                  <a16:creationId xmlns:a16="http://schemas.microsoft.com/office/drawing/2014/main" id="{5E57D4CC-9A30-8DDF-540C-BD505FB766A0}"/>
                </a:ext>
              </a:extLst>
            </p:cNvPr>
            <p:cNvGrpSpPr/>
            <p:nvPr/>
          </p:nvGrpSpPr>
          <p:grpSpPr>
            <a:xfrm>
              <a:off x="4305482" y="2408990"/>
              <a:ext cx="718609" cy="124146"/>
              <a:chOff x="4305480" y="2408985"/>
              <a:chExt cx="718609" cy="124145"/>
            </a:xfrm>
          </p:grpSpPr>
          <p:sp>
            <p:nvSpPr>
              <p:cNvPr id="6" name="Rectangle 5">
                <a:extLst>
                  <a:ext uri="{FF2B5EF4-FFF2-40B4-BE49-F238E27FC236}">
                    <a16:creationId xmlns:a16="http://schemas.microsoft.com/office/drawing/2014/main" id="{F569E3E0-167E-126B-69FA-E709476AC926}"/>
                  </a:ext>
                </a:extLst>
              </p:cNvPr>
              <p:cNvSpPr/>
              <p:nvPr/>
            </p:nvSpPr>
            <p:spPr>
              <a:xfrm rot="5400000" flipV="1">
                <a:off x="4602712" y="2111753"/>
                <a:ext cx="124145" cy="718609"/>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94F9B9D0-EDBE-906E-D6A3-52534D5173EF}"/>
                  </a:ext>
                </a:extLst>
              </p:cNvPr>
              <p:cNvSpPr/>
              <p:nvPr/>
            </p:nvSpPr>
            <p:spPr>
              <a:xfrm rot="5400000" flipV="1">
                <a:off x="4678057" y="2426459"/>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086CF126-7AB1-48D0-A3E5-EB12441FF137}"/>
                  </a:ext>
                </a:extLst>
              </p:cNvPr>
              <p:cNvSpPr/>
              <p:nvPr/>
            </p:nvSpPr>
            <p:spPr>
              <a:xfrm rot="5400000" flipV="1">
                <a:off x="4805765" y="2426459"/>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909B0FE4-5E34-4267-9C5C-9468750ECD74}"/>
                  </a:ext>
                </a:extLst>
              </p:cNvPr>
              <p:cNvSpPr/>
              <p:nvPr/>
            </p:nvSpPr>
            <p:spPr>
              <a:xfrm rot="5400000" flipV="1">
                <a:off x="4928554" y="2426647"/>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48295AE2-327C-74D3-FBC1-EA5C9FE1D210}"/>
                </a:ext>
              </a:extLst>
            </p:cNvPr>
            <p:cNvGrpSpPr/>
            <p:nvPr/>
          </p:nvGrpSpPr>
          <p:grpSpPr>
            <a:xfrm>
              <a:off x="3772582" y="1554338"/>
              <a:ext cx="1784405" cy="967847"/>
              <a:chOff x="3772581" y="1554334"/>
              <a:chExt cx="1784405" cy="967845"/>
            </a:xfrm>
          </p:grpSpPr>
          <p:sp>
            <p:nvSpPr>
              <p:cNvPr id="4" name="Trapezoid 3">
                <a:extLst>
                  <a:ext uri="{FF2B5EF4-FFF2-40B4-BE49-F238E27FC236}">
                    <a16:creationId xmlns:a16="http://schemas.microsoft.com/office/drawing/2014/main" id="{AF980697-6808-C9F6-9CD4-006FF9707ACB}"/>
                  </a:ext>
                </a:extLst>
              </p:cNvPr>
              <p:cNvSpPr/>
              <p:nvPr/>
            </p:nvSpPr>
            <p:spPr>
              <a:xfrm flipH="1" flipV="1">
                <a:off x="3772581" y="1554334"/>
                <a:ext cx="1784405" cy="755254"/>
              </a:xfrm>
              <a:prstGeom prst="trapezoid">
                <a:avLst>
                  <a:gd name="adj" fmla="val 632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0C2FDA-70BA-8148-BF52-8AEC14884CB9}"/>
                  </a:ext>
                </a:extLst>
              </p:cNvPr>
              <p:cNvSpPr txBox="1"/>
              <p:nvPr/>
            </p:nvSpPr>
            <p:spPr>
              <a:xfrm flipH="1">
                <a:off x="4174292" y="1635983"/>
                <a:ext cx="1007114" cy="615553"/>
              </a:xfrm>
              <a:prstGeom prst="rect">
                <a:avLst/>
              </a:prstGeom>
              <a:noFill/>
            </p:spPr>
            <p:txBody>
              <a:bodyPr wrap="none" rtlCol="0">
                <a:spAutoFit/>
              </a:bodyPr>
              <a:lstStyle/>
              <a:p>
                <a:pPr algn="ctr"/>
                <a:r>
                  <a:rPr lang="en-US" sz="1200">
                    <a:solidFill>
                      <a:schemeClr val="tx1">
                        <a:lumMod val="75000"/>
                        <a:lumOff val="25000"/>
                      </a:schemeClr>
                    </a:solidFill>
                    <a:latin typeface="Arial" panose="020B0604020202020204" pitchFamily="34" charset="0"/>
                    <a:cs typeface="Arial" panose="020B0604020202020204" pitchFamily="34" charset="0"/>
                  </a:rPr>
                  <a:t>VAE </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Encoder</a:t>
                </a:r>
              </a:p>
            </p:txBody>
          </p:sp>
          <p:sp>
            <p:nvSpPr>
              <p:cNvPr id="17" name="Oval 16">
                <a:extLst>
                  <a:ext uri="{FF2B5EF4-FFF2-40B4-BE49-F238E27FC236}">
                    <a16:creationId xmlns:a16="http://schemas.microsoft.com/office/drawing/2014/main" id="{095354FC-604C-7BB9-2F66-9E6C238AFA77}"/>
                  </a:ext>
                </a:extLst>
              </p:cNvPr>
              <p:cNvSpPr/>
              <p:nvPr/>
            </p:nvSpPr>
            <p:spPr>
              <a:xfrm rot="5400000" flipV="1">
                <a:off x="4299852" y="2426459"/>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4E788757-ECD4-E610-4213-D3C0931EF4A7}"/>
                  </a:ext>
                </a:extLst>
              </p:cNvPr>
              <p:cNvSpPr/>
              <p:nvPr/>
            </p:nvSpPr>
            <p:spPr>
              <a:xfrm rot="5400000" flipV="1">
                <a:off x="4427560" y="2426459"/>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E0A9099-83C1-CB67-1E6C-CF4D09C8AC9A}"/>
                  </a:ext>
                </a:extLst>
              </p:cNvPr>
              <p:cNvSpPr/>
              <p:nvPr/>
            </p:nvSpPr>
            <p:spPr>
              <a:xfrm rot="5400000" flipV="1">
                <a:off x="4550349" y="2426647"/>
                <a:ext cx="101159" cy="8990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4BA7B953-1D6A-F033-A5F7-55088190EA03}"/>
                </a:ext>
              </a:extLst>
            </p:cNvPr>
            <p:cNvSpPr txBox="1"/>
            <p:nvPr/>
          </p:nvSpPr>
          <p:spPr>
            <a:xfrm>
              <a:off x="3935724" y="3298685"/>
              <a:ext cx="1449542" cy="369333"/>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2D projection</a:t>
              </a:r>
            </a:p>
          </p:txBody>
        </p:sp>
        <p:sp>
          <p:nvSpPr>
            <p:cNvPr id="25" name="TextBox 24">
              <a:extLst>
                <a:ext uri="{FF2B5EF4-FFF2-40B4-BE49-F238E27FC236}">
                  <a16:creationId xmlns:a16="http://schemas.microsoft.com/office/drawing/2014/main" id="{B6DEF721-2901-7934-696D-06D31BAD39E5}"/>
                </a:ext>
              </a:extLst>
            </p:cNvPr>
            <p:cNvSpPr txBox="1"/>
            <p:nvPr/>
          </p:nvSpPr>
          <p:spPr>
            <a:xfrm>
              <a:off x="4646206" y="2756452"/>
              <a:ext cx="765595" cy="338555"/>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UMAP</a:t>
              </a:r>
            </a:p>
          </p:txBody>
        </p:sp>
        <p:sp>
          <p:nvSpPr>
            <p:cNvPr id="22" name="TextBox 21">
              <a:extLst>
                <a:ext uri="{FF2B5EF4-FFF2-40B4-BE49-F238E27FC236}">
                  <a16:creationId xmlns:a16="http://schemas.microsoft.com/office/drawing/2014/main" id="{79C3451A-B326-FEF2-2AAF-DE39945ABAD4}"/>
                </a:ext>
              </a:extLst>
            </p:cNvPr>
            <p:cNvSpPr txBox="1"/>
            <p:nvPr/>
          </p:nvSpPr>
          <p:spPr>
            <a:xfrm flipH="1">
              <a:off x="2312186" y="2155704"/>
              <a:ext cx="1652589" cy="348814"/>
            </a:xfrm>
            <a:prstGeom prst="rect">
              <a:avLst/>
            </a:prstGeom>
            <a:noFill/>
          </p:spPr>
          <p:txBody>
            <a:bodyPr wrap="none" rtlCol="0">
              <a:spAutoFit/>
            </a:bodyPr>
            <a:lstStyle/>
            <a:p>
              <a:r>
                <a:rPr lang="en-US" sz="1100" b="1">
                  <a:solidFill>
                    <a:schemeClr val="tx1">
                      <a:lumMod val="75000"/>
                      <a:lumOff val="25000"/>
                    </a:schemeClr>
                  </a:solidFill>
                  <a:latin typeface="Arial" panose="020B0604020202020204" pitchFamily="34" charset="0"/>
                  <a:cs typeface="Arial" panose="020B0604020202020204" pitchFamily="34" charset="0"/>
                </a:rPr>
                <a:t>GMM clustering</a:t>
              </a:r>
            </a:p>
          </p:txBody>
        </p:sp>
        <p:sp>
          <p:nvSpPr>
            <p:cNvPr id="27" name="TextBox 26">
              <a:extLst>
                <a:ext uri="{FF2B5EF4-FFF2-40B4-BE49-F238E27FC236}">
                  <a16:creationId xmlns:a16="http://schemas.microsoft.com/office/drawing/2014/main" id="{38F2E6C6-1316-2985-5B75-7B946DB27ADD}"/>
                </a:ext>
              </a:extLst>
            </p:cNvPr>
            <p:cNvSpPr txBox="1"/>
            <p:nvPr/>
          </p:nvSpPr>
          <p:spPr>
            <a:xfrm flipH="1">
              <a:off x="1711058" y="3918730"/>
              <a:ext cx="1482764" cy="697628"/>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80 clusters of genes</a:t>
              </a:r>
            </a:p>
          </p:txBody>
        </p:sp>
        <p:pic>
          <p:nvPicPr>
            <p:cNvPr id="13" name="Picture 12" descr="A screenshot of a computer&#10;&#10;Description automatically generated">
              <a:extLst>
                <a:ext uri="{FF2B5EF4-FFF2-40B4-BE49-F238E27FC236}">
                  <a16:creationId xmlns:a16="http://schemas.microsoft.com/office/drawing/2014/main" id="{9EA0CD58-0AE7-1DCB-A707-71593FBDE7C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1924" r="21910" b="69582"/>
            <a:stretch/>
          </p:blipFill>
          <p:spPr>
            <a:xfrm>
              <a:off x="3210932" y="3691504"/>
              <a:ext cx="3035408" cy="2952938"/>
            </a:xfrm>
            <a:prstGeom prst="rect">
              <a:avLst/>
            </a:prstGeom>
          </p:spPr>
        </p:pic>
        <p:sp>
          <p:nvSpPr>
            <p:cNvPr id="36" name="TextBox 35">
              <a:extLst>
                <a:ext uri="{FF2B5EF4-FFF2-40B4-BE49-F238E27FC236}">
                  <a16:creationId xmlns:a16="http://schemas.microsoft.com/office/drawing/2014/main" id="{89C10FA5-9BD1-BD6E-A833-00FD6848243D}"/>
                </a:ext>
              </a:extLst>
            </p:cNvPr>
            <p:cNvSpPr txBox="1"/>
            <p:nvPr/>
          </p:nvSpPr>
          <p:spPr>
            <a:xfrm>
              <a:off x="4105989" y="676643"/>
              <a:ext cx="1079783" cy="400110"/>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Dataset</a:t>
              </a:r>
            </a:p>
          </p:txBody>
        </p:sp>
        <p:cxnSp>
          <p:nvCxnSpPr>
            <p:cNvPr id="15" name="Straight Connector 14">
              <a:extLst>
                <a:ext uri="{FF2B5EF4-FFF2-40B4-BE49-F238E27FC236}">
                  <a16:creationId xmlns:a16="http://schemas.microsoft.com/office/drawing/2014/main" id="{ACD5B68D-A5FC-10B7-A2F9-A580564F64F5}"/>
                </a:ext>
              </a:extLst>
            </p:cNvPr>
            <p:cNvCxnSpPr>
              <a:cxnSpLocks/>
            </p:cNvCxnSpPr>
            <p:nvPr/>
          </p:nvCxnSpPr>
          <p:spPr>
            <a:xfrm flipV="1">
              <a:off x="5968308" y="1328947"/>
              <a:ext cx="1514161" cy="3264577"/>
            </a:xfrm>
            <a:prstGeom prst="line">
              <a:avLst/>
            </a:prstGeom>
            <a:ln w="127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9168EB5-3720-54B4-B08C-A1EED0E68519}"/>
                </a:ext>
              </a:extLst>
            </p:cNvPr>
            <p:cNvCxnSpPr>
              <a:cxnSpLocks/>
            </p:cNvCxnSpPr>
            <p:nvPr/>
          </p:nvCxnSpPr>
          <p:spPr>
            <a:xfrm>
              <a:off x="6096001" y="5110239"/>
              <a:ext cx="1386468" cy="1234817"/>
            </a:xfrm>
            <a:prstGeom prst="line">
              <a:avLst/>
            </a:prstGeom>
            <a:ln w="127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87E1A28-7359-3B0C-4CD7-254E1BF8E472}"/>
                </a:ext>
              </a:extLst>
            </p:cNvPr>
            <p:cNvSpPr txBox="1"/>
            <p:nvPr/>
          </p:nvSpPr>
          <p:spPr>
            <a:xfrm>
              <a:off x="9187577" y="929486"/>
              <a:ext cx="1280692" cy="41037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Cluster n</a:t>
              </a:r>
            </a:p>
          </p:txBody>
        </p:sp>
        <p:sp>
          <p:nvSpPr>
            <p:cNvPr id="33" name="Rectangle 32">
              <a:extLst>
                <a:ext uri="{FF2B5EF4-FFF2-40B4-BE49-F238E27FC236}">
                  <a16:creationId xmlns:a16="http://schemas.microsoft.com/office/drawing/2014/main" id="{95A473B1-2B07-22D7-1CE6-E394A85969DE}"/>
                </a:ext>
              </a:extLst>
            </p:cNvPr>
            <p:cNvSpPr/>
            <p:nvPr/>
          </p:nvSpPr>
          <p:spPr>
            <a:xfrm>
              <a:off x="7482469" y="1328947"/>
              <a:ext cx="4404733" cy="5016109"/>
            </a:xfrm>
            <a:prstGeom prst="rect">
              <a:avLst/>
            </a:prstGeom>
            <a:no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9F274AA-D6FA-685A-C5A7-5E57D73DBB71}"/>
                </a:ext>
              </a:extLst>
            </p:cNvPr>
            <p:cNvSpPr txBox="1"/>
            <p:nvPr/>
          </p:nvSpPr>
          <p:spPr>
            <a:xfrm>
              <a:off x="7575602" y="1412259"/>
              <a:ext cx="1877010" cy="338555"/>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Feature distributions</a:t>
              </a:r>
            </a:p>
          </p:txBody>
        </p:sp>
        <p:sp>
          <p:nvSpPr>
            <p:cNvPr id="45" name="TextBox 44">
              <a:extLst>
                <a:ext uri="{FF2B5EF4-FFF2-40B4-BE49-F238E27FC236}">
                  <a16:creationId xmlns:a16="http://schemas.microsoft.com/office/drawing/2014/main" id="{4781BB03-252E-3111-B642-95EFB9B79CA2}"/>
                </a:ext>
              </a:extLst>
            </p:cNvPr>
            <p:cNvSpPr txBox="1"/>
            <p:nvPr/>
          </p:nvSpPr>
          <p:spPr>
            <a:xfrm>
              <a:off x="10101625" y="1412259"/>
              <a:ext cx="1024212" cy="338555"/>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TSS plots</a:t>
              </a:r>
            </a:p>
          </p:txBody>
        </p:sp>
        <p:sp>
          <p:nvSpPr>
            <p:cNvPr id="46" name="TextBox 45">
              <a:extLst>
                <a:ext uri="{FF2B5EF4-FFF2-40B4-BE49-F238E27FC236}">
                  <a16:creationId xmlns:a16="http://schemas.microsoft.com/office/drawing/2014/main" id="{AC5E8BF1-D9E0-3993-7643-4CACD1FC1055}"/>
                </a:ext>
              </a:extLst>
            </p:cNvPr>
            <p:cNvSpPr txBox="1"/>
            <p:nvPr/>
          </p:nvSpPr>
          <p:spPr>
            <a:xfrm>
              <a:off x="7575602" y="4060154"/>
              <a:ext cx="2306616" cy="338555"/>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Term enrichment analysis</a:t>
              </a:r>
            </a:p>
          </p:txBody>
        </p:sp>
        <p:sp>
          <p:nvSpPr>
            <p:cNvPr id="53" name="TextBox 52">
              <a:extLst>
                <a:ext uri="{FF2B5EF4-FFF2-40B4-BE49-F238E27FC236}">
                  <a16:creationId xmlns:a16="http://schemas.microsoft.com/office/drawing/2014/main" id="{2F25874A-D682-B315-67D5-BFC7712188C6}"/>
                </a:ext>
              </a:extLst>
            </p:cNvPr>
            <p:cNvSpPr txBox="1"/>
            <p:nvPr/>
          </p:nvSpPr>
          <p:spPr>
            <a:xfrm>
              <a:off x="9684834" y="4815088"/>
              <a:ext cx="2056548" cy="338555"/>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Overlap with gene lists</a:t>
              </a:r>
            </a:p>
          </p:txBody>
        </p:sp>
        <p:sp>
          <p:nvSpPr>
            <p:cNvPr id="55" name="TextBox 54">
              <a:extLst>
                <a:ext uri="{FF2B5EF4-FFF2-40B4-BE49-F238E27FC236}">
                  <a16:creationId xmlns:a16="http://schemas.microsoft.com/office/drawing/2014/main" id="{C5C99024-A928-367A-5AFF-A67B282508CD}"/>
                </a:ext>
              </a:extLst>
            </p:cNvPr>
            <p:cNvSpPr txBox="1"/>
            <p:nvPr/>
          </p:nvSpPr>
          <p:spPr>
            <a:xfrm>
              <a:off x="9664021" y="5329721"/>
              <a:ext cx="1060548" cy="261611"/>
            </a:xfrm>
            <a:prstGeom prst="rect">
              <a:avLst/>
            </a:prstGeom>
            <a:noFill/>
          </p:spPr>
          <p:txBody>
            <a:bodyPr wrap="none" rtlCol="0">
              <a:spAutoFit/>
            </a:bodyPr>
            <a:lstStyle/>
            <a:p>
              <a:pPr algn="r"/>
              <a:r>
                <a:rPr lang="en-US" sz="675">
                  <a:latin typeface="Arial" panose="020B0604020202020204" pitchFamily="34" charset="0"/>
                  <a:cs typeface="Arial" panose="020B0604020202020204" pitchFamily="34" charset="0"/>
                </a:rPr>
                <a:t>CT max FPKMs</a:t>
              </a:r>
            </a:p>
          </p:txBody>
        </p:sp>
        <p:sp>
          <p:nvSpPr>
            <p:cNvPr id="57" name="TextBox 56">
              <a:extLst>
                <a:ext uri="{FF2B5EF4-FFF2-40B4-BE49-F238E27FC236}">
                  <a16:creationId xmlns:a16="http://schemas.microsoft.com/office/drawing/2014/main" id="{DBE7E637-012D-6F1B-26CB-267BC94564A8}"/>
                </a:ext>
              </a:extLst>
            </p:cNvPr>
            <p:cNvSpPr txBox="1"/>
            <p:nvPr/>
          </p:nvSpPr>
          <p:spPr>
            <a:xfrm>
              <a:off x="9330597" y="5668072"/>
              <a:ext cx="1393972" cy="261611"/>
            </a:xfrm>
            <a:prstGeom prst="rect">
              <a:avLst/>
            </a:prstGeom>
            <a:noFill/>
          </p:spPr>
          <p:txBody>
            <a:bodyPr wrap="none" rtlCol="0">
              <a:spAutoFit/>
            </a:bodyPr>
            <a:lstStyle/>
            <a:p>
              <a:pPr algn="r"/>
              <a:r>
                <a:rPr lang="en-US" sz="675">
                  <a:latin typeface="Arial" panose="020B0604020202020204" pitchFamily="34" charset="0"/>
                  <a:cs typeface="Arial" panose="020B0604020202020204" pitchFamily="34" charset="0"/>
                </a:rPr>
                <a:t>Active/Bivalent in ESC</a:t>
              </a:r>
            </a:p>
          </p:txBody>
        </p:sp>
        <p:cxnSp>
          <p:nvCxnSpPr>
            <p:cNvPr id="29" name="Elbow Connector 28">
              <a:extLst>
                <a:ext uri="{FF2B5EF4-FFF2-40B4-BE49-F238E27FC236}">
                  <a16:creationId xmlns:a16="http://schemas.microsoft.com/office/drawing/2014/main" id="{E8D75F04-CBEE-9B52-FFFE-3D7B8C118025}"/>
                </a:ext>
              </a:extLst>
            </p:cNvPr>
            <p:cNvCxnSpPr>
              <a:cxnSpLocks/>
              <a:stCxn id="17" idx="0"/>
              <a:endCxn id="27" idx="0"/>
            </p:cNvCxnSpPr>
            <p:nvPr/>
          </p:nvCxnSpPr>
          <p:spPr>
            <a:xfrm rot="10800000" flipV="1">
              <a:off x="2452439" y="2471418"/>
              <a:ext cx="1853040" cy="1447312"/>
            </a:xfrm>
            <a:prstGeom prst="bentConnector2">
              <a:avLst/>
            </a:prstGeom>
            <a:ln w="28575">
              <a:solidFill>
                <a:schemeClr val="bg1">
                  <a:lumMod val="6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2" name="Elbow Connector 41">
              <a:extLst>
                <a:ext uri="{FF2B5EF4-FFF2-40B4-BE49-F238E27FC236}">
                  <a16:creationId xmlns:a16="http://schemas.microsoft.com/office/drawing/2014/main" id="{A712E4F3-CB9B-A66B-FA08-42DADDC14E61}"/>
                </a:ext>
              </a:extLst>
            </p:cNvPr>
            <p:cNvCxnSpPr>
              <a:cxnSpLocks/>
              <a:stCxn id="27" idx="2"/>
              <a:endCxn id="13" idx="1"/>
            </p:cNvCxnSpPr>
            <p:nvPr/>
          </p:nvCxnSpPr>
          <p:spPr>
            <a:xfrm rot="16200000" flipH="1">
              <a:off x="2555878" y="4512918"/>
              <a:ext cx="551616" cy="758493"/>
            </a:xfrm>
            <a:prstGeom prst="bentConnector2">
              <a:avLst/>
            </a:prstGeom>
            <a:ln w="28575">
              <a:solidFill>
                <a:schemeClr val="bg1">
                  <a:lumMod val="6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4E52CBAB-616F-417B-F797-299D3AE3E810}"/>
                </a:ext>
              </a:extLst>
            </p:cNvPr>
            <p:cNvCxnSpPr>
              <a:stCxn id="36" idx="2"/>
              <a:endCxn id="4" idx="2"/>
            </p:cNvCxnSpPr>
            <p:nvPr/>
          </p:nvCxnSpPr>
          <p:spPr>
            <a:xfrm>
              <a:off x="4645881" y="1076753"/>
              <a:ext cx="18903" cy="477585"/>
            </a:xfrm>
            <a:prstGeom prst="straightConnector1">
              <a:avLst/>
            </a:prstGeom>
            <a:ln w="28575">
              <a:solidFill>
                <a:srgbClr val="A6A6A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E0961F0E-BE75-9821-F494-DBED7FB04030}"/>
                </a:ext>
              </a:extLst>
            </p:cNvPr>
            <p:cNvCxnSpPr>
              <a:cxnSpLocks/>
              <a:stCxn id="6" idx="3"/>
              <a:endCxn id="24" idx="0"/>
            </p:cNvCxnSpPr>
            <p:nvPr/>
          </p:nvCxnSpPr>
          <p:spPr>
            <a:xfrm flipH="1">
              <a:off x="4660496" y="2533136"/>
              <a:ext cx="4291" cy="765549"/>
            </a:xfrm>
            <a:prstGeom prst="straightConnector1">
              <a:avLst/>
            </a:prstGeom>
            <a:ln w="28575">
              <a:solidFill>
                <a:srgbClr val="A6A6A6"/>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684B55E-E6AC-17CB-B892-DB6223B511BC}"/>
                </a:ext>
              </a:extLst>
            </p:cNvPr>
            <p:cNvPicPr>
              <a:picLocks noChangeAspect="1"/>
            </p:cNvPicPr>
            <p:nvPr/>
          </p:nvPicPr>
          <p:blipFill>
            <a:blip r:embed="rId5"/>
            <a:srcRect l="49726" t="93789" r="37451" b="612"/>
            <a:stretch/>
          </p:blipFill>
          <p:spPr>
            <a:xfrm>
              <a:off x="10695985" y="5647803"/>
              <a:ext cx="899920" cy="254279"/>
            </a:xfrm>
            <a:prstGeom prst="rect">
              <a:avLst/>
            </a:prstGeom>
          </p:spPr>
        </p:pic>
        <p:pic>
          <p:nvPicPr>
            <p:cNvPr id="5" name="Picture 4">
              <a:extLst>
                <a:ext uri="{FF2B5EF4-FFF2-40B4-BE49-F238E27FC236}">
                  <a16:creationId xmlns:a16="http://schemas.microsoft.com/office/drawing/2014/main" id="{210592B4-A824-366E-D93F-8C725739372B}"/>
                </a:ext>
              </a:extLst>
            </p:cNvPr>
            <p:cNvPicPr>
              <a:picLocks noChangeAspect="1"/>
            </p:cNvPicPr>
            <p:nvPr/>
          </p:nvPicPr>
          <p:blipFill>
            <a:blip r:embed="rId6"/>
            <a:srcRect l="49926" t="93433" r="37331"/>
            <a:stretch/>
          </p:blipFill>
          <p:spPr>
            <a:xfrm>
              <a:off x="10695985" y="5293928"/>
              <a:ext cx="906963" cy="302418"/>
            </a:xfrm>
            <a:prstGeom prst="rect">
              <a:avLst/>
            </a:prstGeom>
          </p:spPr>
        </p:pic>
        <p:sp>
          <p:nvSpPr>
            <p:cNvPr id="12" name="TextBox 11">
              <a:extLst>
                <a:ext uri="{FF2B5EF4-FFF2-40B4-BE49-F238E27FC236}">
                  <a16:creationId xmlns:a16="http://schemas.microsoft.com/office/drawing/2014/main" id="{32E348F3-4E74-D599-D3C3-EB71313C0EEE}"/>
                </a:ext>
              </a:extLst>
            </p:cNvPr>
            <p:cNvSpPr txBox="1"/>
            <p:nvPr/>
          </p:nvSpPr>
          <p:spPr>
            <a:xfrm>
              <a:off x="11363138" y="5868806"/>
              <a:ext cx="541173" cy="261611"/>
            </a:xfrm>
            <a:prstGeom prst="rect">
              <a:avLst/>
            </a:prstGeom>
            <a:noFill/>
          </p:spPr>
          <p:txBody>
            <a:bodyPr wrap="none" rtlCol="0">
              <a:spAutoFit/>
            </a:bodyPr>
            <a:lstStyle/>
            <a:p>
              <a:r>
                <a:rPr lang="en-US" sz="675">
                  <a:latin typeface="Arial" panose="020B0604020202020204" pitchFamily="34" charset="0"/>
                  <a:cs typeface="Arial" panose="020B0604020202020204" pitchFamily="34" charset="0"/>
                </a:rPr>
                <a:t>100%</a:t>
              </a:r>
            </a:p>
          </p:txBody>
        </p:sp>
        <p:pic>
          <p:nvPicPr>
            <p:cNvPr id="20" name="Picture 19" descr="A colorful lines of objects&#10;&#10;Description automatically generated with low confidence">
              <a:extLst>
                <a:ext uri="{FF2B5EF4-FFF2-40B4-BE49-F238E27FC236}">
                  <a16:creationId xmlns:a16="http://schemas.microsoft.com/office/drawing/2014/main" id="{7C339A09-46C3-D355-8F71-F5548A44FDB1}"/>
                </a:ext>
              </a:extLst>
            </p:cNvPr>
            <p:cNvPicPr>
              <a:picLocks noChangeAspect="1"/>
            </p:cNvPicPr>
            <p:nvPr/>
          </p:nvPicPr>
          <p:blipFill>
            <a:blip r:embed="rId7"/>
            <a:srcRect t="8524"/>
            <a:stretch/>
          </p:blipFill>
          <p:spPr>
            <a:xfrm>
              <a:off x="7908669" y="1777306"/>
              <a:ext cx="1236628" cy="2224097"/>
            </a:xfrm>
            <a:prstGeom prst="rect">
              <a:avLst/>
            </a:prstGeom>
          </p:spPr>
        </p:pic>
        <p:pic>
          <p:nvPicPr>
            <p:cNvPr id="23" name="Picture 22">
              <a:extLst>
                <a:ext uri="{FF2B5EF4-FFF2-40B4-BE49-F238E27FC236}">
                  <a16:creationId xmlns:a16="http://schemas.microsoft.com/office/drawing/2014/main" id="{CC14D105-EA80-E5E7-AF9D-2D08DC0C0E2F}"/>
                </a:ext>
              </a:extLst>
            </p:cNvPr>
            <p:cNvPicPr>
              <a:picLocks noChangeAspect="1"/>
            </p:cNvPicPr>
            <p:nvPr/>
          </p:nvPicPr>
          <p:blipFill>
            <a:blip r:embed="rId8"/>
            <a:srcRect t="5899"/>
            <a:stretch/>
          </p:blipFill>
          <p:spPr>
            <a:xfrm>
              <a:off x="9231289" y="1750785"/>
              <a:ext cx="2506421" cy="1417151"/>
            </a:xfrm>
            <a:prstGeom prst="rect">
              <a:avLst/>
            </a:prstGeom>
          </p:spPr>
        </p:pic>
        <p:pic>
          <p:nvPicPr>
            <p:cNvPr id="26" name="Picture 25">
              <a:extLst>
                <a:ext uri="{FF2B5EF4-FFF2-40B4-BE49-F238E27FC236}">
                  <a16:creationId xmlns:a16="http://schemas.microsoft.com/office/drawing/2014/main" id="{FDABB33C-4706-6BE3-E772-8B72EC03B1D7}"/>
                </a:ext>
              </a:extLst>
            </p:cNvPr>
            <p:cNvPicPr>
              <a:picLocks noChangeAspect="1"/>
            </p:cNvPicPr>
            <p:nvPr/>
          </p:nvPicPr>
          <p:blipFill>
            <a:blip r:embed="rId9"/>
            <a:srcRect l="57419" t="7726" r="18129"/>
            <a:stretch/>
          </p:blipFill>
          <p:spPr>
            <a:xfrm>
              <a:off x="8012213" y="4395768"/>
              <a:ext cx="1166022" cy="1796299"/>
            </a:xfrm>
            <a:prstGeom prst="rect">
              <a:avLst/>
            </a:prstGeom>
          </p:spPr>
        </p:pic>
        <p:pic>
          <p:nvPicPr>
            <p:cNvPr id="30" name="Graphic 29">
              <a:extLst>
                <a:ext uri="{FF2B5EF4-FFF2-40B4-BE49-F238E27FC236}">
                  <a16:creationId xmlns:a16="http://schemas.microsoft.com/office/drawing/2014/main" id="{52438515-2A4A-7A13-7704-B165B9A3FD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23712" y="4363993"/>
              <a:ext cx="219523" cy="106075"/>
            </a:xfrm>
            <a:prstGeom prst="rect">
              <a:avLst/>
            </a:prstGeom>
          </p:spPr>
        </p:pic>
        <p:pic>
          <p:nvPicPr>
            <p:cNvPr id="31" name="Graphic 30">
              <a:extLst>
                <a:ext uri="{FF2B5EF4-FFF2-40B4-BE49-F238E27FC236}">
                  <a16:creationId xmlns:a16="http://schemas.microsoft.com/office/drawing/2014/main" id="{E8FC5704-2CD2-55C5-9D7E-272C943EC1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94369" y="4344173"/>
              <a:ext cx="128031" cy="145716"/>
            </a:xfrm>
            <a:prstGeom prst="rect">
              <a:avLst/>
            </a:prstGeom>
          </p:spPr>
        </p:pic>
        <p:cxnSp>
          <p:nvCxnSpPr>
            <p:cNvPr id="32" name="Straight Connector 31">
              <a:extLst>
                <a:ext uri="{FF2B5EF4-FFF2-40B4-BE49-F238E27FC236}">
                  <a16:creationId xmlns:a16="http://schemas.microsoft.com/office/drawing/2014/main" id="{BF428202-B51C-7D78-2FCA-F7D5B8FCCD07}"/>
                </a:ext>
              </a:extLst>
            </p:cNvPr>
            <p:cNvCxnSpPr>
              <a:cxnSpLocks/>
            </p:cNvCxnSpPr>
            <p:nvPr/>
          </p:nvCxnSpPr>
          <p:spPr>
            <a:xfrm>
              <a:off x="10294369" y="3846496"/>
              <a:ext cx="0" cy="443749"/>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879323B-9D06-424C-685F-B66206E581F7}"/>
                </a:ext>
              </a:extLst>
            </p:cNvPr>
            <p:cNvCxnSpPr>
              <a:cxnSpLocks/>
            </p:cNvCxnSpPr>
            <p:nvPr/>
          </p:nvCxnSpPr>
          <p:spPr>
            <a:xfrm flipV="1">
              <a:off x="10294369" y="4290243"/>
              <a:ext cx="848864" cy="4365"/>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5" name="Freeform 34">
              <a:extLst>
                <a:ext uri="{FF2B5EF4-FFF2-40B4-BE49-F238E27FC236}">
                  <a16:creationId xmlns:a16="http://schemas.microsoft.com/office/drawing/2014/main" id="{4690A951-A2CE-DB87-66B5-3C5314195C7A}"/>
                </a:ext>
              </a:extLst>
            </p:cNvPr>
            <p:cNvSpPr/>
            <p:nvPr/>
          </p:nvSpPr>
          <p:spPr>
            <a:xfrm>
              <a:off x="10353834" y="4029020"/>
              <a:ext cx="743488" cy="268366"/>
            </a:xfrm>
            <a:custGeom>
              <a:avLst/>
              <a:gdLst>
                <a:gd name="connsiteX0" fmla="*/ 0 w 1587500"/>
                <a:gd name="connsiteY0" fmla="*/ 508000 h 513679"/>
                <a:gd name="connsiteX1" fmla="*/ 558800 w 1587500"/>
                <a:gd name="connsiteY1" fmla="*/ 495300 h 513679"/>
                <a:gd name="connsiteX2" fmla="*/ 1092200 w 1587500"/>
                <a:gd name="connsiteY2" fmla="*/ 355600 h 513679"/>
                <a:gd name="connsiteX3" fmla="*/ 1587500 w 1587500"/>
                <a:gd name="connsiteY3" fmla="*/ 0 h 513679"/>
                <a:gd name="connsiteX0" fmla="*/ 0 w 1597565"/>
                <a:gd name="connsiteY0" fmla="*/ 34471 h 509366"/>
                <a:gd name="connsiteX1" fmla="*/ 568865 w 1597565"/>
                <a:gd name="connsiteY1" fmla="*/ 495300 h 509366"/>
                <a:gd name="connsiteX2" fmla="*/ 1102265 w 1597565"/>
                <a:gd name="connsiteY2" fmla="*/ 355600 h 509366"/>
                <a:gd name="connsiteX3" fmla="*/ 1597565 w 1597565"/>
                <a:gd name="connsiteY3" fmla="*/ 0 h 509366"/>
                <a:gd name="connsiteX0" fmla="*/ 0 w 1597565"/>
                <a:gd name="connsiteY0" fmla="*/ 34471 h 538708"/>
                <a:gd name="connsiteX1" fmla="*/ 568865 w 1597565"/>
                <a:gd name="connsiteY1" fmla="*/ 495300 h 538708"/>
                <a:gd name="connsiteX2" fmla="*/ 1062006 w 1597565"/>
                <a:gd name="connsiteY2" fmla="*/ 463220 h 538708"/>
                <a:gd name="connsiteX3" fmla="*/ 1597565 w 1597565"/>
                <a:gd name="connsiteY3" fmla="*/ 0 h 538708"/>
                <a:gd name="connsiteX0" fmla="*/ 0 w 1597565"/>
                <a:gd name="connsiteY0" fmla="*/ 34471 h 505808"/>
                <a:gd name="connsiteX1" fmla="*/ 558801 w 1597565"/>
                <a:gd name="connsiteY1" fmla="*/ 423553 h 505808"/>
                <a:gd name="connsiteX2" fmla="*/ 1062006 w 1597565"/>
                <a:gd name="connsiteY2" fmla="*/ 463220 h 505808"/>
                <a:gd name="connsiteX3" fmla="*/ 1597565 w 1597565"/>
                <a:gd name="connsiteY3" fmla="*/ 0 h 505808"/>
                <a:gd name="connsiteX0" fmla="*/ 0 w 1597565"/>
                <a:gd name="connsiteY0" fmla="*/ 34471 h 481341"/>
                <a:gd name="connsiteX1" fmla="*/ 558801 w 1597565"/>
                <a:gd name="connsiteY1" fmla="*/ 423553 h 481341"/>
                <a:gd name="connsiteX2" fmla="*/ 1062006 w 1597565"/>
                <a:gd name="connsiteY2" fmla="*/ 427346 h 481341"/>
                <a:gd name="connsiteX3" fmla="*/ 1597565 w 1597565"/>
                <a:gd name="connsiteY3" fmla="*/ 0 h 481341"/>
                <a:gd name="connsiteX0" fmla="*/ 0 w 1604673"/>
                <a:gd name="connsiteY0" fmla="*/ 505829 h 506207"/>
                <a:gd name="connsiteX1" fmla="*/ 565909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07"/>
                <a:gd name="connsiteX1" fmla="*/ 537474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48"/>
                <a:gd name="connsiteX1" fmla="*/ 537474 w 1604673"/>
                <a:gd name="connsiteY1" fmla="*/ 423553 h 506248"/>
                <a:gd name="connsiteX2" fmla="*/ 1005135 w 1604673"/>
                <a:gd name="connsiteY2" fmla="*/ 377729 h 506248"/>
                <a:gd name="connsiteX3" fmla="*/ 1604673 w 1604673"/>
                <a:gd name="connsiteY3" fmla="*/ 0 h 506248"/>
                <a:gd name="connsiteX0" fmla="*/ 0 w 1604673"/>
                <a:gd name="connsiteY0" fmla="*/ 505829 h 505925"/>
                <a:gd name="connsiteX1" fmla="*/ 551692 w 1604673"/>
                <a:gd name="connsiteY1" fmla="*/ 181671 h 505925"/>
                <a:gd name="connsiteX2" fmla="*/ 1005135 w 1604673"/>
                <a:gd name="connsiteY2" fmla="*/ 377729 h 505925"/>
                <a:gd name="connsiteX3" fmla="*/ 1604673 w 1604673"/>
                <a:gd name="connsiteY3" fmla="*/ 0 h 505925"/>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569128"/>
                <a:gd name="connsiteY0" fmla="*/ 339469 h 339577"/>
                <a:gd name="connsiteX1" fmla="*/ 551692 w 1569128"/>
                <a:gd name="connsiteY1" fmla="*/ 15311 h 339577"/>
                <a:gd name="connsiteX2" fmla="*/ 990917 w 1569128"/>
                <a:gd name="connsiteY2" fmla="*/ 497 h 339577"/>
                <a:gd name="connsiteX3" fmla="*/ 1569128 w 1569128"/>
                <a:gd name="connsiteY3" fmla="*/ 125139 h 339577"/>
                <a:gd name="connsiteX0" fmla="*/ 0 w 1569128"/>
                <a:gd name="connsiteY0" fmla="*/ 338972 h 339064"/>
                <a:gd name="connsiteX1" fmla="*/ 551692 w 1569128"/>
                <a:gd name="connsiteY1" fmla="*/ 14814 h 339064"/>
                <a:gd name="connsiteX2" fmla="*/ 990917 w 1569128"/>
                <a:gd name="connsiteY2" fmla="*/ 0 h 339064"/>
                <a:gd name="connsiteX3" fmla="*/ 1569128 w 1569128"/>
                <a:gd name="connsiteY3" fmla="*/ 124642 h 339064"/>
                <a:gd name="connsiteX0" fmla="*/ 0 w 1569128"/>
                <a:gd name="connsiteY0" fmla="*/ 349310 h 349396"/>
                <a:gd name="connsiteX1" fmla="*/ 658324 w 1569128"/>
                <a:gd name="connsiteY1" fmla="*/ 344 h 349396"/>
                <a:gd name="connsiteX2" fmla="*/ 990917 w 1569128"/>
                <a:gd name="connsiteY2" fmla="*/ 10338 h 349396"/>
                <a:gd name="connsiteX3" fmla="*/ 1569128 w 1569128"/>
                <a:gd name="connsiteY3" fmla="*/ 134980 h 349396"/>
                <a:gd name="connsiteX0" fmla="*/ 0 w 1569128"/>
                <a:gd name="connsiteY0" fmla="*/ 350486 h 350571"/>
                <a:gd name="connsiteX1" fmla="*/ 658324 w 1569128"/>
                <a:gd name="connsiteY1" fmla="*/ 1520 h 350571"/>
                <a:gd name="connsiteX2" fmla="*/ 990917 w 1569128"/>
                <a:gd name="connsiteY2" fmla="*/ 11514 h 350571"/>
                <a:gd name="connsiteX3" fmla="*/ 1569128 w 1569128"/>
                <a:gd name="connsiteY3" fmla="*/ 136156 h 350571"/>
                <a:gd name="connsiteX0" fmla="*/ 0 w 1569128"/>
                <a:gd name="connsiteY0" fmla="*/ 382522 h 382624"/>
                <a:gd name="connsiteX1" fmla="*/ 658324 w 1569128"/>
                <a:gd name="connsiteY1" fmla="*/ 33556 h 382624"/>
                <a:gd name="connsiteX2" fmla="*/ 983809 w 1569128"/>
                <a:gd name="connsiteY2" fmla="*/ 12540 h 382624"/>
                <a:gd name="connsiteX3" fmla="*/ 1569128 w 1569128"/>
                <a:gd name="connsiteY3" fmla="*/ 168192 h 382624"/>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686384"/>
                <a:gd name="connsiteY0" fmla="*/ 377997 h 397791"/>
                <a:gd name="connsiteX1" fmla="*/ 558800 w 1686384"/>
                <a:gd name="connsiteY1" fmla="*/ 4222 h 397791"/>
                <a:gd name="connsiteX2" fmla="*/ 983809 w 1686384"/>
                <a:gd name="connsiteY2" fmla="*/ 8015 h 397791"/>
                <a:gd name="connsiteX3" fmla="*/ 1686384 w 1686384"/>
                <a:gd name="connsiteY3" fmla="*/ 397791 h 397791"/>
                <a:gd name="connsiteX0" fmla="*/ 0 w 1554910"/>
                <a:gd name="connsiteY0" fmla="*/ 409143 h 420269"/>
                <a:gd name="connsiteX1" fmla="*/ 427326 w 1554910"/>
                <a:gd name="connsiteY1" fmla="*/ 26700 h 420269"/>
                <a:gd name="connsiteX2" fmla="*/ 852335 w 1554910"/>
                <a:gd name="connsiteY2" fmla="*/ 30493 h 420269"/>
                <a:gd name="connsiteX3" fmla="*/ 1554910 w 1554910"/>
                <a:gd name="connsiteY3" fmla="*/ 420269 h 420269"/>
                <a:gd name="connsiteX0" fmla="*/ 0 w 1554910"/>
                <a:gd name="connsiteY0" fmla="*/ 402317 h 413443"/>
                <a:gd name="connsiteX1" fmla="*/ 427326 w 1554910"/>
                <a:gd name="connsiteY1" fmla="*/ 19874 h 413443"/>
                <a:gd name="connsiteX2" fmla="*/ 1067474 w 1554910"/>
                <a:gd name="connsiteY2" fmla="*/ 49672 h 413443"/>
                <a:gd name="connsiteX3" fmla="*/ 1554910 w 1554910"/>
                <a:gd name="connsiteY3" fmla="*/ 413443 h 413443"/>
                <a:gd name="connsiteX0" fmla="*/ 0 w 1554910"/>
                <a:gd name="connsiteY0" fmla="*/ 418903 h 430029"/>
                <a:gd name="connsiteX1" fmla="*/ 427326 w 1554910"/>
                <a:gd name="connsiteY1" fmla="*/ 36460 h 430029"/>
                <a:gd name="connsiteX2" fmla="*/ 959904 w 1554910"/>
                <a:gd name="connsiteY2" fmla="*/ 14247 h 430029"/>
                <a:gd name="connsiteX3" fmla="*/ 1554910 w 1554910"/>
                <a:gd name="connsiteY3" fmla="*/ 430029 h 430029"/>
              </a:gdLst>
              <a:ahLst/>
              <a:cxnLst>
                <a:cxn ang="0">
                  <a:pos x="connsiteX0" y="connsiteY0"/>
                </a:cxn>
                <a:cxn ang="0">
                  <a:pos x="connsiteX1" y="connsiteY1"/>
                </a:cxn>
                <a:cxn ang="0">
                  <a:pos x="connsiteX2" y="connsiteY2"/>
                </a:cxn>
                <a:cxn ang="0">
                  <a:pos x="connsiteX3" y="connsiteY3"/>
                </a:cxn>
              </a:cxnLst>
              <a:rect l="l" t="t" r="r" b="b"/>
              <a:pathLst>
                <a:path w="1554910" h="430029">
                  <a:moveTo>
                    <a:pt x="0" y="418903"/>
                  </a:moveTo>
                  <a:cubicBezTo>
                    <a:pt x="188383" y="425253"/>
                    <a:pt x="267342" y="103903"/>
                    <a:pt x="427326" y="36460"/>
                  </a:cubicBezTo>
                  <a:cubicBezTo>
                    <a:pt x="587310" y="-30983"/>
                    <a:pt x="646277" y="16169"/>
                    <a:pt x="959904" y="14247"/>
                  </a:cubicBezTo>
                  <a:cubicBezTo>
                    <a:pt x="1309077" y="18526"/>
                    <a:pt x="1307678" y="330871"/>
                    <a:pt x="1554910" y="430029"/>
                  </a:cubicBezTo>
                </a:path>
              </a:pathLst>
            </a:cu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EEF2FE9B-5300-877D-5238-1440584344AA}"/>
                </a:ext>
              </a:extLst>
            </p:cNvPr>
            <p:cNvSpPr txBox="1"/>
            <p:nvPr/>
          </p:nvSpPr>
          <p:spPr>
            <a:xfrm>
              <a:off x="9949825" y="3964651"/>
              <a:ext cx="440720" cy="284780"/>
            </a:xfrm>
            <a:prstGeom prst="rect">
              <a:avLst/>
            </a:prstGeom>
            <a:noFill/>
          </p:spPr>
          <p:txBody>
            <a:bodyPr wrap="none" rtlCol="0">
              <a:spAutoFit/>
            </a:bodyPr>
            <a:lstStyle/>
            <a:p>
              <a:r>
                <a:rPr lang="en-US" sz="788">
                  <a:latin typeface="Arial" panose="020B0604020202020204" pitchFamily="34" charset="0"/>
                  <a:cs typeface="Arial" panose="020B0604020202020204" pitchFamily="34" charset="0"/>
                </a:rPr>
                <a:t>GE</a:t>
              </a:r>
              <a:endParaRPr lang="en-US" sz="1050">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6B2C86E7-3D65-C900-DB06-AB3389C6B4B8}"/>
                </a:ext>
              </a:extLst>
            </p:cNvPr>
            <p:cNvCxnSpPr>
              <a:cxnSpLocks/>
            </p:cNvCxnSpPr>
            <p:nvPr/>
          </p:nvCxnSpPr>
          <p:spPr>
            <a:xfrm>
              <a:off x="10422398" y="4417029"/>
              <a:ext cx="501093" cy="0"/>
            </a:xfrm>
            <a:prstGeom prst="straightConnector1">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10CCCA16-5905-4581-E9FA-18183B5DB285}"/>
                </a:ext>
              </a:extLst>
            </p:cNvPr>
            <p:cNvSpPr txBox="1"/>
            <p:nvPr/>
          </p:nvSpPr>
          <p:spPr>
            <a:xfrm>
              <a:off x="9643484" y="3447353"/>
              <a:ext cx="2216846" cy="338555"/>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Gene expression pattern</a:t>
              </a:r>
            </a:p>
          </p:txBody>
        </p:sp>
      </p:grpSp>
      <p:sp>
        <p:nvSpPr>
          <p:cNvPr id="44" name="Title 43">
            <a:extLst>
              <a:ext uri="{FF2B5EF4-FFF2-40B4-BE49-F238E27FC236}">
                <a16:creationId xmlns:a16="http://schemas.microsoft.com/office/drawing/2014/main" id="{BFDADAF4-C502-9995-060F-6FEFDEBDD7BA}"/>
              </a:ext>
            </a:extLst>
          </p:cNvPr>
          <p:cNvSpPr>
            <a:spLocks noGrp="1"/>
          </p:cNvSpPr>
          <p:nvPr>
            <p:ph type="title"/>
          </p:nvPr>
        </p:nvSpPr>
        <p:spPr/>
        <p:txBody>
          <a:bodyPr>
            <a:normAutofit fontScale="90000"/>
          </a:bodyPr>
          <a:lstStyle/>
          <a:p>
            <a:r>
              <a:rPr lang="en-US" dirty="0">
                <a:solidFill>
                  <a:srgbClr val="000000"/>
                </a:solidFill>
              </a:rPr>
              <a:t>S</a:t>
            </a:r>
            <a:r>
              <a:rPr lang="en-US" sz="2000" dirty="0">
                <a:solidFill>
                  <a:srgbClr val="000000"/>
                </a:solidFill>
                <a:effectLst/>
                <a:latin typeface="Arial" panose="020B0604020202020204" pitchFamily="34" charset="0"/>
                <a:cs typeface="Arial" panose="020B0604020202020204" pitchFamily="34" charset="0"/>
              </a:rPr>
              <a:t>earching for </a:t>
            </a:r>
            <a:r>
              <a:rPr lang="en-US" sz="2000" dirty="0">
                <a:solidFill>
                  <a:srgbClr val="000000"/>
                </a:solidFill>
                <a:latin typeface="Arial" panose="020B0604020202020204" pitchFamily="34" charset="0"/>
                <a:cs typeface="Arial" panose="020B0604020202020204" pitchFamily="34" charset="0"/>
              </a:rPr>
              <a:t>novel </a:t>
            </a:r>
            <a:r>
              <a:rPr lang="en-US" sz="2000" b="1" dirty="0">
                <a:solidFill>
                  <a:srgbClr val="000000"/>
                </a:solidFill>
                <a:effectLst/>
                <a:latin typeface="Arial" panose="020B0604020202020204" pitchFamily="34" charset="0"/>
                <a:cs typeface="Arial" panose="020B0604020202020204" pitchFamily="34" charset="0"/>
              </a:rPr>
              <a:t>expression and epigenetic patterns</a:t>
            </a:r>
            <a:r>
              <a:rPr lang="en-US" sz="2000" dirty="0">
                <a:solidFill>
                  <a:srgbClr val="000000"/>
                </a:solidFill>
                <a:effectLst/>
                <a:latin typeface="Arial" panose="020B0604020202020204" pitchFamily="34" charset="0"/>
                <a:cs typeface="Arial" panose="020B0604020202020204" pitchFamily="34" charset="0"/>
              </a:rPr>
              <a:t> captured by the model</a:t>
            </a:r>
            <a:endParaRPr lang="en-US" dirty="0"/>
          </a:p>
        </p:txBody>
      </p:sp>
      <p:sp>
        <p:nvSpPr>
          <p:cNvPr id="43" name="Slide Number Placeholder 42">
            <a:extLst>
              <a:ext uri="{FF2B5EF4-FFF2-40B4-BE49-F238E27FC236}">
                <a16:creationId xmlns:a16="http://schemas.microsoft.com/office/drawing/2014/main" id="{5349096A-33AE-3895-251E-BC5F776542A8}"/>
              </a:ext>
            </a:extLst>
          </p:cNvPr>
          <p:cNvSpPr>
            <a:spLocks noGrp="1"/>
          </p:cNvSpPr>
          <p:nvPr>
            <p:ph type="sldNum" sz="quarter" idx="12"/>
          </p:nvPr>
        </p:nvSpPr>
        <p:spPr/>
        <p:txBody>
          <a:bodyPr/>
          <a:lstStyle/>
          <a:p>
            <a:fld id="{4BE72A50-E5B2-1A4D-8D3C-2C19FF24C84B}" type="slidenum">
              <a:rPr lang="en-US" smtClean="0"/>
              <a:t>18</a:t>
            </a:fld>
            <a:endParaRPr lang="en-US"/>
          </a:p>
        </p:txBody>
      </p:sp>
      <p:sp>
        <p:nvSpPr>
          <p:cNvPr id="47" name="Title 43">
            <a:extLst>
              <a:ext uri="{FF2B5EF4-FFF2-40B4-BE49-F238E27FC236}">
                <a16:creationId xmlns:a16="http://schemas.microsoft.com/office/drawing/2014/main" id="{AA71BA69-28A8-5643-4222-BABBFDAEC64A}"/>
              </a:ext>
            </a:extLst>
          </p:cNvPr>
          <p:cNvSpPr txBox="1">
            <a:spLocks/>
          </p:cNvSpPr>
          <p:nvPr/>
        </p:nvSpPr>
        <p:spPr>
          <a:xfrm>
            <a:off x="-146180" y="533689"/>
            <a:ext cx="9144000" cy="5691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1400" dirty="0"/>
              <a:t>Clustering</a:t>
            </a:r>
            <a:r>
              <a:rPr lang="en-US" sz="1400" b="0" dirty="0"/>
              <a:t> genes based on their representations learned by the VAE (</a:t>
            </a:r>
            <a:r>
              <a:rPr lang="en-US" sz="1400" b="0" dirty="0">
                <a:solidFill>
                  <a:srgbClr val="000000"/>
                </a:solidFill>
                <a:latin typeface="Arial" panose="020B0604020202020204" pitchFamily="34" charset="0"/>
                <a:cs typeface="Arial" panose="020B0604020202020204" pitchFamily="34" charset="0"/>
              </a:rPr>
              <a:t>explore</a:t>
            </a:r>
            <a:r>
              <a:rPr lang="en-US" sz="1400" b="0" dirty="0">
                <a:solidFill>
                  <a:srgbClr val="000000"/>
                </a:solidFill>
                <a:effectLst/>
                <a:latin typeface="Arial" panose="020B0604020202020204" pitchFamily="34" charset="0"/>
                <a:cs typeface="Arial" panose="020B0604020202020204" pitchFamily="34" charset="0"/>
              </a:rPr>
              <a:t> the latent space</a:t>
            </a:r>
            <a:r>
              <a:rPr lang="en-US" sz="1400" b="0" dirty="0"/>
              <a:t>)</a:t>
            </a:r>
          </a:p>
        </p:txBody>
      </p:sp>
    </p:spTree>
    <p:extLst>
      <p:ext uri="{BB962C8B-B14F-4D97-AF65-F5344CB8AC3E}">
        <p14:creationId xmlns:p14="http://schemas.microsoft.com/office/powerpoint/2010/main" val="2392456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A20D-C9D6-9830-0B73-B27C7041434A}"/>
              </a:ext>
            </a:extLst>
          </p:cNvPr>
          <p:cNvSpPr>
            <a:spLocks noGrp="1"/>
          </p:cNvSpPr>
          <p:nvPr>
            <p:ph type="title"/>
          </p:nvPr>
        </p:nvSpPr>
        <p:spPr/>
        <p:txBody>
          <a:bodyPr/>
          <a:lstStyle/>
          <a:p>
            <a:r>
              <a:rPr lang="en-US" dirty="0"/>
              <a:t>Chromatin Dynamics and Gene Regulation</a:t>
            </a:r>
          </a:p>
        </p:txBody>
      </p:sp>
      <p:sp>
        <p:nvSpPr>
          <p:cNvPr id="3" name="Slide Number Placeholder 2">
            <a:extLst>
              <a:ext uri="{FF2B5EF4-FFF2-40B4-BE49-F238E27FC236}">
                <a16:creationId xmlns:a16="http://schemas.microsoft.com/office/drawing/2014/main" id="{1D8A152B-23C0-9099-1C3F-61E49373B3AB}"/>
              </a:ext>
            </a:extLst>
          </p:cNvPr>
          <p:cNvSpPr>
            <a:spLocks noGrp="1"/>
          </p:cNvSpPr>
          <p:nvPr>
            <p:ph type="sldNum" sz="quarter" idx="12"/>
          </p:nvPr>
        </p:nvSpPr>
        <p:spPr/>
        <p:txBody>
          <a:bodyPr/>
          <a:lstStyle/>
          <a:p>
            <a:fld id="{DE4206C8-C01E-7A4A-B46C-8F62E6FE7485}" type="slidenum">
              <a:rPr lang="en-US" smtClean="0"/>
              <a:pPr/>
              <a:t>1</a:t>
            </a:fld>
            <a:endParaRPr lang="en-US" dirty="0"/>
          </a:p>
        </p:txBody>
      </p:sp>
      <p:pic>
        <p:nvPicPr>
          <p:cNvPr id="8" name="Picture 7" descr="A diagram of a cell&#10;&#10;Description automatically generated">
            <a:extLst>
              <a:ext uri="{FF2B5EF4-FFF2-40B4-BE49-F238E27FC236}">
                <a16:creationId xmlns:a16="http://schemas.microsoft.com/office/drawing/2014/main" id="{302FFD4F-C9CD-1DAE-4122-C244220FA33D}"/>
              </a:ext>
            </a:extLst>
          </p:cNvPr>
          <p:cNvPicPr>
            <a:picLocks noChangeAspect="1"/>
          </p:cNvPicPr>
          <p:nvPr/>
        </p:nvPicPr>
        <p:blipFill>
          <a:blip r:embed="rId3"/>
          <a:srcRect t="1180" r="3035"/>
          <a:stretch/>
        </p:blipFill>
        <p:spPr>
          <a:xfrm>
            <a:off x="1689193" y="624699"/>
            <a:ext cx="5765609" cy="4070128"/>
          </a:xfrm>
          <a:prstGeom prst="rect">
            <a:avLst/>
          </a:prstGeom>
        </p:spPr>
      </p:pic>
      <p:sp>
        <p:nvSpPr>
          <p:cNvPr id="10" name="TextBox 9">
            <a:extLst>
              <a:ext uri="{FF2B5EF4-FFF2-40B4-BE49-F238E27FC236}">
                <a16:creationId xmlns:a16="http://schemas.microsoft.com/office/drawing/2014/main" id="{D73D8E1A-45BB-AAF4-1250-FF2A96FC54FA}"/>
              </a:ext>
            </a:extLst>
          </p:cNvPr>
          <p:cNvSpPr txBox="1"/>
          <p:nvPr/>
        </p:nvSpPr>
        <p:spPr>
          <a:xfrm>
            <a:off x="193847" y="4897225"/>
            <a:ext cx="8385243" cy="1323439"/>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sz="1400" b="1" dirty="0">
                <a:solidFill>
                  <a:srgbClr val="222222"/>
                </a:solidFill>
                <a:latin typeface="Arial" panose="020B0604020202020204" pitchFamily="34" charset="0"/>
                <a:cs typeface="Arial" panose="020B0604020202020204" pitchFamily="34" charset="0"/>
              </a:rPr>
              <a:t>H</a:t>
            </a:r>
            <a:r>
              <a:rPr lang="en-US" sz="1400" b="1" dirty="0">
                <a:solidFill>
                  <a:srgbClr val="000000"/>
                </a:solidFill>
                <a:effectLst/>
                <a:latin typeface="Arial" panose="020B0604020202020204" pitchFamily="34" charset="0"/>
                <a:cs typeface="Arial" panose="020B0604020202020204" pitchFamily="34" charset="0"/>
              </a:rPr>
              <a:t>istone posttranslational modifications (PTMs), </a:t>
            </a:r>
            <a:r>
              <a:rPr lang="en-US" sz="1400" b="0" i="0" dirty="0">
                <a:solidFill>
                  <a:srgbClr val="222222"/>
                </a:solidFill>
                <a:effectLst/>
                <a:latin typeface="Arial" panose="020B0604020202020204" pitchFamily="34" charset="0"/>
                <a:cs typeface="Arial" panose="020B0604020202020204" pitchFamily="34" charset="0"/>
              </a:rPr>
              <a:t>DNA methylation and chromatin remodeling factors contribute to the regulation of gene expression through intricate mechanisms that influence the chromatin state</a:t>
            </a:r>
          </a:p>
          <a:p>
            <a:pPr marL="285750" indent="-285750" algn="just">
              <a:spcBef>
                <a:spcPts val="6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Chromatin is dynamic rather than static and its state transitions are essential during cellular processes (e.g., development and disease)</a:t>
            </a:r>
          </a:p>
        </p:txBody>
      </p:sp>
      <p:sp>
        <p:nvSpPr>
          <p:cNvPr id="15" name="TextBox 14">
            <a:extLst>
              <a:ext uri="{FF2B5EF4-FFF2-40B4-BE49-F238E27FC236}">
                <a16:creationId xmlns:a16="http://schemas.microsoft.com/office/drawing/2014/main" id="{040049AB-57EB-053A-452F-D061715A5D3F}"/>
              </a:ext>
            </a:extLst>
          </p:cNvPr>
          <p:cNvSpPr txBox="1"/>
          <p:nvPr/>
        </p:nvSpPr>
        <p:spPr>
          <a:xfrm>
            <a:off x="6730835" y="4404209"/>
            <a:ext cx="1848255" cy="215444"/>
          </a:xfrm>
          <a:prstGeom prst="rect">
            <a:avLst/>
          </a:prstGeom>
          <a:noFill/>
        </p:spPr>
        <p:txBody>
          <a:bodyPr wrap="square">
            <a:spAutoFit/>
          </a:bodyPr>
          <a:lstStyle/>
          <a:p>
            <a:r>
              <a:rPr lang="en-US" sz="800" b="0" i="0" dirty="0">
                <a:solidFill>
                  <a:srgbClr val="222222"/>
                </a:solidFill>
                <a:effectLst/>
                <a:latin typeface="Arial" panose="020B0604020202020204" pitchFamily="34" charset="0"/>
                <a:cs typeface="Arial" panose="020B0604020202020204" pitchFamily="34" charset="0"/>
              </a:rPr>
              <a:t>From Holliday et al., 2018</a:t>
            </a:r>
          </a:p>
        </p:txBody>
      </p:sp>
    </p:spTree>
    <p:extLst>
      <p:ext uri="{BB962C8B-B14F-4D97-AF65-F5344CB8AC3E}">
        <p14:creationId xmlns:p14="http://schemas.microsoft.com/office/powerpoint/2010/main" val="11780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4FAE-01D8-CC9E-A99A-A944BFD9D133}"/>
              </a:ext>
            </a:extLst>
          </p:cNvPr>
          <p:cNvSpPr>
            <a:spLocks noGrp="1"/>
          </p:cNvSpPr>
          <p:nvPr>
            <p:ph type="title"/>
          </p:nvPr>
        </p:nvSpPr>
        <p:spPr/>
        <p:txBody>
          <a:bodyPr/>
          <a:lstStyle/>
          <a:p>
            <a:r>
              <a:rPr lang="en-US" dirty="0"/>
              <a:t>Cluster 32: Bivalent genes in ESC which are activated in CM</a:t>
            </a:r>
          </a:p>
        </p:txBody>
      </p:sp>
      <p:sp>
        <p:nvSpPr>
          <p:cNvPr id="3" name="Slide Number Placeholder 2">
            <a:extLst>
              <a:ext uri="{FF2B5EF4-FFF2-40B4-BE49-F238E27FC236}">
                <a16:creationId xmlns:a16="http://schemas.microsoft.com/office/drawing/2014/main" id="{C1ED685B-C080-89DF-E50D-540A9C62E1D8}"/>
              </a:ext>
            </a:extLst>
          </p:cNvPr>
          <p:cNvSpPr>
            <a:spLocks noGrp="1"/>
          </p:cNvSpPr>
          <p:nvPr>
            <p:ph type="sldNum" sz="quarter" idx="12"/>
          </p:nvPr>
        </p:nvSpPr>
        <p:spPr/>
        <p:txBody>
          <a:bodyPr/>
          <a:lstStyle/>
          <a:p>
            <a:fld id="{DE4206C8-C01E-7A4A-B46C-8F62E6FE7485}" type="slidenum">
              <a:rPr lang="en-US" smtClean="0"/>
              <a:pPr/>
              <a:t>19</a:t>
            </a:fld>
            <a:endParaRPr lang="en-US"/>
          </a:p>
        </p:txBody>
      </p:sp>
      <p:pic>
        <p:nvPicPr>
          <p:cNvPr id="5" name="Picture 4">
            <a:extLst>
              <a:ext uri="{FF2B5EF4-FFF2-40B4-BE49-F238E27FC236}">
                <a16:creationId xmlns:a16="http://schemas.microsoft.com/office/drawing/2014/main" id="{98EA2BBC-D2A3-0E56-C139-AC71DC41640A}"/>
              </a:ext>
            </a:extLst>
          </p:cNvPr>
          <p:cNvPicPr>
            <a:picLocks noChangeAspect="1"/>
          </p:cNvPicPr>
          <p:nvPr/>
        </p:nvPicPr>
        <p:blipFill>
          <a:blip r:embed="rId3"/>
          <a:srcRect t="5391"/>
          <a:stretch/>
        </p:blipFill>
        <p:spPr>
          <a:xfrm>
            <a:off x="2707117" y="1558160"/>
            <a:ext cx="5673801" cy="3225319"/>
          </a:xfrm>
          <a:prstGeom prst="rect">
            <a:avLst/>
          </a:prstGeom>
        </p:spPr>
      </p:pic>
      <p:sp>
        <p:nvSpPr>
          <p:cNvPr id="32" name="TextBox 31">
            <a:extLst>
              <a:ext uri="{FF2B5EF4-FFF2-40B4-BE49-F238E27FC236}">
                <a16:creationId xmlns:a16="http://schemas.microsoft.com/office/drawing/2014/main" id="{06AAE571-11C4-D771-D334-633B9595FA55}"/>
              </a:ext>
            </a:extLst>
          </p:cNvPr>
          <p:cNvSpPr txBox="1"/>
          <p:nvPr/>
        </p:nvSpPr>
        <p:spPr>
          <a:xfrm>
            <a:off x="5287410" y="5006091"/>
            <a:ext cx="518091" cy="276999"/>
          </a:xfrm>
          <a:prstGeom prst="rect">
            <a:avLst/>
          </a:prstGeom>
          <a:noFill/>
        </p:spPr>
        <p:txBody>
          <a:bodyPr wrap="none" rtlCol="0">
            <a:spAutoFit/>
          </a:bodyPr>
          <a:lstStyle/>
          <a:p>
            <a:r>
              <a:rPr lang="en-US" sz="1200" b="1" dirty="0">
                <a:solidFill>
                  <a:srgbClr val="9B58DA"/>
                </a:solidFill>
                <a:latin typeface="Arial" panose="020B0604020202020204" pitchFamily="34" charset="0"/>
                <a:cs typeface="Arial" panose="020B0604020202020204" pitchFamily="34" charset="0"/>
              </a:rPr>
              <a:t>MES</a:t>
            </a:r>
          </a:p>
        </p:txBody>
      </p:sp>
      <p:sp>
        <p:nvSpPr>
          <p:cNvPr id="33" name="TextBox 32">
            <a:extLst>
              <a:ext uri="{FF2B5EF4-FFF2-40B4-BE49-F238E27FC236}">
                <a16:creationId xmlns:a16="http://schemas.microsoft.com/office/drawing/2014/main" id="{64D53DAE-0677-2562-217A-850E71FB2D71}"/>
              </a:ext>
            </a:extLst>
          </p:cNvPr>
          <p:cNvSpPr txBox="1"/>
          <p:nvPr/>
        </p:nvSpPr>
        <p:spPr>
          <a:xfrm>
            <a:off x="6518556" y="5006091"/>
            <a:ext cx="397866" cy="276999"/>
          </a:xfrm>
          <a:prstGeom prst="rect">
            <a:avLst/>
          </a:prstGeom>
          <a:noFill/>
        </p:spPr>
        <p:txBody>
          <a:bodyPr wrap="none" rtlCol="0">
            <a:spAutoFit/>
          </a:bodyPr>
          <a:lstStyle/>
          <a:p>
            <a:r>
              <a:rPr lang="en-US" sz="1200" b="1" dirty="0">
                <a:solidFill>
                  <a:srgbClr val="9B58DA"/>
                </a:solidFill>
                <a:latin typeface="Arial" panose="020B0604020202020204" pitchFamily="34" charset="0"/>
                <a:cs typeface="Arial" panose="020B0604020202020204" pitchFamily="34" charset="0"/>
              </a:rPr>
              <a:t>CP</a:t>
            </a:r>
          </a:p>
        </p:txBody>
      </p:sp>
      <p:sp>
        <p:nvSpPr>
          <p:cNvPr id="34" name="TextBox 33">
            <a:extLst>
              <a:ext uri="{FF2B5EF4-FFF2-40B4-BE49-F238E27FC236}">
                <a16:creationId xmlns:a16="http://schemas.microsoft.com/office/drawing/2014/main" id="{6CFC774A-5F4E-7308-F554-12D2730EAAAA}"/>
              </a:ext>
            </a:extLst>
          </p:cNvPr>
          <p:cNvSpPr txBox="1"/>
          <p:nvPr/>
        </p:nvSpPr>
        <p:spPr>
          <a:xfrm>
            <a:off x="4114550" y="5006091"/>
            <a:ext cx="500458" cy="276999"/>
          </a:xfrm>
          <a:prstGeom prst="rect">
            <a:avLst/>
          </a:prstGeom>
          <a:noFill/>
        </p:spPr>
        <p:txBody>
          <a:bodyPr wrap="none" rtlCol="0">
            <a:spAutoFit/>
          </a:bodyPr>
          <a:lstStyle/>
          <a:p>
            <a:r>
              <a:rPr lang="en-US" sz="1200" b="1" dirty="0">
                <a:solidFill>
                  <a:srgbClr val="9B58DA"/>
                </a:solidFill>
                <a:latin typeface="Arial" panose="020B0604020202020204" pitchFamily="34" charset="0"/>
                <a:cs typeface="Arial" panose="020B0604020202020204" pitchFamily="34" charset="0"/>
              </a:rPr>
              <a:t>ESC</a:t>
            </a:r>
          </a:p>
        </p:txBody>
      </p:sp>
      <p:sp>
        <p:nvSpPr>
          <p:cNvPr id="35" name="TextBox 34">
            <a:extLst>
              <a:ext uri="{FF2B5EF4-FFF2-40B4-BE49-F238E27FC236}">
                <a16:creationId xmlns:a16="http://schemas.microsoft.com/office/drawing/2014/main" id="{396ACCE3-AA7A-16C5-A84E-08D94855A65A}"/>
              </a:ext>
            </a:extLst>
          </p:cNvPr>
          <p:cNvSpPr txBox="1"/>
          <p:nvPr/>
        </p:nvSpPr>
        <p:spPr>
          <a:xfrm>
            <a:off x="7629477" y="5006091"/>
            <a:ext cx="423514" cy="276999"/>
          </a:xfrm>
          <a:prstGeom prst="rect">
            <a:avLst/>
          </a:prstGeom>
          <a:noFill/>
        </p:spPr>
        <p:txBody>
          <a:bodyPr wrap="none" rtlCol="0">
            <a:spAutoFit/>
          </a:bodyPr>
          <a:lstStyle/>
          <a:p>
            <a:r>
              <a:rPr lang="en-US" sz="1200" b="1" dirty="0">
                <a:solidFill>
                  <a:srgbClr val="DCA500"/>
                </a:solidFill>
                <a:latin typeface="Arial" panose="020B0604020202020204" pitchFamily="34" charset="0"/>
                <a:cs typeface="Arial" panose="020B0604020202020204" pitchFamily="34" charset="0"/>
              </a:rPr>
              <a:t>CM</a:t>
            </a:r>
          </a:p>
        </p:txBody>
      </p:sp>
      <p:grpSp>
        <p:nvGrpSpPr>
          <p:cNvPr id="51" name="Group 50">
            <a:extLst>
              <a:ext uri="{FF2B5EF4-FFF2-40B4-BE49-F238E27FC236}">
                <a16:creationId xmlns:a16="http://schemas.microsoft.com/office/drawing/2014/main" id="{DCC2CEC9-70E1-2D40-0450-87ECAE2B4719}"/>
              </a:ext>
            </a:extLst>
          </p:cNvPr>
          <p:cNvGrpSpPr/>
          <p:nvPr/>
        </p:nvGrpSpPr>
        <p:grpSpPr>
          <a:xfrm>
            <a:off x="599621" y="1734296"/>
            <a:ext cx="2119152" cy="4210571"/>
            <a:chOff x="1026745" y="2860733"/>
            <a:chExt cx="1466731" cy="2576245"/>
          </a:xfrm>
        </p:grpSpPr>
        <p:sp>
          <p:nvSpPr>
            <p:cNvPr id="11" name="Notched Right Arrow 10">
              <a:extLst>
                <a:ext uri="{FF2B5EF4-FFF2-40B4-BE49-F238E27FC236}">
                  <a16:creationId xmlns:a16="http://schemas.microsoft.com/office/drawing/2014/main" id="{348A55B3-A127-4885-A980-66D41FA589B0}"/>
                </a:ext>
              </a:extLst>
            </p:cNvPr>
            <p:cNvSpPr/>
            <p:nvPr/>
          </p:nvSpPr>
          <p:spPr>
            <a:xfrm rot="5400000">
              <a:off x="833690" y="3083407"/>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3" name="Picture 42" descr="A chart of a number of data&#10;&#10;Description automatically generated with medium confidence">
              <a:extLst>
                <a:ext uri="{FF2B5EF4-FFF2-40B4-BE49-F238E27FC236}">
                  <a16:creationId xmlns:a16="http://schemas.microsoft.com/office/drawing/2014/main" id="{995DEEE6-658D-D1C5-0A07-7FB7EFB77B25}"/>
                </a:ext>
              </a:extLst>
            </p:cNvPr>
            <p:cNvPicPr>
              <a:picLocks noChangeAspect="1"/>
            </p:cNvPicPr>
            <p:nvPr/>
          </p:nvPicPr>
          <p:blipFill>
            <a:blip r:embed="rId4"/>
            <a:srcRect l="10451" t="42836" r="79342" b="48618"/>
            <a:stretch/>
          </p:blipFill>
          <p:spPr>
            <a:xfrm>
              <a:off x="1179285" y="2860733"/>
              <a:ext cx="1314191" cy="2576245"/>
            </a:xfrm>
            <a:prstGeom prst="rect">
              <a:avLst/>
            </a:prstGeom>
          </p:spPr>
        </p:pic>
        <p:sp>
          <p:nvSpPr>
            <p:cNvPr id="44" name="Notched Right Arrow 43">
              <a:extLst>
                <a:ext uri="{FF2B5EF4-FFF2-40B4-BE49-F238E27FC236}">
                  <a16:creationId xmlns:a16="http://schemas.microsoft.com/office/drawing/2014/main" id="{781EABAA-9828-4704-4AF7-A1701E85A28F}"/>
                </a:ext>
              </a:extLst>
            </p:cNvPr>
            <p:cNvSpPr/>
            <p:nvPr/>
          </p:nvSpPr>
          <p:spPr>
            <a:xfrm rot="5400000">
              <a:off x="833689" y="3703532"/>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5" name="Notched Right Arrow 44">
              <a:extLst>
                <a:ext uri="{FF2B5EF4-FFF2-40B4-BE49-F238E27FC236}">
                  <a16:creationId xmlns:a16="http://schemas.microsoft.com/office/drawing/2014/main" id="{DE5AF1CB-71C6-7D34-E40D-65C1283229B7}"/>
                </a:ext>
              </a:extLst>
            </p:cNvPr>
            <p:cNvSpPr/>
            <p:nvPr/>
          </p:nvSpPr>
          <p:spPr>
            <a:xfrm rot="5400000">
              <a:off x="832209" y="4286756"/>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 name="Notched Right Arrow 45">
              <a:extLst>
                <a:ext uri="{FF2B5EF4-FFF2-40B4-BE49-F238E27FC236}">
                  <a16:creationId xmlns:a16="http://schemas.microsoft.com/office/drawing/2014/main" id="{09693CDB-96B7-74F7-4F21-7E0DB6352F9A}"/>
                </a:ext>
              </a:extLst>
            </p:cNvPr>
            <p:cNvSpPr/>
            <p:nvPr/>
          </p:nvSpPr>
          <p:spPr>
            <a:xfrm rot="5400000">
              <a:off x="832209" y="4870798"/>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48" name="TextBox 47">
            <a:extLst>
              <a:ext uri="{FF2B5EF4-FFF2-40B4-BE49-F238E27FC236}">
                <a16:creationId xmlns:a16="http://schemas.microsoft.com/office/drawing/2014/main" id="{3825659A-DBE4-9AA3-9089-B39AF9698192}"/>
              </a:ext>
            </a:extLst>
          </p:cNvPr>
          <p:cNvSpPr txBox="1"/>
          <p:nvPr/>
        </p:nvSpPr>
        <p:spPr>
          <a:xfrm>
            <a:off x="898409" y="1425942"/>
            <a:ext cx="167495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Features distributions</a:t>
            </a:r>
            <a:endParaRPr lang="en-US" sz="1200" i="1"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8937980-882D-93D5-58C5-D26F918EAE7C}"/>
              </a:ext>
            </a:extLst>
          </p:cNvPr>
          <p:cNvSpPr txBox="1"/>
          <p:nvPr/>
        </p:nvSpPr>
        <p:spPr>
          <a:xfrm>
            <a:off x="4044849" y="1178687"/>
            <a:ext cx="3959148"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Transcription Starting Site </a:t>
            </a:r>
            <a:r>
              <a:rPr lang="en-US" sz="1200" dirty="0" err="1">
                <a:latin typeface="Arial" panose="020B0604020202020204" pitchFamily="34" charset="0"/>
                <a:cs typeface="Arial" panose="020B0604020202020204" pitchFamily="34" charset="0"/>
              </a:rPr>
              <a:t>MetaPlots</a:t>
            </a:r>
            <a:r>
              <a:rPr lang="en-US" sz="1200" dirty="0">
                <a:latin typeface="Arial" panose="020B0604020202020204" pitchFamily="34" charset="0"/>
                <a:cs typeface="Arial" panose="020B0604020202020204" pitchFamily="34" charset="0"/>
              </a:rPr>
              <a:t> (Avg ChIP signal)</a:t>
            </a:r>
            <a:endParaRPr lang="en-US" sz="1200" i="1"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DAA2150C-47DC-1C50-25C8-7C99DB33AA9A}"/>
              </a:ext>
            </a:extLst>
          </p:cNvPr>
          <p:cNvSpPr txBox="1"/>
          <p:nvPr/>
        </p:nvSpPr>
        <p:spPr>
          <a:xfrm>
            <a:off x="682756" y="918178"/>
            <a:ext cx="210625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 of genes = 143 </a:t>
            </a:r>
          </a:p>
        </p:txBody>
      </p:sp>
      <p:sp>
        <p:nvSpPr>
          <p:cNvPr id="52" name="Notched Right Arrow 51">
            <a:extLst>
              <a:ext uri="{FF2B5EF4-FFF2-40B4-BE49-F238E27FC236}">
                <a16:creationId xmlns:a16="http://schemas.microsoft.com/office/drawing/2014/main" id="{1A0E5468-ACC7-9EFE-377C-C580747CA3B9}"/>
              </a:ext>
            </a:extLst>
          </p:cNvPr>
          <p:cNvSpPr/>
          <p:nvPr/>
        </p:nvSpPr>
        <p:spPr>
          <a:xfrm>
            <a:off x="4114550" y="1438292"/>
            <a:ext cx="3968908" cy="239735"/>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7" name="Group 56">
            <a:extLst>
              <a:ext uri="{FF2B5EF4-FFF2-40B4-BE49-F238E27FC236}">
                <a16:creationId xmlns:a16="http://schemas.microsoft.com/office/drawing/2014/main" id="{9B38B178-F7B5-F004-40DB-8362FBFF3525}"/>
              </a:ext>
            </a:extLst>
          </p:cNvPr>
          <p:cNvGrpSpPr/>
          <p:nvPr/>
        </p:nvGrpSpPr>
        <p:grpSpPr>
          <a:xfrm>
            <a:off x="3014180" y="4948583"/>
            <a:ext cx="518091" cy="261610"/>
            <a:chOff x="2812826" y="5167792"/>
            <a:chExt cx="518091" cy="261610"/>
          </a:xfrm>
        </p:grpSpPr>
        <p:sp>
          <p:nvSpPr>
            <p:cNvPr id="55" name="Rectangle 54">
              <a:extLst>
                <a:ext uri="{FF2B5EF4-FFF2-40B4-BE49-F238E27FC236}">
                  <a16:creationId xmlns:a16="http://schemas.microsoft.com/office/drawing/2014/main" id="{FB94D4EB-014C-00E2-7D16-F2FEAE82D4D5}"/>
                </a:ext>
              </a:extLst>
            </p:cNvPr>
            <p:cNvSpPr/>
            <p:nvPr/>
          </p:nvSpPr>
          <p:spPr>
            <a:xfrm>
              <a:off x="2821925" y="5214237"/>
              <a:ext cx="462636" cy="168720"/>
            </a:xfrm>
            <a:prstGeom prst="rect">
              <a:avLst/>
            </a:prstGeom>
            <a:solidFill>
              <a:srgbClr val="E37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F892141-DD0D-5897-4A83-597D264652F4}"/>
                </a:ext>
              </a:extLst>
            </p:cNvPr>
            <p:cNvSpPr txBox="1"/>
            <p:nvPr/>
          </p:nvSpPr>
          <p:spPr>
            <a:xfrm>
              <a:off x="2812826" y="5167792"/>
              <a:ext cx="518091" cy="261610"/>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RNA</a:t>
              </a:r>
            </a:p>
          </p:txBody>
        </p:sp>
      </p:grpSp>
      <p:sp>
        <p:nvSpPr>
          <p:cNvPr id="58" name="TextBox 57">
            <a:extLst>
              <a:ext uri="{FF2B5EF4-FFF2-40B4-BE49-F238E27FC236}">
                <a16:creationId xmlns:a16="http://schemas.microsoft.com/office/drawing/2014/main" id="{8CE4559B-5B80-1070-51FF-7725181BE637}"/>
              </a:ext>
            </a:extLst>
          </p:cNvPr>
          <p:cNvSpPr txBox="1"/>
          <p:nvPr/>
        </p:nvSpPr>
        <p:spPr>
          <a:xfrm>
            <a:off x="4258616" y="5584347"/>
            <a:ext cx="3669594" cy="461665"/>
          </a:xfrm>
          <a:prstGeom prst="rect">
            <a:avLst/>
          </a:prstGeom>
          <a:noFill/>
        </p:spPr>
        <p:txBody>
          <a:bodyPr wrap="none" rtlCol="0">
            <a:spAutoFit/>
          </a:bodyPr>
          <a:lstStyle/>
          <a:p>
            <a:pPr algn="ctr"/>
            <a:r>
              <a:rPr lang="en-US" sz="1200" b="1" dirty="0">
                <a:solidFill>
                  <a:srgbClr val="DCA500"/>
                </a:solidFill>
                <a:latin typeface="Arial" panose="020B0604020202020204" pitchFamily="34" charset="0"/>
                <a:cs typeface="Arial" panose="020B0604020202020204" pitchFamily="34" charset="0"/>
              </a:rPr>
              <a:t>Active</a:t>
            </a:r>
            <a:r>
              <a:rPr lang="en-US" sz="1200" dirty="0">
                <a:latin typeface="Arial" panose="020B0604020202020204" pitchFamily="34" charset="0"/>
                <a:cs typeface="Arial" panose="020B0604020202020204" pitchFamily="34" charset="0"/>
              </a:rPr>
              <a:t>:     H3K4me3(+) and H3K27me3(-)</a:t>
            </a:r>
            <a:endParaRPr lang="en-US" sz="1200" b="1" dirty="0">
              <a:solidFill>
                <a:srgbClr val="9B58DA"/>
              </a:solidFill>
              <a:latin typeface="Arial" panose="020B0604020202020204" pitchFamily="34" charset="0"/>
              <a:cs typeface="Arial" panose="020B0604020202020204" pitchFamily="34" charset="0"/>
            </a:endParaRPr>
          </a:p>
          <a:p>
            <a:pPr algn="ctr"/>
            <a:r>
              <a:rPr lang="en-US" sz="1200" b="1" dirty="0">
                <a:solidFill>
                  <a:srgbClr val="9B58DA"/>
                </a:solidFill>
                <a:latin typeface="Arial" panose="020B0604020202020204" pitchFamily="34" charset="0"/>
                <a:cs typeface="Arial" panose="020B0604020202020204" pitchFamily="34" charset="0"/>
              </a:rPr>
              <a:t>Bivalent / poised</a:t>
            </a:r>
            <a:r>
              <a:rPr lang="en-US" sz="1200" dirty="0">
                <a:latin typeface="Arial" panose="020B0604020202020204" pitchFamily="34" charset="0"/>
                <a:cs typeface="Arial" panose="020B0604020202020204" pitchFamily="34" charset="0"/>
              </a:rPr>
              <a:t>: H3K4me3(+) and H3K27me3(+)</a:t>
            </a:r>
          </a:p>
        </p:txBody>
      </p:sp>
      <p:sp>
        <p:nvSpPr>
          <p:cNvPr id="60" name="TextBox 59">
            <a:extLst>
              <a:ext uri="{FF2B5EF4-FFF2-40B4-BE49-F238E27FC236}">
                <a16:creationId xmlns:a16="http://schemas.microsoft.com/office/drawing/2014/main" id="{49312EB6-C51E-12B2-9627-220D4C11529D}"/>
              </a:ext>
            </a:extLst>
          </p:cNvPr>
          <p:cNvSpPr txBox="1"/>
          <p:nvPr/>
        </p:nvSpPr>
        <p:spPr>
          <a:xfrm>
            <a:off x="1268287" y="5943782"/>
            <a:ext cx="935192" cy="369332"/>
          </a:xfrm>
          <a:prstGeom prst="rect">
            <a:avLst/>
          </a:prstGeom>
          <a:noFill/>
        </p:spPr>
        <p:txBody>
          <a:bodyPr wrap="none" rtlCol="0">
            <a:spAutoFit/>
          </a:bodyPr>
          <a:lstStyle/>
          <a:p>
            <a:r>
              <a:rPr lang="en-US" dirty="0"/>
              <a:t>Z-score</a:t>
            </a:r>
          </a:p>
        </p:txBody>
      </p:sp>
    </p:spTree>
    <p:extLst>
      <p:ext uri="{BB962C8B-B14F-4D97-AF65-F5344CB8AC3E}">
        <p14:creationId xmlns:p14="http://schemas.microsoft.com/office/powerpoint/2010/main" val="253983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3C200-717F-2304-5590-10740EF8BD6E}"/>
            </a:ext>
          </a:extLst>
        </p:cNvPr>
        <p:cNvGrpSpPr/>
        <p:nvPr/>
      </p:nvGrpSpPr>
      <p:grpSpPr>
        <a:xfrm>
          <a:off x="0" y="0"/>
          <a:ext cx="0" cy="0"/>
          <a:chOff x="0" y="0"/>
          <a:chExt cx="0" cy="0"/>
        </a:xfrm>
      </p:grpSpPr>
      <p:pic>
        <p:nvPicPr>
          <p:cNvPr id="17" name="Picture 16" descr="A colorful objects on a white background&#10;&#10;Description automatically generated">
            <a:extLst>
              <a:ext uri="{FF2B5EF4-FFF2-40B4-BE49-F238E27FC236}">
                <a16:creationId xmlns:a16="http://schemas.microsoft.com/office/drawing/2014/main" id="{87F2004D-54C3-7917-1811-8D56B5A5CEC8}"/>
              </a:ext>
            </a:extLst>
          </p:cNvPr>
          <p:cNvPicPr>
            <a:picLocks noChangeAspect="1"/>
          </p:cNvPicPr>
          <p:nvPr/>
        </p:nvPicPr>
        <p:blipFill>
          <a:blip r:embed="rId3"/>
          <a:srcRect t="7505"/>
          <a:stretch/>
        </p:blipFill>
        <p:spPr>
          <a:xfrm>
            <a:off x="831374" y="1702879"/>
            <a:ext cx="2073052" cy="4263429"/>
          </a:xfrm>
          <a:prstGeom prst="rect">
            <a:avLst/>
          </a:prstGeom>
        </p:spPr>
      </p:pic>
      <p:pic>
        <p:nvPicPr>
          <p:cNvPr id="6" name="Picture 5">
            <a:extLst>
              <a:ext uri="{FF2B5EF4-FFF2-40B4-BE49-F238E27FC236}">
                <a16:creationId xmlns:a16="http://schemas.microsoft.com/office/drawing/2014/main" id="{259BF465-43A1-6768-31A7-1ADAD32D21D5}"/>
              </a:ext>
            </a:extLst>
          </p:cNvPr>
          <p:cNvPicPr>
            <a:picLocks noChangeAspect="1"/>
          </p:cNvPicPr>
          <p:nvPr/>
        </p:nvPicPr>
        <p:blipFill>
          <a:blip r:embed="rId4"/>
          <a:srcRect l="1877" t="6394"/>
          <a:stretch/>
        </p:blipFill>
        <p:spPr>
          <a:xfrm>
            <a:off x="2913280" y="1677674"/>
            <a:ext cx="5243837" cy="3173653"/>
          </a:xfrm>
          <a:prstGeom prst="rect">
            <a:avLst/>
          </a:prstGeom>
        </p:spPr>
      </p:pic>
      <p:sp>
        <p:nvSpPr>
          <p:cNvPr id="5" name="Title 4">
            <a:extLst>
              <a:ext uri="{FF2B5EF4-FFF2-40B4-BE49-F238E27FC236}">
                <a16:creationId xmlns:a16="http://schemas.microsoft.com/office/drawing/2014/main" id="{D00D25D5-DD91-FDEC-FF79-2FD0703E1111}"/>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Cluster 51: Valley-like expression pattern, bivalent in mid-stages</a:t>
            </a:r>
            <a:endParaRPr lang="en-US" dirty="0"/>
          </a:p>
        </p:txBody>
      </p:sp>
      <p:sp>
        <p:nvSpPr>
          <p:cNvPr id="18" name="Slide Number Placeholder 17">
            <a:extLst>
              <a:ext uri="{FF2B5EF4-FFF2-40B4-BE49-F238E27FC236}">
                <a16:creationId xmlns:a16="http://schemas.microsoft.com/office/drawing/2014/main" id="{CF777E29-ECD0-65BE-7316-4BFB0A214127}"/>
              </a:ext>
            </a:extLst>
          </p:cNvPr>
          <p:cNvSpPr>
            <a:spLocks noGrp="1"/>
          </p:cNvSpPr>
          <p:nvPr>
            <p:ph type="sldNum" sz="quarter" idx="12"/>
          </p:nvPr>
        </p:nvSpPr>
        <p:spPr/>
        <p:txBody>
          <a:bodyPr/>
          <a:lstStyle/>
          <a:p>
            <a:fld id="{DE4206C8-C01E-7A4A-B46C-8F62E6FE7485}" type="slidenum">
              <a:rPr lang="en-US" smtClean="0"/>
              <a:pPr/>
              <a:t>20</a:t>
            </a:fld>
            <a:endParaRPr lang="en-US"/>
          </a:p>
        </p:txBody>
      </p:sp>
      <p:sp>
        <p:nvSpPr>
          <p:cNvPr id="42" name="TextBox 41">
            <a:extLst>
              <a:ext uri="{FF2B5EF4-FFF2-40B4-BE49-F238E27FC236}">
                <a16:creationId xmlns:a16="http://schemas.microsoft.com/office/drawing/2014/main" id="{390A20CE-F146-C727-DCB7-FDB85A5786C9}"/>
              </a:ext>
            </a:extLst>
          </p:cNvPr>
          <p:cNvSpPr txBox="1"/>
          <p:nvPr/>
        </p:nvSpPr>
        <p:spPr>
          <a:xfrm>
            <a:off x="4071542" y="4936354"/>
            <a:ext cx="500458" cy="276999"/>
          </a:xfrm>
          <a:prstGeom prst="rect">
            <a:avLst/>
          </a:prstGeom>
          <a:noFill/>
        </p:spPr>
        <p:txBody>
          <a:bodyPr wrap="none" rtlCol="0">
            <a:spAutoFit/>
          </a:bodyPr>
          <a:lstStyle/>
          <a:p>
            <a:r>
              <a:rPr lang="en-US" sz="1200" b="1" dirty="0">
                <a:solidFill>
                  <a:srgbClr val="DCA500"/>
                </a:solidFill>
                <a:latin typeface="Arial" panose="020B0604020202020204" pitchFamily="34" charset="0"/>
                <a:cs typeface="Arial" panose="020B0604020202020204" pitchFamily="34" charset="0"/>
              </a:rPr>
              <a:t>ESC</a:t>
            </a:r>
          </a:p>
        </p:txBody>
      </p:sp>
      <p:sp>
        <p:nvSpPr>
          <p:cNvPr id="8" name="TextBox 7">
            <a:extLst>
              <a:ext uri="{FF2B5EF4-FFF2-40B4-BE49-F238E27FC236}">
                <a16:creationId xmlns:a16="http://schemas.microsoft.com/office/drawing/2014/main" id="{3CFB9260-3B64-CB87-01E7-04E748569E37}"/>
              </a:ext>
            </a:extLst>
          </p:cNvPr>
          <p:cNvSpPr txBox="1"/>
          <p:nvPr/>
        </p:nvSpPr>
        <p:spPr>
          <a:xfrm>
            <a:off x="5195841" y="4936354"/>
            <a:ext cx="518091" cy="276999"/>
          </a:xfrm>
          <a:prstGeom prst="rect">
            <a:avLst/>
          </a:prstGeom>
          <a:noFill/>
        </p:spPr>
        <p:txBody>
          <a:bodyPr wrap="none" rtlCol="0">
            <a:spAutoFit/>
          </a:bodyPr>
          <a:lstStyle/>
          <a:p>
            <a:r>
              <a:rPr lang="en-US" sz="1200" b="1" dirty="0">
                <a:solidFill>
                  <a:srgbClr val="9B58DA"/>
                </a:solidFill>
                <a:latin typeface="Arial" panose="020B0604020202020204" pitchFamily="34" charset="0"/>
                <a:cs typeface="Arial" panose="020B0604020202020204" pitchFamily="34" charset="0"/>
              </a:rPr>
              <a:t>MES</a:t>
            </a:r>
          </a:p>
        </p:txBody>
      </p:sp>
      <p:sp>
        <p:nvSpPr>
          <p:cNvPr id="9" name="TextBox 8">
            <a:extLst>
              <a:ext uri="{FF2B5EF4-FFF2-40B4-BE49-F238E27FC236}">
                <a16:creationId xmlns:a16="http://schemas.microsoft.com/office/drawing/2014/main" id="{8D3E7A74-D9CA-FCAA-8B7A-C9869679B899}"/>
              </a:ext>
            </a:extLst>
          </p:cNvPr>
          <p:cNvSpPr txBox="1"/>
          <p:nvPr/>
        </p:nvSpPr>
        <p:spPr>
          <a:xfrm>
            <a:off x="6426987" y="4936354"/>
            <a:ext cx="397866" cy="276999"/>
          </a:xfrm>
          <a:prstGeom prst="rect">
            <a:avLst/>
          </a:prstGeom>
          <a:noFill/>
        </p:spPr>
        <p:txBody>
          <a:bodyPr wrap="none" rtlCol="0">
            <a:spAutoFit/>
          </a:bodyPr>
          <a:lstStyle/>
          <a:p>
            <a:r>
              <a:rPr lang="en-US" sz="1200" b="1" dirty="0">
                <a:solidFill>
                  <a:srgbClr val="9B58DA"/>
                </a:solidFill>
                <a:latin typeface="Arial" panose="020B0604020202020204" pitchFamily="34" charset="0"/>
                <a:cs typeface="Arial" panose="020B0604020202020204" pitchFamily="34" charset="0"/>
              </a:rPr>
              <a:t>CP</a:t>
            </a:r>
          </a:p>
        </p:txBody>
      </p:sp>
      <p:sp>
        <p:nvSpPr>
          <p:cNvPr id="22" name="TextBox 21">
            <a:extLst>
              <a:ext uri="{FF2B5EF4-FFF2-40B4-BE49-F238E27FC236}">
                <a16:creationId xmlns:a16="http://schemas.microsoft.com/office/drawing/2014/main" id="{002C71BE-AE0C-276C-8907-64A7D531FE9C}"/>
              </a:ext>
            </a:extLst>
          </p:cNvPr>
          <p:cNvSpPr txBox="1"/>
          <p:nvPr/>
        </p:nvSpPr>
        <p:spPr>
          <a:xfrm>
            <a:off x="7537908" y="4936354"/>
            <a:ext cx="423514" cy="276999"/>
          </a:xfrm>
          <a:prstGeom prst="rect">
            <a:avLst/>
          </a:prstGeom>
          <a:noFill/>
        </p:spPr>
        <p:txBody>
          <a:bodyPr wrap="none" rtlCol="0">
            <a:spAutoFit/>
          </a:bodyPr>
          <a:lstStyle/>
          <a:p>
            <a:r>
              <a:rPr lang="en-US" sz="1200" b="1" dirty="0">
                <a:solidFill>
                  <a:srgbClr val="DCA500"/>
                </a:solidFill>
                <a:latin typeface="Arial" panose="020B0604020202020204" pitchFamily="34" charset="0"/>
                <a:cs typeface="Arial" panose="020B0604020202020204" pitchFamily="34" charset="0"/>
              </a:rPr>
              <a:t>CM</a:t>
            </a:r>
          </a:p>
        </p:txBody>
      </p:sp>
      <p:grpSp>
        <p:nvGrpSpPr>
          <p:cNvPr id="23" name="Group 22">
            <a:extLst>
              <a:ext uri="{FF2B5EF4-FFF2-40B4-BE49-F238E27FC236}">
                <a16:creationId xmlns:a16="http://schemas.microsoft.com/office/drawing/2014/main" id="{BB88D6A0-299B-2DFB-2862-3F512C37221B}"/>
              </a:ext>
            </a:extLst>
          </p:cNvPr>
          <p:cNvGrpSpPr/>
          <p:nvPr/>
        </p:nvGrpSpPr>
        <p:grpSpPr>
          <a:xfrm>
            <a:off x="532585" y="1753797"/>
            <a:ext cx="220393" cy="3804062"/>
            <a:chOff x="1026745" y="2888871"/>
            <a:chExt cx="152541" cy="2327522"/>
          </a:xfrm>
        </p:grpSpPr>
        <p:sp>
          <p:nvSpPr>
            <p:cNvPr id="24" name="Notched Right Arrow 23">
              <a:extLst>
                <a:ext uri="{FF2B5EF4-FFF2-40B4-BE49-F238E27FC236}">
                  <a16:creationId xmlns:a16="http://schemas.microsoft.com/office/drawing/2014/main" id="{B040D171-A79E-6132-BFBE-4D4D1E066F01}"/>
                </a:ext>
              </a:extLst>
            </p:cNvPr>
            <p:cNvSpPr/>
            <p:nvPr/>
          </p:nvSpPr>
          <p:spPr>
            <a:xfrm rot="5400000">
              <a:off x="833690" y="3083407"/>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Notched Right Arrow 25">
              <a:extLst>
                <a:ext uri="{FF2B5EF4-FFF2-40B4-BE49-F238E27FC236}">
                  <a16:creationId xmlns:a16="http://schemas.microsoft.com/office/drawing/2014/main" id="{9E8CE3FD-8C13-1611-4649-DD6E2BE7E5D3}"/>
                </a:ext>
              </a:extLst>
            </p:cNvPr>
            <p:cNvSpPr/>
            <p:nvPr/>
          </p:nvSpPr>
          <p:spPr>
            <a:xfrm rot="5400000">
              <a:off x="833689" y="3703532"/>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Notched Right Arrow 26">
              <a:extLst>
                <a:ext uri="{FF2B5EF4-FFF2-40B4-BE49-F238E27FC236}">
                  <a16:creationId xmlns:a16="http://schemas.microsoft.com/office/drawing/2014/main" id="{D639E4B3-F584-BB98-788D-464B216148A1}"/>
                </a:ext>
              </a:extLst>
            </p:cNvPr>
            <p:cNvSpPr/>
            <p:nvPr/>
          </p:nvSpPr>
          <p:spPr>
            <a:xfrm rot="5400000">
              <a:off x="832209" y="4286756"/>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 name="Notched Right Arrow 27">
              <a:extLst>
                <a:ext uri="{FF2B5EF4-FFF2-40B4-BE49-F238E27FC236}">
                  <a16:creationId xmlns:a16="http://schemas.microsoft.com/office/drawing/2014/main" id="{753BB741-79E1-C098-175B-78D400C61235}"/>
                </a:ext>
              </a:extLst>
            </p:cNvPr>
            <p:cNvSpPr/>
            <p:nvPr/>
          </p:nvSpPr>
          <p:spPr>
            <a:xfrm rot="5400000">
              <a:off x="832209" y="4870798"/>
              <a:ext cx="540131" cy="1510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9" name="TextBox 28">
            <a:extLst>
              <a:ext uri="{FF2B5EF4-FFF2-40B4-BE49-F238E27FC236}">
                <a16:creationId xmlns:a16="http://schemas.microsoft.com/office/drawing/2014/main" id="{266A7300-5A6B-E9F0-F936-4CB6136FE1B7}"/>
              </a:ext>
            </a:extLst>
          </p:cNvPr>
          <p:cNvSpPr txBox="1"/>
          <p:nvPr/>
        </p:nvSpPr>
        <p:spPr>
          <a:xfrm>
            <a:off x="910887" y="1414746"/>
            <a:ext cx="167495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Features distributions</a:t>
            </a:r>
            <a:endParaRPr lang="en-US" sz="1200" i="1"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92D4F5-DD13-AE1A-B178-278EB6CA4829}"/>
              </a:ext>
            </a:extLst>
          </p:cNvPr>
          <p:cNvSpPr txBox="1"/>
          <p:nvPr/>
        </p:nvSpPr>
        <p:spPr>
          <a:xfrm>
            <a:off x="3977814" y="1152200"/>
            <a:ext cx="3959148"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Transcription Starting Site </a:t>
            </a:r>
            <a:r>
              <a:rPr lang="en-US" sz="1200" dirty="0" err="1">
                <a:latin typeface="Arial" panose="020B0604020202020204" pitchFamily="34" charset="0"/>
                <a:cs typeface="Arial" panose="020B0604020202020204" pitchFamily="34" charset="0"/>
              </a:rPr>
              <a:t>MetaPlots</a:t>
            </a:r>
            <a:r>
              <a:rPr lang="en-US" sz="1200" dirty="0">
                <a:latin typeface="Arial" panose="020B0604020202020204" pitchFamily="34" charset="0"/>
                <a:cs typeface="Arial" panose="020B0604020202020204" pitchFamily="34" charset="0"/>
              </a:rPr>
              <a:t> (Avg ChIP signal)</a:t>
            </a:r>
            <a:endParaRPr lang="en-US" sz="1200" i="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250CBB6-AB44-F3FF-8407-A1D27A57FD83}"/>
              </a:ext>
            </a:extLst>
          </p:cNvPr>
          <p:cNvSpPr txBox="1"/>
          <p:nvPr/>
        </p:nvSpPr>
        <p:spPr>
          <a:xfrm>
            <a:off x="615721" y="891691"/>
            <a:ext cx="210625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 of genes = 102 </a:t>
            </a:r>
          </a:p>
        </p:txBody>
      </p:sp>
      <p:sp>
        <p:nvSpPr>
          <p:cNvPr id="34" name="Notched Right Arrow 33">
            <a:extLst>
              <a:ext uri="{FF2B5EF4-FFF2-40B4-BE49-F238E27FC236}">
                <a16:creationId xmlns:a16="http://schemas.microsoft.com/office/drawing/2014/main" id="{FA9BB429-1CF9-CD79-D1AD-C40C12CC58E4}"/>
              </a:ext>
            </a:extLst>
          </p:cNvPr>
          <p:cNvSpPr/>
          <p:nvPr/>
        </p:nvSpPr>
        <p:spPr>
          <a:xfrm>
            <a:off x="4047515" y="1411805"/>
            <a:ext cx="3968908" cy="239735"/>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5" name="Group 34">
            <a:extLst>
              <a:ext uri="{FF2B5EF4-FFF2-40B4-BE49-F238E27FC236}">
                <a16:creationId xmlns:a16="http://schemas.microsoft.com/office/drawing/2014/main" id="{EDD0EFB3-E77B-EE34-F26C-C0D43597C230}"/>
              </a:ext>
            </a:extLst>
          </p:cNvPr>
          <p:cNvGrpSpPr/>
          <p:nvPr/>
        </p:nvGrpSpPr>
        <p:grpSpPr>
          <a:xfrm>
            <a:off x="3123975" y="4968997"/>
            <a:ext cx="518091" cy="261610"/>
            <a:chOff x="2812826" y="5167792"/>
            <a:chExt cx="518091" cy="261610"/>
          </a:xfrm>
        </p:grpSpPr>
        <p:sp>
          <p:nvSpPr>
            <p:cNvPr id="36" name="Rectangle 35">
              <a:extLst>
                <a:ext uri="{FF2B5EF4-FFF2-40B4-BE49-F238E27FC236}">
                  <a16:creationId xmlns:a16="http://schemas.microsoft.com/office/drawing/2014/main" id="{C3DA7826-DEE2-13E4-AD5A-6FCC8D0DFD35}"/>
                </a:ext>
              </a:extLst>
            </p:cNvPr>
            <p:cNvSpPr/>
            <p:nvPr/>
          </p:nvSpPr>
          <p:spPr>
            <a:xfrm>
              <a:off x="2821925" y="5214237"/>
              <a:ext cx="462636" cy="168720"/>
            </a:xfrm>
            <a:prstGeom prst="rect">
              <a:avLst/>
            </a:prstGeom>
            <a:solidFill>
              <a:srgbClr val="E37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CCC8027-3F91-3BFD-B570-3FAF45130AD2}"/>
                </a:ext>
              </a:extLst>
            </p:cNvPr>
            <p:cNvSpPr txBox="1"/>
            <p:nvPr/>
          </p:nvSpPr>
          <p:spPr>
            <a:xfrm>
              <a:off x="2812826" y="5167792"/>
              <a:ext cx="518091" cy="261610"/>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RNA</a:t>
              </a:r>
            </a:p>
          </p:txBody>
        </p:sp>
      </p:grpSp>
      <p:sp>
        <p:nvSpPr>
          <p:cNvPr id="47" name="TextBox 46">
            <a:extLst>
              <a:ext uri="{FF2B5EF4-FFF2-40B4-BE49-F238E27FC236}">
                <a16:creationId xmlns:a16="http://schemas.microsoft.com/office/drawing/2014/main" id="{73EB655B-4F4D-82C1-4258-66FDC9B9C4E6}"/>
              </a:ext>
            </a:extLst>
          </p:cNvPr>
          <p:cNvSpPr txBox="1"/>
          <p:nvPr/>
        </p:nvSpPr>
        <p:spPr>
          <a:xfrm>
            <a:off x="1268287" y="5943782"/>
            <a:ext cx="935192" cy="369332"/>
          </a:xfrm>
          <a:prstGeom prst="rect">
            <a:avLst/>
          </a:prstGeom>
          <a:noFill/>
        </p:spPr>
        <p:txBody>
          <a:bodyPr wrap="none" rtlCol="0">
            <a:spAutoFit/>
          </a:bodyPr>
          <a:lstStyle/>
          <a:p>
            <a:r>
              <a:rPr lang="en-US" dirty="0"/>
              <a:t>Z-score</a:t>
            </a:r>
          </a:p>
        </p:txBody>
      </p:sp>
      <p:sp>
        <p:nvSpPr>
          <p:cNvPr id="48" name="TextBox 47">
            <a:extLst>
              <a:ext uri="{FF2B5EF4-FFF2-40B4-BE49-F238E27FC236}">
                <a16:creationId xmlns:a16="http://schemas.microsoft.com/office/drawing/2014/main" id="{B949F675-F7C9-A491-6D48-C64F3504A422}"/>
              </a:ext>
            </a:extLst>
          </p:cNvPr>
          <p:cNvSpPr txBox="1"/>
          <p:nvPr/>
        </p:nvSpPr>
        <p:spPr>
          <a:xfrm>
            <a:off x="4258616" y="5584347"/>
            <a:ext cx="3669594" cy="461665"/>
          </a:xfrm>
          <a:prstGeom prst="rect">
            <a:avLst/>
          </a:prstGeom>
          <a:noFill/>
        </p:spPr>
        <p:txBody>
          <a:bodyPr wrap="none" rtlCol="0">
            <a:spAutoFit/>
          </a:bodyPr>
          <a:lstStyle/>
          <a:p>
            <a:pPr algn="ctr"/>
            <a:r>
              <a:rPr lang="en-US" sz="1200" b="1" dirty="0">
                <a:solidFill>
                  <a:srgbClr val="DCA500"/>
                </a:solidFill>
                <a:latin typeface="Arial" panose="020B0604020202020204" pitchFamily="34" charset="0"/>
                <a:cs typeface="Arial" panose="020B0604020202020204" pitchFamily="34" charset="0"/>
              </a:rPr>
              <a:t>Active</a:t>
            </a:r>
            <a:r>
              <a:rPr lang="en-US" sz="1200" dirty="0">
                <a:latin typeface="Arial" panose="020B0604020202020204" pitchFamily="34" charset="0"/>
                <a:cs typeface="Arial" panose="020B0604020202020204" pitchFamily="34" charset="0"/>
              </a:rPr>
              <a:t>:     H3K4me3(+) and H3K27me3(-)</a:t>
            </a:r>
            <a:endParaRPr lang="en-US" sz="1200" b="1" dirty="0">
              <a:solidFill>
                <a:srgbClr val="9B58DA"/>
              </a:solidFill>
              <a:latin typeface="Arial" panose="020B0604020202020204" pitchFamily="34" charset="0"/>
              <a:cs typeface="Arial" panose="020B0604020202020204" pitchFamily="34" charset="0"/>
            </a:endParaRPr>
          </a:p>
          <a:p>
            <a:pPr algn="ctr"/>
            <a:r>
              <a:rPr lang="en-US" sz="1200" b="1" dirty="0">
                <a:solidFill>
                  <a:srgbClr val="9B58DA"/>
                </a:solidFill>
                <a:latin typeface="Arial" panose="020B0604020202020204" pitchFamily="34" charset="0"/>
                <a:cs typeface="Arial" panose="020B0604020202020204" pitchFamily="34" charset="0"/>
              </a:rPr>
              <a:t>Bivalent / poised</a:t>
            </a:r>
            <a:r>
              <a:rPr lang="en-US" sz="1200" dirty="0">
                <a:latin typeface="Arial" panose="020B0604020202020204" pitchFamily="34" charset="0"/>
                <a:cs typeface="Arial" panose="020B0604020202020204" pitchFamily="34" charset="0"/>
              </a:rPr>
              <a:t>: H3K4me3(+) and H3K27me3(+)</a:t>
            </a:r>
          </a:p>
        </p:txBody>
      </p:sp>
    </p:spTree>
    <p:extLst>
      <p:ext uri="{BB962C8B-B14F-4D97-AF65-F5344CB8AC3E}">
        <p14:creationId xmlns:p14="http://schemas.microsoft.com/office/powerpoint/2010/main" val="1244731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9B2A-8DFD-4E1E-6A9E-45110D64B5D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F1BBD4C-7CF7-3E2D-C79B-02C82EE37540}"/>
              </a:ext>
            </a:extLst>
          </p:cNvPr>
          <p:cNvPicPr>
            <a:picLocks noChangeAspect="1"/>
          </p:cNvPicPr>
          <p:nvPr/>
        </p:nvPicPr>
        <p:blipFill>
          <a:blip r:embed="rId3"/>
          <a:stretch>
            <a:fillRect/>
          </a:stretch>
        </p:blipFill>
        <p:spPr>
          <a:xfrm>
            <a:off x="1874013" y="1044072"/>
            <a:ext cx="5395973" cy="5376949"/>
          </a:xfrm>
          <a:prstGeom prst="rect">
            <a:avLst/>
          </a:prstGeom>
        </p:spPr>
      </p:pic>
      <p:sp>
        <p:nvSpPr>
          <p:cNvPr id="5" name="Title 4">
            <a:extLst>
              <a:ext uri="{FF2B5EF4-FFF2-40B4-BE49-F238E27FC236}">
                <a16:creationId xmlns:a16="http://schemas.microsoft.com/office/drawing/2014/main" id="{6DD50798-9066-9BE3-D457-2B014A295666}"/>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Cluster 51: Gene expression dynamics at gene resolution</a:t>
            </a:r>
            <a:endParaRPr lang="en-US" dirty="0"/>
          </a:p>
        </p:txBody>
      </p:sp>
      <p:sp>
        <p:nvSpPr>
          <p:cNvPr id="2" name="Slide Number Placeholder 1">
            <a:extLst>
              <a:ext uri="{FF2B5EF4-FFF2-40B4-BE49-F238E27FC236}">
                <a16:creationId xmlns:a16="http://schemas.microsoft.com/office/drawing/2014/main" id="{F769BD1F-9C15-D191-9294-D4E2403479C0}"/>
              </a:ext>
            </a:extLst>
          </p:cNvPr>
          <p:cNvSpPr>
            <a:spLocks noGrp="1"/>
          </p:cNvSpPr>
          <p:nvPr>
            <p:ph type="sldNum" sz="quarter" idx="12"/>
          </p:nvPr>
        </p:nvSpPr>
        <p:spPr/>
        <p:txBody>
          <a:bodyPr/>
          <a:lstStyle/>
          <a:p>
            <a:fld id="{DE4206C8-C01E-7A4A-B46C-8F62E6FE7485}" type="slidenum">
              <a:rPr lang="en-US" smtClean="0"/>
              <a:pPr/>
              <a:t>21</a:t>
            </a:fld>
            <a:endParaRPr lang="en-US"/>
          </a:p>
        </p:txBody>
      </p:sp>
      <p:sp>
        <p:nvSpPr>
          <p:cNvPr id="3" name="Title 4">
            <a:extLst>
              <a:ext uri="{FF2B5EF4-FFF2-40B4-BE49-F238E27FC236}">
                <a16:creationId xmlns:a16="http://schemas.microsoft.com/office/drawing/2014/main" id="{EC7714D6-0281-C45E-6745-CD2C4F1C6AE3}"/>
              </a:ext>
            </a:extLst>
          </p:cNvPr>
          <p:cNvSpPr txBox="1">
            <a:spLocks/>
          </p:cNvSpPr>
          <p:nvPr/>
        </p:nvSpPr>
        <p:spPr>
          <a:xfrm>
            <a:off x="0" y="436979"/>
            <a:ext cx="9144000" cy="5691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endParaRPr lang="en-US" sz="1400" dirty="0"/>
          </a:p>
        </p:txBody>
      </p:sp>
      <p:sp>
        <p:nvSpPr>
          <p:cNvPr id="4" name="Title 4">
            <a:extLst>
              <a:ext uri="{FF2B5EF4-FFF2-40B4-BE49-F238E27FC236}">
                <a16:creationId xmlns:a16="http://schemas.microsoft.com/office/drawing/2014/main" id="{02B05166-36A5-592C-819E-561C63514319}"/>
              </a:ext>
            </a:extLst>
          </p:cNvPr>
          <p:cNvSpPr txBox="1">
            <a:spLocks/>
          </p:cNvSpPr>
          <p:nvPr/>
        </p:nvSpPr>
        <p:spPr>
          <a:xfrm>
            <a:off x="3169594" y="500067"/>
            <a:ext cx="2804809" cy="5691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1400" dirty="0"/>
              <a:t>16 randomly selected genes</a:t>
            </a:r>
          </a:p>
        </p:txBody>
      </p:sp>
      <p:pic>
        <p:nvPicPr>
          <p:cNvPr id="6" name="Picture 5">
            <a:extLst>
              <a:ext uri="{FF2B5EF4-FFF2-40B4-BE49-F238E27FC236}">
                <a16:creationId xmlns:a16="http://schemas.microsoft.com/office/drawing/2014/main" id="{885BB430-4EF4-86B3-AFA8-FAC2FE150B98}"/>
              </a:ext>
            </a:extLst>
          </p:cNvPr>
          <p:cNvPicPr>
            <a:picLocks noChangeAspect="1"/>
          </p:cNvPicPr>
          <p:nvPr/>
        </p:nvPicPr>
        <p:blipFill>
          <a:blip r:embed="rId4"/>
          <a:stretch>
            <a:fillRect/>
          </a:stretch>
        </p:blipFill>
        <p:spPr>
          <a:xfrm>
            <a:off x="517027" y="3096147"/>
            <a:ext cx="906695" cy="940276"/>
          </a:xfrm>
          <a:prstGeom prst="rect">
            <a:avLst/>
          </a:prstGeom>
        </p:spPr>
      </p:pic>
      <p:sp>
        <p:nvSpPr>
          <p:cNvPr id="7" name="TextBox 6">
            <a:extLst>
              <a:ext uri="{FF2B5EF4-FFF2-40B4-BE49-F238E27FC236}">
                <a16:creationId xmlns:a16="http://schemas.microsoft.com/office/drawing/2014/main" id="{895A4CAB-8C5C-95B8-6055-F975B81C0558}"/>
              </a:ext>
            </a:extLst>
          </p:cNvPr>
          <p:cNvSpPr txBox="1"/>
          <p:nvPr/>
        </p:nvSpPr>
        <p:spPr>
          <a:xfrm>
            <a:off x="541749" y="278837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Cell type</a:t>
            </a:r>
          </a:p>
        </p:txBody>
      </p:sp>
    </p:spTree>
    <p:extLst>
      <p:ext uri="{BB962C8B-B14F-4D97-AF65-F5344CB8AC3E}">
        <p14:creationId xmlns:p14="http://schemas.microsoft.com/office/powerpoint/2010/main" val="4204539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98C8-8D3B-DD11-C9A2-560DF312BD7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B8665DF-CA23-8F7A-EAAE-B2F7F3BE28B7}"/>
              </a:ext>
            </a:extLst>
          </p:cNvPr>
          <p:cNvGrpSpPr/>
          <p:nvPr/>
        </p:nvGrpSpPr>
        <p:grpSpPr>
          <a:xfrm>
            <a:off x="1622781" y="1050251"/>
            <a:ext cx="5898438" cy="4120464"/>
            <a:chOff x="2209800" y="894875"/>
            <a:chExt cx="7772400" cy="5394164"/>
          </a:xfrm>
        </p:grpSpPr>
        <p:pic>
          <p:nvPicPr>
            <p:cNvPr id="13" name="Picture 12">
              <a:extLst>
                <a:ext uri="{FF2B5EF4-FFF2-40B4-BE49-F238E27FC236}">
                  <a16:creationId xmlns:a16="http://schemas.microsoft.com/office/drawing/2014/main" id="{AA7A9320-64F7-44BE-E568-2AC3DA709820}"/>
                </a:ext>
              </a:extLst>
            </p:cNvPr>
            <p:cNvPicPr>
              <a:picLocks noChangeAspect="1"/>
            </p:cNvPicPr>
            <p:nvPr/>
          </p:nvPicPr>
          <p:blipFill>
            <a:blip r:embed="rId3"/>
            <a:srcRect t="9460"/>
            <a:stretch/>
          </p:blipFill>
          <p:spPr>
            <a:xfrm>
              <a:off x="2209800" y="1736035"/>
              <a:ext cx="7772400" cy="4553004"/>
            </a:xfrm>
            <a:prstGeom prst="rect">
              <a:avLst/>
            </a:prstGeom>
          </p:spPr>
        </p:pic>
        <p:pic>
          <p:nvPicPr>
            <p:cNvPr id="2" name="Picture 1">
              <a:extLst>
                <a:ext uri="{FF2B5EF4-FFF2-40B4-BE49-F238E27FC236}">
                  <a16:creationId xmlns:a16="http://schemas.microsoft.com/office/drawing/2014/main" id="{471A67FB-7428-CA89-55AC-B6C57CF1ED7E}"/>
                </a:ext>
              </a:extLst>
            </p:cNvPr>
            <p:cNvPicPr>
              <a:picLocks noChangeAspect="1"/>
            </p:cNvPicPr>
            <p:nvPr/>
          </p:nvPicPr>
          <p:blipFill>
            <a:blip r:embed="rId4"/>
            <a:stretch>
              <a:fillRect/>
            </a:stretch>
          </p:blipFill>
          <p:spPr>
            <a:xfrm>
              <a:off x="2209800" y="894875"/>
              <a:ext cx="1124216" cy="719499"/>
            </a:xfrm>
            <a:prstGeom prst="rect">
              <a:avLst/>
            </a:prstGeom>
          </p:spPr>
        </p:pic>
        <p:sp>
          <p:nvSpPr>
            <p:cNvPr id="3" name="TextBox 2">
              <a:extLst>
                <a:ext uri="{FF2B5EF4-FFF2-40B4-BE49-F238E27FC236}">
                  <a16:creationId xmlns:a16="http://schemas.microsoft.com/office/drawing/2014/main" id="{FE5D5C80-8C40-BC4C-B133-ADD58BED49BF}"/>
                </a:ext>
              </a:extLst>
            </p:cNvPr>
            <p:cNvSpPr txBox="1"/>
            <p:nvPr/>
          </p:nvSpPr>
          <p:spPr>
            <a:xfrm>
              <a:off x="3605831" y="1085348"/>
              <a:ext cx="4980338" cy="559278"/>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Composition of clusters in terms of chromatin state annotation in ESC (</a:t>
              </a:r>
              <a:r>
                <a:rPr lang="en-US" sz="1200" i="1" dirty="0">
                  <a:latin typeface="Arial" panose="020B0604020202020204" pitchFamily="34" charset="0"/>
                  <a:cs typeface="Arial" panose="020B0604020202020204" pitchFamily="34" charset="0"/>
                </a:rPr>
                <a:t>Gonzalez et al., 2021)</a:t>
              </a:r>
            </a:p>
          </p:txBody>
        </p:sp>
      </p:grpSp>
      <p:sp>
        <p:nvSpPr>
          <p:cNvPr id="6" name="Title 5">
            <a:extLst>
              <a:ext uri="{FF2B5EF4-FFF2-40B4-BE49-F238E27FC236}">
                <a16:creationId xmlns:a16="http://schemas.microsoft.com/office/drawing/2014/main" id="{341EB048-5891-2C12-E8B1-4ED8461AF7CB}"/>
              </a:ext>
            </a:extLst>
          </p:cNvPr>
          <p:cNvSpPr>
            <a:spLocks noGrp="1"/>
          </p:cNvSpPr>
          <p:nvPr>
            <p:ph type="title"/>
          </p:nvPr>
        </p:nvSpPr>
        <p:spPr/>
        <p:txBody>
          <a:bodyPr/>
          <a:lstStyle/>
          <a:p>
            <a:r>
              <a:rPr lang="en-US" dirty="0"/>
              <a:t>Visualize clusters composition in term of chromatin state of the genes</a:t>
            </a:r>
          </a:p>
        </p:txBody>
      </p:sp>
      <p:sp>
        <p:nvSpPr>
          <p:cNvPr id="5" name="Slide Number Placeholder 4">
            <a:extLst>
              <a:ext uri="{FF2B5EF4-FFF2-40B4-BE49-F238E27FC236}">
                <a16:creationId xmlns:a16="http://schemas.microsoft.com/office/drawing/2014/main" id="{DA96331E-F533-5497-36D8-6A67C95AF2CD}"/>
              </a:ext>
            </a:extLst>
          </p:cNvPr>
          <p:cNvSpPr>
            <a:spLocks noGrp="1"/>
          </p:cNvSpPr>
          <p:nvPr>
            <p:ph type="sldNum" sz="quarter" idx="12"/>
          </p:nvPr>
        </p:nvSpPr>
        <p:spPr/>
        <p:txBody>
          <a:bodyPr/>
          <a:lstStyle/>
          <a:p>
            <a:fld id="{4BE72A50-E5B2-1A4D-8D3C-2C19FF24C84B}" type="slidenum">
              <a:rPr lang="en-US" smtClean="0"/>
              <a:t>22</a:t>
            </a:fld>
            <a:endParaRPr lang="en-US"/>
          </a:p>
        </p:txBody>
      </p:sp>
      <p:pic>
        <p:nvPicPr>
          <p:cNvPr id="11" name="Picture 10">
            <a:extLst>
              <a:ext uri="{FF2B5EF4-FFF2-40B4-BE49-F238E27FC236}">
                <a16:creationId xmlns:a16="http://schemas.microsoft.com/office/drawing/2014/main" id="{877EC7F3-99CA-6A27-D591-49F3FB33A241}"/>
              </a:ext>
            </a:extLst>
          </p:cNvPr>
          <p:cNvPicPr>
            <a:picLocks noChangeAspect="1"/>
          </p:cNvPicPr>
          <p:nvPr/>
        </p:nvPicPr>
        <p:blipFill>
          <a:blip r:embed="rId3"/>
          <a:srcRect l="37226" t="93574" r="49930" b="-2210"/>
          <a:stretch/>
        </p:blipFill>
        <p:spPr>
          <a:xfrm>
            <a:off x="3304901" y="5698435"/>
            <a:ext cx="1811519" cy="793205"/>
          </a:xfrm>
          <a:prstGeom prst="rect">
            <a:avLst/>
          </a:prstGeom>
        </p:spPr>
      </p:pic>
      <p:sp>
        <p:nvSpPr>
          <p:cNvPr id="12" name="TextBox 11">
            <a:extLst>
              <a:ext uri="{FF2B5EF4-FFF2-40B4-BE49-F238E27FC236}">
                <a16:creationId xmlns:a16="http://schemas.microsoft.com/office/drawing/2014/main" id="{4741FD8F-D3F0-2FFF-E1E1-85494430B784}"/>
              </a:ext>
            </a:extLst>
          </p:cNvPr>
          <p:cNvSpPr txBox="1"/>
          <p:nvPr/>
        </p:nvSpPr>
        <p:spPr>
          <a:xfrm>
            <a:off x="4743561" y="6293740"/>
            <a:ext cx="745717" cy="369332"/>
          </a:xfrm>
          <a:prstGeom prst="rect">
            <a:avLst/>
          </a:prstGeom>
          <a:noFill/>
        </p:spPr>
        <p:txBody>
          <a:bodyPr wrap="none" rtlCol="0">
            <a:spAutoFit/>
          </a:bodyPr>
          <a:lstStyle/>
          <a:p>
            <a:r>
              <a:rPr lang="en-US" dirty="0"/>
              <a:t>100%</a:t>
            </a:r>
          </a:p>
        </p:txBody>
      </p:sp>
      <p:sp>
        <p:nvSpPr>
          <p:cNvPr id="14" name="TextBox 13">
            <a:extLst>
              <a:ext uri="{FF2B5EF4-FFF2-40B4-BE49-F238E27FC236}">
                <a16:creationId xmlns:a16="http://schemas.microsoft.com/office/drawing/2014/main" id="{1618DFE6-13B0-7B7C-238B-25C4B7DC3BB1}"/>
              </a:ext>
            </a:extLst>
          </p:cNvPr>
          <p:cNvSpPr txBox="1"/>
          <p:nvPr/>
        </p:nvSpPr>
        <p:spPr>
          <a:xfrm>
            <a:off x="3239545" y="6292822"/>
            <a:ext cx="498855" cy="369332"/>
          </a:xfrm>
          <a:prstGeom prst="rect">
            <a:avLst/>
          </a:prstGeom>
          <a:noFill/>
        </p:spPr>
        <p:txBody>
          <a:bodyPr wrap="none" rtlCol="0">
            <a:spAutoFit/>
          </a:bodyPr>
          <a:lstStyle/>
          <a:p>
            <a:r>
              <a:rPr lang="en-US" dirty="0"/>
              <a:t>0%</a:t>
            </a:r>
          </a:p>
        </p:txBody>
      </p:sp>
      <p:cxnSp>
        <p:nvCxnSpPr>
          <p:cNvPr id="16" name="Straight Connector 15">
            <a:extLst>
              <a:ext uri="{FF2B5EF4-FFF2-40B4-BE49-F238E27FC236}">
                <a16:creationId xmlns:a16="http://schemas.microsoft.com/office/drawing/2014/main" id="{4907F333-8B0B-89BA-7F36-8A6E62F9CEF2}"/>
              </a:ext>
            </a:extLst>
          </p:cNvPr>
          <p:cNvCxnSpPr>
            <a:cxnSpLocks/>
          </p:cNvCxnSpPr>
          <p:nvPr/>
        </p:nvCxnSpPr>
        <p:spPr>
          <a:xfrm flipH="1">
            <a:off x="3414643" y="5165208"/>
            <a:ext cx="460671" cy="533227"/>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D291449-E0FB-894A-0A85-23BE9CA8CE10}"/>
              </a:ext>
            </a:extLst>
          </p:cNvPr>
          <p:cNvCxnSpPr>
            <a:cxnSpLocks/>
            <a:stCxn id="13" idx="2"/>
          </p:cNvCxnSpPr>
          <p:nvPr/>
        </p:nvCxnSpPr>
        <p:spPr>
          <a:xfrm>
            <a:off x="4572000" y="5170715"/>
            <a:ext cx="459409" cy="52772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4410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2A1BC3-B458-1774-2FED-871A275ABE84}"/>
              </a:ext>
            </a:extLst>
          </p:cNvPr>
          <p:cNvSpPr txBox="1">
            <a:spLocks/>
          </p:cNvSpPr>
          <p:nvPr/>
        </p:nvSpPr>
        <p:spPr>
          <a:xfrm>
            <a:off x="124360" y="1933696"/>
            <a:ext cx="8895281" cy="1206661"/>
          </a:xfrm>
          <a:prstGeom prst="rect">
            <a:avLst/>
          </a:prstGeom>
        </p:spPr>
        <p:txBody>
          <a:bodyPr vert="horz" lIns="82296" tIns="41148" rIns="82296" bIns="4114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35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A62450-8D07-BE52-3302-1C2FA74438DC}"/>
              </a:ext>
            </a:extLst>
          </p:cNvPr>
          <p:cNvSpPr txBox="1"/>
          <p:nvPr/>
        </p:nvSpPr>
        <p:spPr>
          <a:xfrm>
            <a:off x="496612" y="862810"/>
            <a:ext cx="8150776" cy="3585597"/>
          </a:xfrm>
          <a:prstGeom prst="rect">
            <a:avLst/>
          </a:prstGeom>
          <a:noFill/>
        </p:spPr>
        <p:txBody>
          <a:bodyPr wrap="square" rtlCol="0">
            <a:spAutoFit/>
          </a:bodyPr>
          <a:lstStyle/>
          <a:p>
            <a:pPr algn="just">
              <a:lnSpc>
                <a:spcPct val="150000"/>
              </a:lnSpc>
              <a:spcBef>
                <a:spcPts val="600"/>
              </a:spcBef>
              <a:spcAft>
                <a:spcPts val="600"/>
              </a:spcAft>
            </a:pPr>
            <a:endParaRPr lang="en-US" sz="1400" dirty="0">
              <a:latin typeface="Arial" panose="020B0604020202020204" pitchFamily="34" charset="0"/>
              <a:cs typeface="Arial" panose="020B0604020202020204" pitchFamily="34" charset="0"/>
            </a:endParaRPr>
          </a:p>
          <a:p>
            <a:pPr marL="285750" indent="-285750" algn="just">
              <a:lnSpc>
                <a:spcPct val="150000"/>
              </a:lnSpc>
              <a:spcBef>
                <a:spcPts val="6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This study presents a </a:t>
            </a:r>
            <a:r>
              <a:rPr lang="en-US" sz="1400" b="1" dirty="0">
                <a:latin typeface="Arial" panose="020B0604020202020204" pitchFamily="34" charset="0"/>
                <a:cs typeface="Arial" panose="020B0604020202020204" pitchFamily="34" charset="0"/>
              </a:rPr>
              <a:t>VAE-based clustering pipeline </a:t>
            </a:r>
            <a:r>
              <a:rPr lang="en-US" sz="1400" dirty="0">
                <a:latin typeface="Arial" panose="020B0604020202020204" pitchFamily="34" charset="0"/>
                <a:cs typeface="Arial" panose="020B0604020202020204" pitchFamily="34" charset="0"/>
              </a:rPr>
              <a:t>to capture gene expression and epigenetic dynamics patterns in cardiac differentiation, serving as a </a:t>
            </a:r>
            <a:r>
              <a:rPr lang="en-US" sz="1400" b="1" dirty="0">
                <a:latin typeface="Arial" panose="020B0604020202020204" pitchFamily="34" charset="0"/>
                <a:cs typeface="Arial" panose="020B0604020202020204" pitchFamily="34" charset="0"/>
              </a:rPr>
              <a:t>proof of concept </a:t>
            </a:r>
            <a:r>
              <a:rPr lang="en-US" sz="1400" dirty="0">
                <a:latin typeface="Arial" panose="020B0604020202020204" pitchFamily="34" charset="0"/>
                <a:cs typeface="Arial" panose="020B0604020202020204" pitchFamily="34" charset="0"/>
              </a:rPr>
              <a:t>for a flexible framework that could be generalized to other biological scenarios.</a:t>
            </a:r>
          </a:p>
          <a:p>
            <a:pPr marL="285750" indent="-285750" algn="just">
              <a:lnSpc>
                <a:spcPct val="150000"/>
              </a:lnSpc>
              <a:spcBef>
                <a:spcPts val="600"/>
              </a:spcBef>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lnSpc>
                <a:spcPct val="150000"/>
              </a:lnSpc>
              <a:spcBef>
                <a:spcPts val="600"/>
              </a:spcBef>
              <a:spcAft>
                <a:spcPts val="600"/>
              </a:spcAft>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One c</a:t>
            </a:r>
            <a:r>
              <a:rPr lang="en-US" sz="1400" dirty="0">
                <a:solidFill>
                  <a:srgbClr val="000000"/>
                </a:solidFill>
                <a:effectLst/>
                <a:latin typeface="Arial" panose="020B0604020202020204" pitchFamily="34" charset="0"/>
                <a:cs typeface="Arial" panose="020B0604020202020204" pitchFamily="34" charset="0"/>
              </a:rPr>
              <a:t>luster revealed a </a:t>
            </a:r>
            <a:r>
              <a:rPr lang="en-US" sz="1400" b="1" dirty="0">
                <a:solidFill>
                  <a:srgbClr val="000000"/>
                </a:solidFill>
                <a:effectLst/>
                <a:latin typeface="Arial" panose="020B0604020202020204" pitchFamily="34" charset="0"/>
                <a:cs typeface="Arial" panose="020B0604020202020204" pitchFamily="34" charset="0"/>
              </a:rPr>
              <a:t>novel gene regulation pattern</a:t>
            </a:r>
            <a:r>
              <a:rPr lang="en-US" sz="1400" dirty="0">
                <a:solidFill>
                  <a:srgbClr val="000000"/>
                </a:solidFill>
                <a:effectLst/>
                <a:latin typeface="Arial" panose="020B0604020202020204" pitchFamily="34" charset="0"/>
                <a:cs typeface="Arial" panose="020B0604020202020204" pitchFamily="34" charset="0"/>
              </a:rPr>
              <a:t> during cardiac differentiation, including chromatin states transitions from active to bivalent states and reactivation in cardiomyocytes</a:t>
            </a:r>
          </a:p>
          <a:p>
            <a:pPr marL="285750" indent="-285750" algn="just">
              <a:lnSpc>
                <a:spcPct val="150000"/>
              </a:lnSpc>
              <a:spcBef>
                <a:spcPts val="600"/>
              </a:spcBef>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14313" indent="-214313"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8986C02-7358-6F42-A7A6-CC2DC6FA8EFB}"/>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Conclusion</a:t>
            </a:r>
            <a:endParaRPr lang="en-US" dirty="0"/>
          </a:p>
        </p:txBody>
      </p:sp>
      <p:sp>
        <p:nvSpPr>
          <p:cNvPr id="2" name="Slide Number Placeholder 1">
            <a:extLst>
              <a:ext uri="{FF2B5EF4-FFF2-40B4-BE49-F238E27FC236}">
                <a16:creationId xmlns:a16="http://schemas.microsoft.com/office/drawing/2014/main" id="{63774122-9BDC-5EEA-BDF1-4C2A0F2FD052}"/>
              </a:ext>
            </a:extLst>
          </p:cNvPr>
          <p:cNvSpPr>
            <a:spLocks noGrp="1"/>
          </p:cNvSpPr>
          <p:nvPr>
            <p:ph type="sldNum" sz="quarter" idx="12"/>
          </p:nvPr>
        </p:nvSpPr>
        <p:spPr/>
        <p:txBody>
          <a:bodyPr/>
          <a:lstStyle/>
          <a:p>
            <a:fld id="{4BE72A50-E5B2-1A4D-8D3C-2C19FF24C84B}" type="slidenum">
              <a:rPr lang="en-US" smtClean="0"/>
              <a:t>23</a:t>
            </a:fld>
            <a:endParaRPr lang="en-US"/>
          </a:p>
        </p:txBody>
      </p:sp>
    </p:spTree>
    <p:extLst>
      <p:ext uri="{BB962C8B-B14F-4D97-AF65-F5344CB8AC3E}">
        <p14:creationId xmlns:p14="http://schemas.microsoft.com/office/powerpoint/2010/main" val="3417752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15C1A-DC4A-6AAB-85B7-897F0E9CA6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0486127-DA66-1686-9DF6-69728C138DAA}"/>
              </a:ext>
            </a:extLst>
          </p:cNvPr>
          <p:cNvSpPr txBox="1">
            <a:spLocks/>
          </p:cNvSpPr>
          <p:nvPr/>
        </p:nvSpPr>
        <p:spPr>
          <a:xfrm>
            <a:off x="124360" y="1933696"/>
            <a:ext cx="8895281" cy="1206661"/>
          </a:xfrm>
          <a:prstGeom prst="rect">
            <a:avLst/>
          </a:prstGeom>
        </p:spPr>
        <p:txBody>
          <a:bodyPr vert="horz" lIns="82296" tIns="41148" rIns="82296" bIns="4114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35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B2BE27-F35E-B24B-D41C-C0465F9CB3E0}"/>
              </a:ext>
            </a:extLst>
          </p:cNvPr>
          <p:cNvSpPr txBox="1"/>
          <p:nvPr/>
        </p:nvSpPr>
        <p:spPr>
          <a:xfrm>
            <a:off x="565712" y="1429293"/>
            <a:ext cx="8012575" cy="3637984"/>
          </a:xfrm>
          <a:prstGeom prst="rect">
            <a:avLst/>
          </a:prstGeom>
          <a:noFill/>
        </p:spPr>
        <p:txBody>
          <a:bodyPr wrap="square" rtlCol="0">
            <a:spAutoFit/>
          </a:bodyPr>
          <a:lstStyle/>
          <a:p>
            <a:pPr marL="214313" indent="-214313" algn="just">
              <a:lnSpc>
                <a:spcPct val="150000"/>
              </a:lnSpc>
              <a:spcBef>
                <a:spcPts val="600"/>
              </a:spcBef>
              <a:spcAft>
                <a:spcPts val="600"/>
              </a:spcAft>
              <a:buFont typeface="Arial" panose="020B0604020202020204" pitchFamily="34" charset="0"/>
              <a:buChar char="•"/>
            </a:pPr>
            <a:r>
              <a:rPr lang="en-US" sz="1400" dirty="0">
                <a:solidFill>
                  <a:srgbClr val="000000"/>
                </a:solidFill>
                <a:latin typeface="Helvetica" pitchFamily="2" charset="0"/>
                <a:ea typeface="Aptos" panose="020B0004020202020204" pitchFamily="34" charset="0"/>
                <a:cs typeface="Arial" panose="020B0604020202020204" pitchFamily="34" charset="0"/>
              </a:rPr>
              <a:t>Systematically optimize the </a:t>
            </a:r>
            <a:r>
              <a:rPr lang="en-US" sz="1400" b="1" dirty="0">
                <a:solidFill>
                  <a:srgbClr val="000000"/>
                </a:solidFill>
                <a:latin typeface="Helvetica" pitchFamily="2" charset="0"/>
                <a:ea typeface="Aptos" panose="020B0004020202020204" pitchFamily="34" charset="0"/>
                <a:cs typeface="Arial" panose="020B0604020202020204" pitchFamily="34" charset="0"/>
              </a:rPr>
              <a:t>num. of dimensions </a:t>
            </a:r>
            <a:r>
              <a:rPr lang="en-US" sz="1400" dirty="0">
                <a:solidFill>
                  <a:srgbClr val="000000"/>
                </a:solidFill>
                <a:latin typeface="Helvetica" pitchFamily="2" charset="0"/>
                <a:ea typeface="Aptos" panose="020B0004020202020204" pitchFamily="34" charset="0"/>
                <a:cs typeface="Arial" panose="020B0604020202020204" pitchFamily="34" charset="0"/>
              </a:rPr>
              <a:t>of the latent space</a:t>
            </a:r>
            <a:endParaRPr lang="en-US" sz="14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214313" indent="-214313" algn="just">
              <a:lnSpc>
                <a:spcPct val="150000"/>
              </a:lnSpc>
              <a:spcBef>
                <a:spcPts val="600"/>
              </a:spcBef>
              <a:spcAft>
                <a:spcPts val="600"/>
              </a:spcAft>
              <a:buFont typeface="Arial" panose="020B0604020202020204" pitchFamily="34" charset="0"/>
              <a:buChar char="•"/>
            </a:pPr>
            <a:r>
              <a:rPr lang="en-US" sz="1400" b="1" dirty="0">
                <a:solidFill>
                  <a:srgbClr val="000000"/>
                </a:solidFill>
                <a:latin typeface="Arial" panose="020B0604020202020204" pitchFamily="34" charset="0"/>
                <a:ea typeface="Aptos" panose="020B0004020202020204" pitchFamily="34" charset="0"/>
                <a:cs typeface="Arial" panose="020B0604020202020204" pitchFamily="34" charset="0"/>
              </a:rPr>
              <a:t>Jointly </a:t>
            </a:r>
            <a:r>
              <a:rPr lang="en-US" sz="1400" dirty="0">
                <a:solidFill>
                  <a:srgbClr val="000000"/>
                </a:solidFill>
                <a:latin typeface="Arial" panose="020B0604020202020204" pitchFamily="34" charset="0"/>
                <a:ea typeface="Aptos" panose="020B0004020202020204" pitchFamily="34" charset="0"/>
                <a:cs typeface="Arial" panose="020B0604020202020204" pitchFamily="34" charset="0"/>
              </a:rPr>
              <a:t>training the VAE and clustering models (end-to-end clustering</a:t>
            </a:r>
            <a:r>
              <a:rPr lang="en-US" sz="1400" dirty="0">
                <a:solidFill>
                  <a:srgbClr val="000000"/>
                </a:solidFill>
                <a:effectLst/>
                <a:latin typeface="Helvetica" pitchFamily="2" charset="0"/>
              </a:rPr>
              <a:t>) </a:t>
            </a:r>
          </a:p>
          <a:p>
            <a:pPr marL="214313" indent="-214313" algn="just">
              <a:lnSpc>
                <a:spcPct val="150000"/>
              </a:lnSpc>
              <a:spcBef>
                <a:spcPts val="600"/>
              </a:spcBef>
              <a:spcAft>
                <a:spcPts val="600"/>
              </a:spcAft>
              <a:buFont typeface="Arial" panose="020B0604020202020204" pitchFamily="34" charset="0"/>
              <a:buChar char="•"/>
            </a:pPr>
            <a:r>
              <a:rPr lang="en-US" sz="1400" dirty="0">
                <a:solidFill>
                  <a:srgbClr val="000000"/>
                </a:solidFill>
                <a:latin typeface="Arial" panose="020B0604020202020204" pitchFamily="34" charset="0"/>
                <a:ea typeface="Aptos" panose="020B0004020202020204" pitchFamily="34" charset="0"/>
                <a:cs typeface="Arial" panose="020B0604020202020204" pitchFamily="34" charset="0"/>
              </a:rPr>
              <a:t>Account for ChIP-levels in </a:t>
            </a:r>
            <a:r>
              <a:rPr lang="en-US" sz="1400" b="1" dirty="0">
                <a:solidFill>
                  <a:srgbClr val="000000"/>
                </a:solidFill>
                <a:latin typeface="Arial" panose="020B0604020202020204" pitchFamily="34" charset="0"/>
                <a:ea typeface="Aptos" panose="020B0004020202020204" pitchFamily="34" charset="0"/>
                <a:cs typeface="Arial" panose="020B0604020202020204" pitchFamily="34" charset="0"/>
              </a:rPr>
              <a:t>enhancers</a:t>
            </a:r>
          </a:p>
          <a:p>
            <a:pPr marL="214313" indent="-214313" algn="just">
              <a:lnSpc>
                <a:spcPct val="150000"/>
              </a:lnSpc>
              <a:spcBef>
                <a:spcPts val="600"/>
              </a:spcBef>
              <a:spcAft>
                <a:spcPts val="600"/>
              </a:spcAft>
              <a:buFont typeface="Arial" panose="020B0604020202020204" pitchFamily="34" charset="0"/>
              <a:buChar char="•"/>
            </a:pPr>
            <a:r>
              <a:rPr lang="en-US" sz="1400" dirty="0">
                <a:latin typeface="Arial" panose="020B0604020202020204" pitchFamily="34" charset="0"/>
                <a:ea typeface="Aptos" panose="020B0004020202020204" pitchFamily="34" charset="0"/>
                <a:cs typeface="Arial" panose="020B0604020202020204" pitchFamily="34" charset="0"/>
              </a:rPr>
              <a:t>Apply it in more complex biological contexts, such as:</a:t>
            </a:r>
          </a:p>
          <a:p>
            <a:pPr marL="628650" lvl="1" indent="-285750" algn="just">
              <a:lnSpc>
                <a:spcPct val="150000"/>
              </a:lnSpc>
              <a:spcBef>
                <a:spcPts val="600"/>
              </a:spcBef>
              <a:spcAft>
                <a:spcPts val="600"/>
              </a:spcAft>
              <a:buFont typeface="Arial" panose="020B0604020202020204" pitchFamily="34" charset="0"/>
              <a:buChar char="•"/>
            </a:pPr>
            <a:r>
              <a:rPr lang="en-US" sz="1400" b="1" dirty="0">
                <a:latin typeface="Arial" panose="020B0604020202020204" pitchFamily="34" charset="0"/>
                <a:ea typeface="Aptos" panose="020B0004020202020204" pitchFamily="34" charset="0"/>
                <a:cs typeface="Arial" panose="020B0604020202020204" pitchFamily="34" charset="0"/>
              </a:rPr>
              <a:t>Multiple conditions</a:t>
            </a:r>
            <a:r>
              <a:rPr lang="en-US" sz="1400" dirty="0">
                <a:latin typeface="Arial" panose="020B0604020202020204" pitchFamily="34" charset="0"/>
                <a:ea typeface="Aptos" panose="020B0004020202020204" pitchFamily="34" charset="0"/>
                <a:cs typeface="Arial" panose="020B0604020202020204" pitchFamily="34" charset="0"/>
              </a:rPr>
              <a:t>: Healthy vs. Cancerous tissue, Wild-type vs. Knockout models</a:t>
            </a:r>
          </a:p>
          <a:p>
            <a:pPr marL="628650" lvl="1" indent="-285750" algn="just">
              <a:lnSpc>
                <a:spcPct val="150000"/>
              </a:lnSpc>
              <a:spcBef>
                <a:spcPts val="600"/>
              </a:spcBef>
              <a:spcAft>
                <a:spcPts val="600"/>
              </a:spcAft>
              <a:buFont typeface="Arial" panose="020B0604020202020204" pitchFamily="34" charset="0"/>
              <a:buChar char="•"/>
            </a:pPr>
            <a:r>
              <a:rPr lang="en-US" sz="1400" b="1" dirty="0">
                <a:latin typeface="Arial" panose="020B0604020202020204" pitchFamily="34" charset="0"/>
                <a:ea typeface="Aptos" panose="020B0004020202020204" pitchFamily="34" charset="0"/>
                <a:cs typeface="Arial" panose="020B0604020202020204" pitchFamily="34" charset="0"/>
              </a:rPr>
              <a:t>Add other experiment types</a:t>
            </a:r>
            <a:r>
              <a:rPr lang="en-US" sz="1400" dirty="0">
                <a:latin typeface="Arial" panose="020B0604020202020204" pitchFamily="34" charset="0"/>
                <a:ea typeface="Aptos" panose="020B0004020202020204" pitchFamily="34" charset="0"/>
                <a:cs typeface="Arial" panose="020B0604020202020204" pitchFamily="34" charset="0"/>
              </a:rPr>
              <a:t>: Chromatin accessibility, DNA methylation</a:t>
            </a:r>
          </a:p>
          <a:p>
            <a:pPr algn="just">
              <a:lnSpc>
                <a:spcPct val="150000"/>
              </a:lnSpc>
              <a:spcBef>
                <a:spcPts val="600"/>
              </a:spcBef>
              <a:spcAft>
                <a:spcPts val="600"/>
              </a:spcAft>
            </a:pPr>
            <a:endParaRPr lang="en-US" sz="1400" dirty="0">
              <a:latin typeface="Arial" panose="020B0604020202020204" pitchFamily="34" charset="0"/>
              <a:ea typeface="Aptos" panose="020B0004020202020204" pitchFamily="34" charset="0"/>
              <a:cs typeface="Arial" panose="020B0604020202020204" pitchFamily="34" charset="0"/>
            </a:endParaRPr>
          </a:p>
          <a:p>
            <a:pPr marL="557213" lvl="1" indent="-214313" algn="just">
              <a:lnSpc>
                <a:spcPct val="15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17BDE0B-DC45-CEBB-63EA-DC1EE2B4B23F}"/>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Limitations and possible improvements</a:t>
            </a:r>
            <a:endParaRPr lang="en-US" dirty="0"/>
          </a:p>
        </p:txBody>
      </p:sp>
      <p:sp>
        <p:nvSpPr>
          <p:cNvPr id="2" name="Slide Number Placeholder 1">
            <a:extLst>
              <a:ext uri="{FF2B5EF4-FFF2-40B4-BE49-F238E27FC236}">
                <a16:creationId xmlns:a16="http://schemas.microsoft.com/office/drawing/2014/main" id="{AA863F3E-2E07-F910-E8C0-02E39C9F8D32}"/>
              </a:ext>
            </a:extLst>
          </p:cNvPr>
          <p:cNvSpPr>
            <a:spLocks noGrp="1"/>
          </p:cNvSpPr>
          <p:nvPr>
            <p:ph type="sldNum" sz="quarter" idx="12"/>
          </p:nvPr>
        </p:nvSpPr>
        <p:spPr/>
        <p:txBody>
          <a:bodyPr/>
          <a:lstStyle/>
          <a:p>
            <a:fld id="{4BE72A50-E5B2-1A4D-8D3C-2C19FF24C84B}" type="slidenum">
              <a:rPr lang="en-US" smtClean="0"/>
              <a:t>24</a:t>
            </a:fld>
            <a:endParaRPr lang="en-US"/>
          </a:p>
        </p:txBody>
      </p:sp>
    </p:spTree>
    <p:extLst>
      <p:ext uri="{BB962C8B-B14F-4D97-AF65-F5344CB8AC3E}">
        <p14:creationId xmlns:p14="http://schemas.microsoft.com/office/powerpoint/2010/main" val="3705611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419BB-4083-55C2-18A0-FC0F08585873}"/>
              </a:ext>
            </a:extLst>
          </p:cNvPr>
          <p:cNvSpPr>
            <a:spLocks noGrp="1"/>
          </p:cNvSpPr>
          <p:nvPr>
            <p:ph type="title"/>
          </p:nvPr>
        </p:nvSpPr>
        <p:spPr>
          <a:xfrm>
            <a:off x="0" y="2199434"/>
            <a:ext cx="9144000" cy="569166"/>
          </a:xfrm>
        </p:spPr>
        <p:txBody>
          <a:bodyPr>
            <a:normAutofit fontScale="90000"/>
          </a:bodyPr>
          <a:lstStyle/>
          <a:p>
            <a:r>
              <a:rPr lang="en-US" sz="3600" dirty="0"/>
              <a:t>Thank you for your attention!</a:t>
            </a:r>
            <a:br>
              <a:rPr lang="en-US" dirty="0"/>
            </a:br>
            <a:br>
              <a:rPr lang="en-US" sz="1800" dirty="0"/>
            </a:br>
            <a:endParaRPr lang="en-US" dirty="0"/>
          </a:p>
        </p:txBody>
      </p:sp>
      <p:sp>
        <p:nvSpPr>
          <p:cNvPr id="3" name="Slide Number Placeholder 2">
            <a:extLst>
              <a:ext uri="{FF2B5EF4-FFF2-40B4-BE49-F238E27FC236}">
                <a16:creationId xmlns:a16="http://schemas.microsoft.com/office/drawing/2014/main" id="{44EBCF51-9E0F-5DA3-CE8A-AAA6F6D1D261}"/>
              </a:ext>
            </a:extLst>
          </p:cNvPr>
          <p:cNvSpPr>
            <a:spLocks noGrp="1"/>
          </p:cNvSpPr>
          <p:nvPr>
            <p:ph type="sldNum" sz="quarter" idx="12"/>
          </p:nvPr>
        </p:nvSpPr>
        <p:spPr/>
        <p:txBody>
          <a:bodyPr/>
          <a:lstStyle/>
          <a:p>
            <a:fld id="{DE4206C8-C01E-7A4A-B46C-8F62E6FE7485}" type="slidenum">
              <a:rPr lang="en-US" smtClean="0"/>
              <a:pPr/>
              <a:t>25</a:t>
            </a:fld>
            <a:endParaRPr lang="en-US"/>
          </a:p>
        </p:txBody>
      </p:sp>
      <p:sp>
        <p:nvSpPr>
          <p:cNvPr id="5" name="TextBox 4">
            <a:extLst>
              <a:ext uri="{FF2B5EF4-FFF2-40B4-BE49-F238E27FC236}">
                <a16:creationId xmlns:a16="http://schemas.microsoft.com/office/drawing/2014/main" id="{73576FBA-3BD2-2BAC-51E4-EB65F2FBAD8B}"/>
              </a:ext>
            </a:extLst>
          </p:cNvPr>
          <p:cNvSpPr txBox="1"/>
          <p:nvPr/>
        </p:nvSpPr>
        <p:spPr>
          <a:xfrm>
            <a:off x="171450" y="2662385"/>
            <a:ext cx="8801100" cy="785343"/>
          </a:xfrm>
          <a:prstGeom prst="rect">
            <a:avLst/>
          </a:prstGeom>
          <a:noFill/>
        </p:spPr>
        <p:txBody>
          <a:bodyPr wrap="square">
            <a:spAutoFit/>
          </a:bodyPr>
          <a:lstStyle/>
          <a:p>
            <a:pPr algn="ctr">
              <a:lnSpc>
                <a:spcPct val="150000"/>
              </a:lnSpc>
            </a:pPr>
            <a:r>
              <a:rPr lang="en-US" sz="1600" dirty="0">
                <a:latin typeface="Arial" panose="020B0604020202020204" pitchFamily="34" charset="0"/>
                <a:cs typeface="Arial" panose="020B0604020202020204" pitchFamily="34" charset="0"/>
              </a:rPr>
              <a:t>Thanks to the members of </a:t>
            </a:r>
            <a:r>
              <a:rPr lang="en-US" sz="1600" b="1" dirty="0">
                <a:latin typeface="Arial" panose="020B0604020202020204" pitchFamily="34" charset="0"/>
                <a:cs typeface="Arial" panose="020B0604020202020204" pitchFamily="34" charset="0"/>
              </a:rPr>
              <a:t>Di Croce Lab </a:t>
            </a:r>
            <a:r>
              <a:rPr lang="en-US" sz="1600" dirty="0">
                <a:latin typeface="Arial" panose="020B0604020202020204" pitchFamily="34" charset="0"/>
                <a:cs typeface="Arial" panose="020B0604020202020204" pitchFamily="34" charset="0"/>
              </a:rPr>
              <a:t>(CRG, Barcelona) for their support, with special gratitude to </a:t>
            </a:r>
            <a:r>
              <a:rPr lang="en-US" sz="1600" b="1" dirty="0">
                <a:latin typeface="Arial" panose="020B0604020202020204" pitchFamily="34" charset="0"/>
                <a:cs typeface="Arial" panose="020B0604020202020204" pitchFamily="34" charset="0"/>
              </a:rPr>
              <a:t>Enrique </a:t>
            </a:r>
            <a:r>
              <a:rPr lang="en-US" sz="1600" dirty="0">
                <a:latin typeface="Arial" panose="020B0604020202020204" pitchFamily="34" charset="0"/>
                <a:cs typeface="Arial" panose="020B0604020202020204" pitchFamily="34" charset="0"/>
              </a:rPr>
              <a:t>and</a:t>
            </a:r>
            <a:r>
              <a:rPr lang="en-US" sz="1600" b="1" dirty="0">
                <a:latin typeface="Arial" panose="020B0604020202020204" pitchFamily="34" charset="0"/>
                <a:cs typeface="Arial" panose="020B0604020202020204" pitchFamily="34" charset="0"/>
              </a:rPr>
              <a:t> Luciano </a:t>
            </a:r>
            <a:r>
              <a:rPr lang="en-US" sz="1600" dirty="0">
                <a:latin typeface="Arial" panose="020B0604020202020204" pitchFamily="34" charset="0"/>
                <a:cs typeface="Arial" panose="020B0604020202020204" pitchFamily="34" charset="0"/>
              </a:rPr>
              <a:t>for their help and contributions</a:t>
            </a:r>
          </a:p>
        </p:txBody>
      </p:sp>
      <p:pic>
        <p:nvPicPr>
          <p:cNvPr id="6" name="Picture 5" descr="CRG_LOGO_2014_.JPG">
            <a:extLst>
              <a:ext uri="{FF2B5EF4-FFF2-40B4-BE49-F238E27FC236}">
                <a16:creationId xmlns:a16="http://schemas.microsoft.com/office/drawing/2014/main" id="{C1FDC64B-DFDD-899A-D0CB-3D6FF96B89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9312" y="4324308"/>
            <a:ext cx="1940962" cy="98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logo with text on it&#10;&#10;Description automatically generated">
            <a:extLst>
              <a:ext uri="{FF2B5EF4-FFF2-40B4-BE49-F238E27FC236}">
                <a16:creationId xmlns:a16="http://schemas.microsoft.com/office/drawing/2014/main" id="{512FC490-80E6-8801-5C88-998C66049004}"/>
              </a:ext>
            </a:extLst>
          </p:cNvPr>
          <p:cNvPicPr>
            <a:picLocks noChangeAspect="1"/>
          </p:cNvPicPr>
          <p:nvPr/>
        </p:nvPicPr>
        <p:blipFill>
          <a:blip r:embed="rId3"/>
          <a:stretch>
            <a:fillRect/>
          </a:stretch>
        </p:blipFill>
        <p:spPr>
          <a:xfrm>
            <a:off x="2393827" y="4037851"/>
            <a:ext cx="2295485" cy="1775625"/>
          </a:xfrm>
          <a:prstGeom prst="rect">
            <a:avLst/>
          </a:prstGeom>
        </p:spPr>
      </p:pic>
    </p:spTree>
    <p:extLst>
      <p:ext uri="{BB962C8B-B14F-4D97-AF65-F5344CB8AC3E}">
        <p14:creationId xmlns:p14="http://schemas.microsoft.com/office/powerpoint/2010/main" val="405016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C54D9-A87C-701A-996C-4A32E20C820B}"/>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C51: Valley-like expression pattern, bivalent in mid-stages</a:t>
            </a:r>
            <a:endParaRPr lang="en-US" dirty="0"/>
          </a:p>
        </p:txBody>
      </p:sp>
      <p:sp>
        <p:nvSpPr>
          <p:cNvPr id="3" name="Slide Number Placeholder 2">
            <a:extLst>
              <a:ext uri="{FF2B5EF4-FFF2-40B4-BE49-F238E27FC236}">
                <a16:creationId xmlns:a16="http://schemas.microsoft.com/office/drawing/2014/main" id="{967677F2-6AA7-E7AC-4133-A49F3EE67A55}"/>
              </a:ext>
            </a:extLst>
          </p:cNvPr>
          <p:cNvSpPr>
            <a:spLocks noGrp="1"/>
          </p:cNvSpPr>
          <p:nvPr>
            <p:ph type="sldNum" sz="quarter" idx="12"/>
          </p:nvPr>
        </p:nvSpPr>
        <p:spPr/>
        <p:txBody>
          <a:bodyPr/>
          <a:lstStyle/>
          <a:p>
            <a:fld id="{DE4206C8-C01E-7A4A-B46C-8F62E6FE7485}" type="slidenum">
              <a:rPr lang="en-US" smtClean="0"/>
              <a:pPr/>
              <a:t>26</a:t>
            </a:fld>
            <a:endParaRPr lang="en-US"/>
          </a:p>
        </p:txBody>
      </p:sp>
      <p:pic>
        <p:nvPicPr>
          <p:cNvPr id="5" name="Picture 4" descr="A screen shot of a graph&#10;&#10;Description automatically generated">
            <a:extLst>
              <a:ext uri="{FF2B5EF4-FFF2-40B4-BE49-F238E27FC236}">
                <a16:creationId xmlns:a16="http://schemas.microsoft.com/office/drawing/2014/main" id="{FB78EBBF-F0A3-EB47-7B02-679E7AC87810}"/>
              </a:ext>
            </a:extLst>
          </p:cNvPr>
          <p:cNvPicPr>
            <a:picLocks noChangeAspect="1"/>
          </p:cNvPicPr>
          <p:nvPr/>
        </p:nvPicPr>
        <p:blipFill>
          <a:blip r:embed="rId2"/>
          <a:stretch>
            <a:fillRect/>
          </a:stretch>
        </p:blipFill>
        <p:spPr>
          <a:xfrm>
            <a:off x="-2452" y="1880084"/>
            <a:ext cx="8886730" cy="3880636"/>
          </a:xfrm>
          <a:prstGeom prst="rect">
            <a:avLst/>
          </a:prstGeom>
        </p:spPr>
      </p:pic>
      <p:sp>
        <p:nvSpPr>
          <p:cNvPr id="6" name="TextBox 5">
            <a:extLst>
              <a:ext uri="{FF2B5EF4-FFF2-40B4-BE49-F238E27FC236}">
                <a16:creationId xmlns:a16="http://schemas.microsoft.com/office/drawing/2014/main" id="{E2AD9680-59D7-9B3B-6E67-5786F0CFDD8B}"/>
              </a:ext>
            </a:extLst>
          </p:cNvPr>
          <p:cNvSpPr txBox="1"/>
          <p:nvPr/>
        </p:nvSpPr>
        <p:spPr>
          <a:xfrm>
            <a:off x="6346948" y="5844213"/>
            <a:ext cx="73609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Pim1</a:t>
            </a:r>
          </a:p>
        </p:txBody>
      </p:sp>
    </p:spTree>
    <p:extLst>
      <p:ext uri="{BB962C8B-B14F-4D97-AF65-F5344CB8AC3E}">
        <p14:creationId xmlns:p14="http://schemas.microsoft.com/office/powerpoint/2010/main" val="2210571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2B3D-A852-C447-2071-EC2D7AF96BCF}"/>
            </a:ext>
          </a:extLst>
        </p:cNvPr>
        <p:cNvGrpSpPr/>
        <p:nvPr/>
      </p:nvGrpSpPr>
      <p:grpSpPr>
        <a:xfrm>
          <a:off x="0" y="0"/>
          <a:ext cx="0" cy="0"/>
          <a:chOff x="0" y="0"/>
          <a:chExt cx="0" cy="0"/>
        </a:xfrm>
      </p:grpSpPr>
      <p:sp>
        <p:nvSpPr>
          <p:cNvPr id="36" name="TextBox 35">
            <a:extLst>
              <a:ext uri="{FF2B5EF4-FFF2-40B4-BE49-F238E27FC236}">
                <a16:creationId xmlns:a16="http://schemas.microsoft.com/office/drawing/2014/main" id="{39E8DF93-AD1E-9EE3-A2D1-2DF448F84AB3}"/>
              </a:ext>
            </a:extLst>
          </p:cNvPr>
          <p:cNvSpPr txBox="1"/>
          <p:nvPr/>
        </p:nvSpPr>
        <p:spPr>
          <a:xfrm>
            <a:off x="2677783" y="3377682"/>
            <a:ext cx="713658"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Dataset</a:t>
            </a:r>
          </a:p>
        </p:txBody>
      </p:sp>
      <p:sp>
        <p:nvSpPr>
          <p:cNvPr id="59" name="TextBox 58">
            <a:extLst>
              <a:ext uri="{FF2B5EF4-FFF2-40B4-BE49-F238E27FC236}">
                <a16:creationId xmlns:a16="http://schemas.microsoft.com/office/drawing/2014/main" id="{45F4AECD-8D31-8432-7759-007014A09205}"/>
              </a:ext>
            </a:extLst>
          </p:cNvPr>
          <p:cNvSpPr txBox="1"/>
          <p:nvPr/>
        </p:nvSpPr>
        <p:spPr>
          <a:xfrm>
            <a:off x="4492252" y="3276258"/>
            <a:ext cx="2323580"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6D latent space/</a:t>
            </a:r>
          </a:p>
          <a:p>
            <a:pPr algn="ctr"/>
            <a:r>
              <a:rPr lang="en-US" sz="1200" dirty="0">
                <a:latin typeface="Arial" panose="020B0604020202020204" pitchFamily="34" charset="0"/>
                <a:cs typeface="Arial" panose="020B0604020202020204" pitchFamily="34" charset="0"/>
              </a:rPr>
              <a:t>embedding</a:t>
            </a:r>
          </a:p>
        </p:txBody>
      </p:sp>
      <p:sp>
        <p:nvSpPr>
          <p:cNvPr id="60" name="TextBox 59">
            <a:extLst>
              <a:ext uri="{FF2B5EF4-FFF2-40B4-BE49-F238E27FC236}">
                <a16:creationId xmlns:a16="http://schemas.microsoft.com/office/drawing/2014/main" id="{0B68F193-35EA-97F6-B368-882770C88AF5}"/>
              </a:ext>
            </a:extLst>
          </p:cNvPr>
          <p:cNvSpPr txBox="1"/>
          <p:nvPr/>
        </p:nvSpPr>
        <p:spPr>
          <a:xfrm>
            <a:off x="2863661" y="2441168"/>
            <a:ext cx="2757485" cy="415498"/>
          </a:xfrm>
          <a:prstGeom prst="rect">
            <a:avLst/>
          </a:prstGeom>
          <a:noFill/>
        </p:spPr>
        <p:txBody>
          <a:bodyPr wrap="none" rtlCol="0">
            <a:spAutoFit/>
          </a:bodyPr>
          <a:lstStyle/>
          <a:p>
            <a:pPr algn="ctr"/>
            <a:r>
              <a:rPr lang="en-US" sz="1050" i="1" dirty="0">
                <a:solidFill>
                  <a:schemeClr val="tx1">
                    <a:lumMod val="75000"/>
                    <a:lumOff val="25000"/>
                  </a:schemeClr>
                </a:solidFill>
                <a:latin typeface="Arial" panose="020B0604020202020204" pitchFamily="34" charset="0"/>
                <a:cs typeface="Arial" panose="020B0604020202020204" pitchFamily="34" charset="0"/>
              </a:rPr>
              <a:t> Reconstruction performances comparison </a:t>
            </a:r>
          </a:p>
          <a:p>
            <a:pPr algn="ctr"/>
            <a:r>
              <a:rPr lang="en-US" sz="1050" i="1" dirty="0">
                <a:solidFill>
                  <a:schemeClr val="tx1">
                    <a:lumMod val="75000"/>
                    <a:lumOff val="25000"/>
                  </a:schemeClr>
                </a:solidFill>
                <a:latin typeface="Arial" panose="020B0604020202020204" pitchFamily="34" charset="0"/>
                <a:cs typeface="Arial" panose="020B0604020202020204" pitchFamily="34" charset="0"/>
              </a:rPr>
              <a:t>with AE, PCA, UMAP</a:t>
            </a:r>
          </a:p>
        </p:txBody>
      </p:sp>
      <p:sp>
        <p:nvSpPr>
          <p:cNvPr id="66" name="TextBox 65">
            <a:extLst>
              <a:ext uri="{FF2B5EF4-FFF2-40B4-BE49-F238E27FC236}">
                <a16:creationId xmlns:a16="http://schemas.microsoft.com/office/drawing/2014/main" id="{AE8C2C80-00B6-E989-EF16-8D7BCEDDC23F}"/>
              </a:ext>
            </a:extLst>
          </p:cNvPr>
          <p:cNvSpPr txBox="1"/>
          <p:nvPr/>
        </p:nvSpPr>
        <p:spPr>
          <a:xfrm>
            <a:off x="6346750" y="3213549"/>
            <a:ext cx="1128835" cy="253916"/>
          </a:xfrm>
          <a:prstGeom prst="rect">
            <a:avLst/>
          </a:prstGeom>
          <a:noFill/>
        </p:spPr>
        <p:txBody>
          <a:bodyPr wrap="none" rtlCol="0">
            <a:spAutoFit/>
          </a:bodyPr>
          <a:lstStyle/>
          <a:p>
            <a:r>
              <a:rPr lang="en-US" sz="1050" i="1" dirty="0">
                <a:solidFill>
                  <a:schemeClr val="tx1">
                    <a:lumMod val="75000"/>
                    <a:lumOff val="25000"/>
                  </a:schemeClr>
                </a:solidFill>
                <a:latin typeface="Arial" panose="020B0604020202020204" pitchFamily="34" charset="0"/>
                <a:cs typeface="Arial" panose="020B0604020202020204" pitchFamily="34" charset="0"/>
              </a:rPr>
              <a:t>GMM clustering</a:t>
            </a:r>
          </a:p>
        </p:txBody>
      </p:sp>
      <p:sp>
        <p:nvSpPr>
          <p:cNvPr id="67" name="TextBox 66">
            <a:extLst>
              <a:ext uri="{FF2B5EF4-FFF2-40B4-BE49-F238E27FC236}">
                <a16:creationId xmlns:a16="http://schemas.microsoft.com/office/drawing/2014/main" id="{CF9416EF-CFA0-6E2C-A1DC-F721CD0C095F}"/>
              </a:ext>
            </a:extLst>
          </p:cNvPr>
          <p:cNvSpPr txBox="1"/>
          <p:nvPr/>
        </p:nvSpPr>
        <p:spPr>
          <a:xfrm>
            <a:off x="7500108" y="3097772"/>
            <a:ext cx="1572550"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Clusters of genes</a:t>
            </a:r>
          </a:p>
          <a:p>
            <a:pPr algn="ctr"/>
            <a:r>
              <a:rPr lang="en-US" sz="1200" dirty="0">
                <a:latin typeface="Arial" panose="020B0604020202020204" pitchFamily="34" charset="0"/>
                <a:cs typeface="Arial" panose="020B0604020202020204" pitchFamily="34" charset="0"/>
              </a:rPr>
              <a:t>sharing expression and epigenetic dynamics</a:t>
            </a:r>
          </a:p>
        </p:txBody>
      </p:sp>
      <p:sp>
        <p:nvSpPr>
          <p:cNvPr id="68" name="TextBox 67">
            <a:extLst>
              <a:ext uri="{FF2B5EF4-FFF2-40B4-BE49-F238E27FC236}">
                <a16:creationId xmlns:a16="http://schemas.microsoft.com/office/drawing/2014/main" id="{65443E28-E875-FEA7-3D78-C85EF7D00DE3}"/>
              </a:ext>
            </a:extLst>
          </p:cNvPr>
          <p:cNvSpPr txBox="1"/>
          <p:nvPr/>
        </p:nvSpPr>
        <p:spPr>
          <a:xfrm>
            <a:off x="35236" y="2738756"/>
            <a:ext cx="894797"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ChIP-seq </a:t>
            </a:r>
          </a:p>
          <a:p>
            <a:pPr algn="ctr"/>
            <a:r>
              <a:rPr lang="en-US" sz="1200" dirty="0">
                <a:latin typeface="Arial" panose="020B0604020202020204" pitchFamily="34" charset="0"/>
                <a:cs typeface="Arial" panose="020B0604020202020204" pitchFamily="34" charset="0"/>
              </a:rPr>
              <a:t>samples</a:t>
            </a:r>
          </a:p>
        </p:txBody>
      </p:sp>
      <p:sp>
        <p:nvSpPr>
          <p:cNvPr id="69" name="TextBox 68">
            <a:extLst>
              <a:ext uri="{FF2B5EF4-FFF2-40B4-BE49-F238E27FC236}">
                <a16:creationId xmlns:a16="http://schemas.microsoft.com/office/drawing/2014/main" id="{63CF5317-49CB-14DC-D9C2-0ABB2E89FE7B}"/>
              </a:ext>
            </a:extLst>
          </p:cNvPr>
          <p:cNvSpPr txBox="1"/>
          <p:nvPr/>
        </p:nvSpPr>
        <p:spPr>
          <a:xfrm>
            <a:off x="71344" y="3721938"/>
            <a:ext cx="806631"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RNA-seq</a:t>
            </a:r>
          </a:p>
          <a:p>
            <a:r>
              <a:rPr lang="en-US" sz="1200" dirty="0">
                <a:latin typeface="Arial" panose="020B0604020202020204" pitchFamily="34" charset="0"/>
                <a:cs typeface="Arial" panose="020B0604020202020204" pitchFamily="34" charset="0"/>
              </a:rPr>
              <a:t> samples</a:t>
            </a:r>
          </a:p>
        </p:txBody>
      </p:sp>
      <p:sp>
        <p:nvSpPr>
          <p:cNvPr id="70" name="TextBox 69">
            <a:extLst>
              <a:ext uri="{FF2B5EF4-FFF2-40B4-BE49-F238E27FC236}">
                <a16:creationId xmlns:a16="http://schemas.microsoft.com/office/drawing/2014/main" id="{1DFE1617-7A53-7791-7230-A5734E5182EB}"/>
              </a:ext>
            </a:extLst>
          </p:cNvPr>
          <p:cNvSpPr txBox="1"/>
          <p:nvPr/>
        </p:nvSpPr>
        <p:spPr>
          <a:xfrm>
            <a:off x="1164049" y="2695671"/>
            <a:ext cx="922047" cy="369332"/>
          </a:xfrm>
          <a:prstGeom prst="rect">
            <a:avLst/>
          </a:prstGeom>
          <a:noFill/>
        </p:spPr>
        <p:txBody>
          <a:bodyPr wrap="none" rtlCol="0">
            <a:spAutoFit/>
          </a:bodyPr>
          <a:lstStyle/>
          <a:p>
            <a:r>
              <a:rPr lang="en-US" sz="900" i="1" dirty="0">
                <a:solidFill>
                  <a:schemeClr val="tx1">
                    <a:lumMod val="75000"/>
                    <a:lumOff val="25000"/>
                  </a:schemeClr>
                </a:solidFill>
                <a:latin typeface="Arial" panose="020B0604020202020204" pitchFamily="34" charset="0"/>
                <a:cs typeface="Arial" panose="020B0604020202020204" pitchFamily="34" charset="0"/>
              </a:rPr>
              <a:t>Preprocessing</a:t>
            </a:r>
          </a:p>
          <a:p>
            <a:r>
              <a:rPr lang="en-US" sz="900" i="1" dirty="0">
                <a:solidFill>
                  <a:schemeClr val="tx1">
                    <a:lumMod val="75000"/>
                    <a:lumOff val="25000"/>
                  </a:schemeClr>
                </a:solidFill>
                <a:latin typeface="Arial" panose="020B0604020202020204" pitchFamily="34" charset="0"/>
                <a:cs typeface="Arial" panose="020B0604020202020204" pitchFamily="34" charset="0"/>
              </a:rPr>
              <a:t>normalization</a:t>
            </a:r>
          </a:p>
        </p:txBody>
      </p:sp>
      <p:sp>
        <p:nvSpPr>
          <p:cNvPr id="71" name="TextBox 70">
            <a:extLst>
              <a:ext uri="{FF2B5EF4-FFF2-40B4-BE49-F238E27FC236}">
                <a16:creationId xmlns:a16="http://schemas.microsoft.com/office/drawing/2014/main" id="{4FFB232E-3BAC-D163-FD5A-001152B417DB}"/>
              </a:ext>
            </a:extLst>
          </p:cNvPr>
          <p:cNvSpPr txBox="1"/>
          <p:nvPr/>
        </p:nvSpPr>
        <p:spPr>
          <a:xfrm>
            <a:off x="1164050" y="3939128"/>
            <a:ext cx="922047" cy="369332"/>
          </a:xfrm>
          <a:prstGeom prst="rect">
            <a:avLst/>
          </a:prstGeom>
          <a:noFill/>
        </p:spPr>
        <p:txBody>
          <a:bodyPr wrap="none" rtlCol="0">
            <a:spAutoFit/>
          </a:bodyPr>
          <a:lstStyle/>
          <a:p>
            <a:r>
              <a:rPr lang="en-US" sz="900" i="1" dirty="0">
                <a:solidFill>
                  <a:schemeClr val="tx1">
                    <a:lumMod val="75000"/>
                    <a:lumOff val="25000"/>
                  </a:schemeClr>
                </a:solidFill>
                <a:latin typeface="Arial" panose="020B0604020202020204" pitchFamily="34" charset="0"/>
                <a:cs typeface="Arial" panose="020B0604020202020204" pitchFamily="34" charset="0"/>
              </a:rPr>
              <a:t>Preprocessing</a:t>
            </a:r>
          </a:p>
          <a:p>
            <a:r>
              <a:rPr lang="en-US" sz="900" i="1" dirty="0">
                <a:solidFill>
                  <a:schemeClr val="tx1">
                    <a:lumMod val="75000"/>
                    <a:lumOff val="25000"/>
                  </a:schemeClr>
                </a:solidFill>
                <a:latin typeface="Arial" panose="020B0604020202020204" pitchFamily="34" charset="0"/>
                <a:cs typeface="Arial" panose="020B0604020202020204" pitchFamily="34" charset="0"/>
              </a:rPr>
              <a:t>normalization</a:t>
            </a:r>
          </a:p>
        </p:txBody>
      </p:sp>
      <p:cxnSp>
        <p:nvCxnSpPr>
          <p:cNvPr id="73" name="Straight Arrow Connector 72">
            <a:extLst>
              <a:ext uri="{FF2B5EF4-FFF2-40B4-BE49-F238E27FC236}">
                <a16:creationId xmlns:a16="http://schemas.microsoft.com/office/drawing/2014/main" id="{69EF8204-8908-83E1-2F17-11A481FE5088}"/>
              </a:ext>
            </a:extLst>
          </p:cNvPr>
          <p:cNvCxnSpPr>
            <a:cxnSpLocks/>
            <a:stCxn id="36" idx="3"/>
          </p:cNvCxnSpPr>
          <p:nvPr/>
        </p:nvCxnSpPr>
        <p:spPr>
          <a:xfrm>
            <a:off x="3391441" y="3516182"/>
            <a:ext cx="1558931" cy="8473"/>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650AA7F3-A928-2B5E-02EC-EC8AC7016FD8}"/>
              </a:ext>
            </a:extLst>
          </p:cNvPr>
          <p:cNvCxnSpPr>
            <a:cxnSpLocks/>
            <a:stCxn id="68" idx="3"/>
          </p:cNvCxnSpPr>
          <p:nvPr/>
        </p:nvCxnSpPr>
        <p:spPr>
          <a:xfrm>
            <a:off x="930033" y="2969589"/>
            <a:ext cx="680961" cy="434006"/>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C71FE093-A1F0-4A80-586F-A3D31A1E393B}"/>
              </a:ext>
            </a:extLst>
          </p:cNvPr>
          <p:cNvCxnSpPr>
            <a:cxnSpLocks/>
          </p:cNvCxnSpPr>
          <p:nvPr/>
        </p:nvCxnSpPr>
        <p:spPr>
          <a:xfrm>
            <a:off x="6346749" y="3495548"/>
            <a:ext cx="1078661" cy="0"/>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6D8341F5-4F2D-38E6-1ADC-ED7DFCF6ABA7}"/>
              </a:ext>
            </a:extLst>
          </p:cNvPr>
          <p:cNvCxnSpPr>
            <a:cxnSpLocks/>
            <a:stCxn id="69" idx="3"/>
          </p:cNvCxnSpPr>
          <p:nvPr/>
        </p:nvCxnSpPr>
        <p:spPr>
          <a:xfrm flipV="1">
            <a:off x="877975" y="3622885"/>
            <a:ext cx="733020" cy="329886"/>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865CDD58-B3A1-BFF5-C726-9978331EB75C}"/>
              </a:ext>
            </a:extLst>
          </p:cNvPr>
          <p:cNvCxnSpPr>
            <a:cxnSpLocks/>
          </p:cNvCxnSpPr>
          <p:nvPr/>
        </p:nvCxnSpPr>
        <p:spPr>
          <a:xfrm>
            <a:off x="1908609" y="3506744"/>
            <a:ext cx="592383" cy="0"/>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549AA4B4-6CD4-71EC-94B9-EEA07AF99622}"/>
              </a:ext>
            </a:extLst>
          </p:cNvPr>
          <p:cNvSpPr txBox="1"/>
          <p:nvPr/>
        </p:nvSpPr>
        <p:spPr>
          <a:xfrm>
            <a:off x="1785454" y="3252656"/>
            <a:ext cx="838691" cy="230832"/>
          </a:xfrm>
          <a:prstGeom prst="rect">
            <a:avLst/>
          </a:prstGeom>
          <a:noFill/>
        </p:spPr>
        <p:txBody>
          <a:bodyPr wrap="none" rtlCol="0">
            <a:spAutoFit/>
          </a:bodyPr>
          <a:lstStyle/>
          <a:p>
            <a:r>
              <a:rPr lang="en-US" sz="900" i="1" dirty="0">
                <a:solidFill>
                  <a:schemeClr val="tx1">
                    <a:lumMod val="75000"/>
                    <a:lumOff val="25000"/>
                  </a:schemeClr>
                </a:solidFill>
                <a:latin typeface="Arial" panose="020B0604020202020204" pitchFamily="34" charset="0"/>
                <a:cs typeface="Arial" panose="020B0604020202020204" pitchFamily="34" charset="0"/>
              </a:rPr>
              <a:t>Concatenate</a:t>
            </a:r>
          </a:p>
        </p:txBody>
      </p:sp>
      <p:sp>
        <p:nvSpPr>
          <p:cNvPr id="91" name="TextBox 90">
            <a:extLst>
              <a:ext uri="{FF2B5EF4-FFF2-40B4-BE49-F238E27FC236}">
                <a16:creationId xmlns:a16="http://schemas.microsoft.com/office/drawing/2014/main" id="{9A3702F3-D6E1-5181-23BF-5678FCA5CA56}"/>
              </a:ext>
            </a:extLst>
          </p:cNvPr>
          <p:cNvSpPr txBox="1"/>
          <p:nvPr/>
        </p:nvSpPr>
        <p:spPr>
          <a:xfrm>
            <a:off x="3748447" y="3224415"/>
            <a:ext cx="994183" cy="253916"/>
          </a:xfrm>
          <a:prstGeom prst="rect">
            <a:avLst/>
          </a:prstGeom>
          <a:noFill/>
        </p:spPr>
        <p:txBody>
          <a:bodyPr wrap="none" rtlCol="0">
            <a:spAutoFit/>
          </a:bodyPr>
          <a:lstStyle/>
          <a:p>
            <a:r>
              <a:rPr lang="en-US" sz="1050" i="1" dirty="0">
                <a:solidFill>
                  <a:schemeClr val="tx1">
                    <a:lumMod val="75000"/>
                    <a:lumOff val="25000"/>
                  </a:schemeClr>
                </a:solidFill>
                <a:latin typeface="Arial" panose="020B0604020202020204" pitchFamily="34" charset="0"/>
                <a:cs typeface="Arial" panose="020B0604020202020204" pitchFamily="34" charset="0"/>
              </a:rPr>
              <a:t>VAE Encoder</a:t>
            </a:r>
          </a:p>
        </p:txBody>
      </p:sp>
      <p:cxnSp>
        <p:nvCxnSpPr>
          <p:cNvPr id="94" name="Straight Arrow Connector 93">
            <a:extLst>
              <a:ext uri="{FF2B5EF4-FFF2-40B4-BE49-F238E27FC236}">
                <a16:creationId xmlns:a16="http://schemas.microsoft.com/office/drawing/2014/main" id="{882F8181-1D3A-4891-591F-24081F25F095}"/>
              </a:ext>
            </a:extLst>
          </p:cNvPr>
          <p:cNvCxnSpPr>
            <a:cxnSpLocks/>
            <a:stCxn id="60" idx="2"/>
            <a:endCxn id="91" idx="0"/>
          </p:cNvCxnSpPr>
          <p:nvPr/>
        </p:nvCxnSpPr>
        <p:spPr>
          <a:xfrm>
            <a:off x="4242404" y="2856666"/>
            <a:ext cx="3135" cy="367749"/>
          </a:xfrm>
          <a:prstGeom prst="straightConnector1">
            <a:avLst/>
          </a:prstGeom>
          <a:ln w="28575">
            <a:solidFill>
              <a:schemeClr val="bg2">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EF5FA787-36C9-2880-5D69-745B8503429A}"/>
              </a:ext>
            </a:extLst>
          </p:cNvPr>
          <p:cNvSpPr txBox="1"/>
          <p:nvPr/>
        </p:nvSpPr>
        <p:spPr>
          <a:xfrm>
            <a:off x="4836305" y="4366166"/>
            <a:ext cx="1737975" cy="253916"/>
          </a:xfrm>
          <a:prstGeom prst="rect">
            <a:avLst/>
          </a:prstGeom>
          <a:noFill/>
        </p:spPr>
        <p:txBody>
          <a:bodyPr wrap="none" rtlCol="0">
            <a:spAutoFit/>
          </a:bodyPr>
          <a:lstStyle/>
          <a:p>
            <a:pPr algn="ctr"/>
            <a:r>
              <a:rPr lang="en-US" sz="1050" i="1" dirty="0">
                <a:solidFill>
                  <a:schemeClr val="tx1">
                    <a:lumMod val="75000"/>
                    <a:lumOff val="25000"/>
                  </a:schemeClr>
                </a:solidFill>
                <a:latin typeface="Arial" panose="020B0604020202020204" pitchFamily="34" charset="0"/>
                <a:cs typeface="Arial" panose="020B0604020202020204" pitchFamily="34" charset="0"/>
              </a:rPr>
              <a:t> UMAP visualization in 2D</a:t>
            </a:r>
          </a:p>
        </p:txBody>
      </p:sp>
      <p:cxnSp>
        <p:nvCxnSpPr>
          <p:cNvPr id="99" name="Straight Arrow Connector 98">
            <a:extLst>
              <a:ext uri="{FF2B5EF4-FFF2-40B4-BE49-F238E27FC236}">
                <a16:creationId xmlns:a16="http://schemas.microsoft.com/office/drawing/2014/main" id="{F21067D4-FA0C-BE3D-B78E-CE923862F121}"/>
              </a:ext>
            </a:extLst>
          </p:cNvPr>
          <p:cNvCxnSpPr>
            <a:cxnSpLocks/>
            <a:stCxn id="59" idx="2"/>
          </p:cNvCxnSpPr>
          <p:nvPr/>
        </p:nvCxnSpPr>
        <p:spPr>
          <a:xfrm>
            <a:off x="5654042" y="3737923"/>
            <a:ext cx="0" cy="547454"/>
          </a:xfrm>
          <a:prstGeom prst="straightConnector1">
            <a:avLst/>
          </a:prstGeom>
          <a:ln w="28575">
            <a:solidFill>
              <a:schemeClr val="bg2">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2DFAEA27-D1F6-B15C-B898-DF66DD46AFCC}"/>
              </a:ext>
            </a:extLst>
          </p:cNvPr>
          <p:cNvCxnSpPr>
            <a:cxnSpLocks/>
            <a:endCxn id="60" idx="0"/>
          </p:cNvCxnSpPr>
          <p:nvPr/>
        </p:nvCxnSpPr>
        <p:spPr>
          <a:xfrm>
            <a:off x="4242403" y="2090445"/>
            <a:ext cx="1" cy="350723"/>
          </a:xfrm>
          <a:prstGeom prst="straightConnector1">
            <a:avLst/>
          </a:prstGeom>
          <a:ln w="28575">
            <a:solidFill>
              <a:schemeClr val="bg2">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7FEB85F0-5A6F-B359-5DA8-FBED9FF6C832}"/>
              </a:ext>
            </a:extLst>
          </p:cNvPr>
          <p:cNvSpPr txBox="1"/>
          <p:nvPr/>
        </p:nvSpPr>
        <p:spPr>
          <a:xfrm>
            <a:off x="2834807" y="1899094"/>
            <a:ext cx="2786339" cy="253916"/>
          </a:xfrm>
          <a:prstGeom prst="rect">
            <a:avLst/>
          </a:prstGeom>
          <a:noFill/>
        </p:spPr>
        <p:txBody>
          <a:bodyPr wrap="none" rtlCol="0">
            <a:spAutoFit/>
          </a:bodyPr>
          <a:lstStyle/>
          <a:p>
            <a:pPr algn="ctr"/>
            <a:r>
              <a:rPr lang="en-US" sz="1050" i="1" dirty="0">
                <a:solidFill>
                  <a:schemeClr val="tx1">
                    <a:lumMod val="75000"/>
                    <a:lumOff val="25000"/>
                  </a:schemeClr>
                </a:solidFill>
                <a:latin typeface="Arial" panose="020B0604020202020204" pitchFamily="34" charset="0"/>
                <a:cs typeface="Arial" panose="020B0604020202020204" pitchFamily="34" charset="0"/>
              </a:rPr>
              <a:t> AE and VAE hyperparameters optimization</a:t>
            </a:r>
          </a:p>
        </p:txBody>
      </p:sp>
      <p:cxnSp>
        <p:nvCxnSpPr>
          <p:cNvPr id="105" name="Straight Arrow Connector 104">
            <a:extLst>
              <a:ext uri="{FF2B5EF4-FFF2-40B4-BE49-F238E27FC236}">
                <a16:creationId xmlns:a16="http://schemas.microsoft.com/office/drawing/2014/main" id="{CC83B408-E6D4-0C5E-DCFB-ADD52B641D78}"/>
              </a:ext>
            </a:extLst>
          </p:cNvPr>
          <p:cNvCxnSpPr>
            <a:cxnSpLocks/>
          </p:cNvCxnSpPr>
          <p:nvPr/>
        </p:nvCxnSpPr>
        <p:spPr>
          <a:xfrm>
            <a:off x="1600586" y="4311730"/>
            <a:ext cx="0" cy="570539"/>
          </a:xfrm>
          <a:prstGeom prst="straightConnector1">
            <a:avLst/>
          </a:prstGeom>
          <a:ln w="28575">
            <a:solidFill>
              <a:schemeClr val="bg2">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775A9FFC-53D7-D970-DDBE-1451E7B86A47}"/>
              </a:ext>
            </a:extLst>
          </p:cNvPr>
          <p:cNvSpPr txBox="1"/>
          <p:nvPr/>
        </p:nvSpPr>
        <p:spPr>
          <a:xfrm>
            <a:off x="1444774" y="4908621"/>
            <a:ext cx="357790" cy="230832"/>
          </a:xfrm>
          <a:prstGeom prst="rect">
            <a:avLst/>
          </a:prstGeom>
          <a:noFill/>
        </p:spPr>
        <p:txBody>
          <a:bodyPr wrap="none" rtlCol="0">
            <a:spAutoFit/>
          </a:bodyPr>
          <a:lstStyle/>
          <a:p>
            <a:r>
              <a:rPr lang="en-US" sz="900" i="1" dirty="0">
                <a:solidFill>
                  <a:schemeClr val="tx1">
                    <a:lumMod val="75000"/>
                    <a:lumOff val="25000"/>
                  </a:schemeClr>
                </a:solidFill>
                <a:latin typeface="Arial" panose="020B0604020202020204" pitchFamily="34" charset="0"/>
                <a:cs typeface="Arial" panose="020B0604020202020204" pitchFamily="34" charset="0"/>
              </a:rPr>
              <a:t>QC</a:t>
            </a:r>
          </a:p>
        </p:txBody>
      </p:sp>
      <p:sp>
        <p:nvSpPr>
          <p:cNvPr id="108" name="TextBox 107">
            <a:extLst>
              <a:ext uri="{FF2B5EF4-FFF2-40B4-BE49-F238E27FC236}">
                <a16:creationId xmlns:a16="http://schemas.microsoft.com/office/drawing/2014/main" id="{737ADD28-12F8-05ED-670C-FB68E59C0594}"/>
              </a:ext>
            </a:extLst>
          </p:cNvPr>
          <p:cNvSpPr txBox="1"/>
          <p:nvPr/>
        </p:nvSpPr>
        <p:spPr>
          <a:xfrm>
            <a:off x="1444774" y="1863901"/>
            <a:ext cx="357790" cy="230832"/>
          </a:xfrm>
          <a:prstGeom prst="rect">
            <a:avLst/>
          </a:prstGeom>
          <a:noFill/>
        </p:spPr>
        <p:txBody>
          <a:bodyPr wrap="none" rtlCol="0">
            <a:spAutoFit/>
          </a:bodyPr>
          <a:lstStyle/>
          <a:p>
            <a:r>
              <a:rPr lang="en-US" sz="900" i="1" dirty="0">
                <a:solidFill>
                  <a:schemeClr val="tx1">
                    <a:lumMod val="75000"/>
                    <a:lumOff val="25000"/>
                  </a:schemeClr>
                </a:solidFill>
                <a:latin typeface="Arial" panose="020B0604020202020204" pitchFamily="34" charset="0"/>
                <a:cs typeface="Arial" panose="020B0604020202020204" pitchFamily="34" charset="0"/>
              </a:rPr>
              <a:t>QC</a:t>
            </a:r>
          </a:p>
        </p:txBody>
      </p:sp>
      <p:cxnSp>
        <p:nvCxnSpPr>
          <p:cNvPr id="109" name="Straight Arrow Connector 108">
            <a:extLst>
              <a:ext uri="{FF2B5EF4-FFF2-40B4-BE49-F238E27FC236}">
                <a16:creationId xmlns:a16="http://schemas.microsoft.com/office/drawing/2014/main" id="{B7BBE7F1-84D8-378E-0DD2-A26FD20AB2B1}"/>
              </a:ext>
            </a:extLst>
          </p:cNvPr>
          <p:cNvCxnSpPr>
            <a:cxnSpLocks/>
            <a:stCxn id="70" idx="0"/>
          </p:cNvCxnSpPr>
          <p:nvPr/>
        </p:nvCxnSpPr>
        <p:spPr>
          <a:xfrm flipH="1" flipV="1">
            <a:off x="1605594" y="2100262"/>
            <a:ext cx="19479" cy="595409"/>
          </a:xfrm>
          <a:prstGeom prst="straightConnector1">
            <a:avLst/>
          </a:prstGeom>
          <a:ln w="28575">
            <a:solidFill>
              <a:schemeClr val="bg2">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F630120-3261-0719-AD93-1978B5E24224}"/>
              </a:ext>
            </a:extLst>
          </p:cNvPr>
          <p:cNvSpPr txBox="1"/>
          <p:nvPr/>
        </p:nvSpPr>
        <p:spPr>
          <a:xfrm>
            <a:off x="3754520" y="1312295"/>
            <a:ext cx="926856" cy="253916"/>
          </a:xfrm>
          <a:prstGeom prst="rect">
            <a:avLst/>
          </a:prstGeom>
          <a:noFill/>
        </p:spPr>
        <p:txBody>
          <a:bodyPr wrap="none" rtlCol="0">
            <a:spAutoFit/>
          </a:bodyPr>
          <a:lstStyle/>
          <a:p>
            <a:pPr algn="ctr"/>
            <a:r>
              <a:rPr lang="en-US" sz="1050" i="1" dirty="0">
                <a:solidFill>
                  <a:schemeClr val="tx1">
                    <a:lumMod val="75000"/>
                    <a:lumOff val="25000"/>
                  </a:schemeClr>
                </a:solidFill>
                <a:latin typeface="Arial" panose="020B0604020202020204" pitchFamily="34" charset="0"/>
                <a:cs typeface="Arial" panose="020B0604020202020204" pitchFamily="34" charset="0"/>
              </a:rPr>
              <a:t>Dataset split</a:t>
            </a:r>
          </a:p>
        </p:txBody>
      </p:sp>
      <p:cxnSp>
        <p:nvCxnSpPr>
          <p:cNvPr id="13" name="Straight Arrow Connector 12">
            <a:extLst>
              <a:ext uri="{FF2B5EF4-FFF2-40B4-BE49-F238E27FC236}">
                <a16:creationId xmlns:a16="http://schemas.microsoft.com/office/drawing/2014/main" id="{1A419545-89E5-246B-AA71-27A454625F06}"/>
              </a:ext>
            </a:extLst>
          </p:cNvPr>
          <p:cNvCxnSpPr>
            <a:cxnSpLocks/>
          </p:cNvCxnSpPr>
          <p:nvPr/>
        </p:nvCxnSpPr>
        <p:spPr>
          <a:xfrm>
            <a:off x="4217948" y="1548371"/>
            <a:ext cx="0" cy="350723"/>
          </a:xfrm>
          <a:prstGeom prst="straightConnector1">
            <a:avLst/>
          </a:prstGeom>
          <a:ln w="28575">
            <a:solidFill>
              <a:schemeClr val="bg2">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B78C73F7-F349-F105-7208-215B35215DBF}"/>
              </a:ext>
            </a:extLst>
          </p:cNvPr>
          <p:cNvSpPr>
            <a:spLocks noGrp="1"/>
          </p:cNvSpPr>
          <p:nvPr>
            <p:ph type="title"/>
          </p:nvPr>
        </p:nvSpPr>
        <p:spPr/>
        <p:txBody>
          <a:bodyPr>
            <a:normAutofit/>
          </a:bodyPr>
          <a:lstStyle/>
          <a:p>
            <a:r>
              <a:rPr lang="en-US" sz="2000" b="0" dirty="0">
                <a:latin typeface="Arial" panose="020B0604020202020204" pitchFamily="34" charset="0"/>
                <a:cs typeface="Arial" panose="020B0604020202020204" pitchFamily="34" charset="0"/>
              </a:rPr>
              <a:t>Methods workflow</a:t>
            </a:r>
            <a:endParaRPr lang="en-US" b="0" dirty="0"/>
          </a:p>
        </p:txBody>
      </p:sp>
      <p:sp>
        <p:nvSpPr>
          <p:cNvPr id="5" name="Slide Number Placeholder 4">
            <a:extLst>
              <a:ext uri="{FF2B5EF4-FFF2-40B4-BE49-F238E27FC236}">
                <a16:creationId xmlns:a16="http://schemas.microsoft.com/office/drawing/2014/main" id="{D3CED09A-031D-C73E-BB68-B97A70D3E71C}"/>
              </a:ext>
            </a:extLst>
          </p:cNvPr>
          <p:cNvSpPr>
            <a:spLocks noGrp="1"/>
          </p:cNvSpPr>
          <p:nvPr>
            <p:ph type="sldNum" sz="quarter" idx="12"/>
          </p:nvPr>
        </p:nvSpPr>
        <p:spPr/>
        <p:txBody>
          <a:bodyPr/>
          <a:lstStyle/>
          <a:p>
            <a:fld id="{4BE72A50-E5B2-1A4D-8D3C-2C19FF24C84B}" type="slidenum">
              <a:rPr lang="en-US" smtClean="0"/>
              <a:t>27</a:t>
            </a:fld>
            <a:endParaRPr lang="en-US"/>
          </a:p>
        </p:txBody>
      </p:sp>
    </p:spTree>
    <p:extLst>
      <p:ext uri="{BB962C8B-B14F-4D97-AF65-F5344CB8AC3E}">
        <p14:creationId xmlns:p14="http://schemas.microsoft.com/office/powerpoint/2010/main" val="2490506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BAA4F-F188-C547-41E6-D8371F523FE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C726AA2-C819-84D7-A67A-D310DB995DAD}"/>
              </a:ext>
            </a:extLst>
          </p:cNvPr>
          <p:cNvSpPr/>
          <p:nvPr/>
        </p:nvSpPr>
        <p:spPr>
          <a:xfrm>
            <a:off x="3192910" y="1589455"/>
            <a:ext cx="135657" cy="32762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85BFFEB8-CD69-5CD2-A204-B238AED24DD7}"/>
              </a:ext>
            </a:extLst>
          </p:cNvPr>
          <p:cNvSpPr txBox="1"/>
          <p:nvPr/>
        </p:nvSpPr>
        <p:spPr>
          <a:xfrm>
            <a:off x="3092801" y="4884327"/>
            <a:ext cx="383438" cy="307777"/>
          </a:xfrm>
          <a:prstGeom prst="rect">
            <a:avLst/>
          </a:prstGeom>
          <a:noFill/>
        </p:spPr>
        <p:txBody>
          <a:bodyPr wrap="non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38</a:t>
            </a:r>
          </a:p>
        </p:txBody>
      </p:sp>
      <p:sp>
        <p:nvSpPr>
          <p:cNvPr id="73" name="Rectangle 72">
            <a:extLst>
              <a:ext uri="{FF2B5EF4-FFF2-40B4-BE49-F238E27FC236}">
                <a16:creationId xmlns:a16="http://schemas.microsoft.com/office/drawing/2014/main" id="{393D8F9B-B32D-EA05-ECAB-5AB564EA89CC}"/>
              </a:ext>
            </a:extLst>
          </p:cNvPr>
          <p:cNvSpPr/>
          <p:nvPr/>
        </p:nvSpPr>
        <p:spPr>
          <a:xfrm>
            <a:off x="2642083" y="1595618"/>
            <a:ext cx="135657" cy="32762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7F20B9F2-03C7-923C-F4FA-802A4BE3836A}"/>
              </a:ext>
            </a:extLst>
          </p:cNvPr>
          <p:cNvSpPr/>
          <p:nvPr/>
        </p:nvSpPr>
        <p:spPr>
          <a:xfrm>
            <a:off x="3757143" y="1576528"/>
            <a:ext cx="135657" cy="32762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C535CF7A-1D93-5810-82CB-BE4FCCB73632}"/>
              </a:ext>
            </a:extLst>
          </p:cNvPr>
          <p:cNvSpPr txBox="1"/>
          <p:nvPr/>
        </p:nvSpPr>
        <p:spPr>
          <a:xfrm>
            <a:off x="3657034" y="4871401"/>
            <a:ext cx="383438" cy="307777"/>
          </a:xfrm>
          <a:prstGeom prst="rect">
            <a:avLst/>
          </a:prstGeom>
          <a:noFill/>
        </p:spPr>
        <p:txBody>
          <a:bodyPr wrap="non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38</a:t>
            </a:r>
          </a:p>
        </p:txBody>
      </p:sp>
      <p:grpSp>
        <p:nvGrpSpPr>
          <p:cNvPr id="91" name="Group 90">
            <a:extLst>
              <a:ext uri="{FF2B5EF4-FFF2-40B4-BE49-F238E27FC236}">
                <a16:creationId xmlns:a16="http://schemas.microsoft.com/office/drawing/2014/main" id="{FCCA1374-2336-0192-E902-F56C51401F24}"/>
              </a:ext>
            </a:extLst>
          </p:cNvPr>
          <p:cNvGrpSpPr/>
          <p:nvPr/>
        </p:nvGrpSpPr>
        <p:grpSpPr>
          <a:xfrm>
            <a:off x="4501327" y="3413576"/>
            <a:ext cx="141491" cy="708628"/>
            <a:chOff x="6354954" y="3795413"/>
            <a:chExt cx="135867" cy="680514"/>
          </a:xfrm>
        </p:grpSpPr>
        <p:sp>
          <p:nvSpPr>
            <p:cNvPr id="92" name="Rectangle 91">
              <a:extLst>
                <a:ext uri="{FF2B5EF4-FFF2-40B4-BE49-F238E27FC236}">
                  <a16:creationId xmlns:a16="http://schemas.microsoft.com/office/drawing/2014/main" id="{89EFC3E1-46A3-F42C-048A-7C38E59F04C5}"/>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40BD6CC9-A2A9-26A4-3F29-7B4698BFDDB7}"/>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1652BCFE-8D9E-66CD-5E1D-54A49AA887F0}"/>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C22B5FC3-70CC-7FED-1220-5DCA5575DECA}"/>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1624A2AA-AF41-6051-C8B2-F136ADB60B0A}"/>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5CB88EBF-82B8-4212-F81C-71C35F8D8EA4}"/>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664274EB-9659-8A0B-E578-11A2AA4AEDF3}"/>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grpSp>
      <p:sp>
        <p:nvSpPr>
          <p:cNvPr id="132" name="TextBox 131">
            <a:extLst>
              <a:ext uri="{FF2B5EF4-FFF2-40B4-BE49-F238E27FC236}">
                <a16:creationId xmlns:a16="http://schemas.microsoft.com/office/drawing/2014/main" id="{5496071E-4119-C780-8857-EB5AF5A9FABC}"/>
              </a:ext>
            </a:extLst>
          </p:cNvPr>
          <p:cNvSpPr txBox="1"/>
          <p:nvPr/>
        </p:nvSpPr>
        <p:spPr>
          <a:xfrm>
            <a:off x="4414232" y="3124295"/>
            <a:ext cx="320922" cy="369332"/>
          </a:xfrm>
          <a:prstGeom prst="rect">
            <a:avLst/>
          </a:prstGeom>
          <a:noFill/>
        </p:spPr>
        <p:txBody>
          <a:bodyPr wrap="none" rtlCol="0">
            <a:spAutoFit/>
          </a:bodyPr>
          <a:lstStyle/>
          <a:p>
            <a:r>
              <a:rPr lang="el-GR" b="1" i="1" dirty="0">
                <a:solidFill>
                  <a:srgbClr val="202122"/>
                </a:solidFill>
                <a:highlight>
                  <a:srgbClr val="FFFFFF"/>
                </a:highlight>
                <a:latin typeface="Cambria Math" panose="02040503050406030204" pitchFamily="18" charset="0"/>
                <a:ea typeface="Cambria Math" panose="02040503050406030204" pitchFamily="18" charset="0"/>
              </a:rPr>
              <a:t>σ</a:t>
            </a:r>
            <a:endParaRPr lang="en-US" i="1" dirty="0">
              <a:latin typeface="Cambria Math" panose="02040503050406030204" pitchFamily="18" charset="0"/>
              <a:ea typeface="Cambria Math" panose="02040503050406030204" pitchFamily="18" charset="0"/>
            </a:endParaRPr>
          </a:p>
        </p:txBody>
      </p:sp>
      <p:grpSp>
        <p:nvGrpSpPr>
          <p:cNvPr id="133" name="Group 132">
            <a:extLst>
              <a:ext uri="{FF2B5EF4-FFF2-40B4-BE49-F238E27FC236}">
                <a16:creationId xmlns:a16="http://schemas.microsoft.com/office/drawing/2014/main" id="{0F01F75E-9CB0-27A1-2EB5-A634EDD4E7BF}"/>
              </a:ext>
            </a:extLst>
          </p:cNvPr>
          <p:cNvGrpSpPr/>
          <p:nvPr/>
        </p:nvGrpSpPr>
        <p:grpSpPr>
          <a:xfrm>
            <a:off x="4503674" y="2481943"/>
            <a:ext cx="141491" cy="708628"/>
            <a:chOff x="6354954" y="3795413"/>
            <a:chExt cx="135867" cy="680514"/>
          </a:xfrm>
        </p:grpSpPr>
        <p:sp>
          <p:nvSpPr>
            <p:cNvPr id="134" name="Rectangle 133">
              <a:extLst>
                <a:ext uri="{FF2B5EF4-FFF2-40B4-BE49-F238E27FC236}">
                  <a16:creationId xmlns:a16="http://schemas.microsoft.com/office/drawing/2014/main" id="{0668D9DA-4920-1A48-1E70-C29C25F5FDE2}"/>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D53E5E1B-A6A3-B4BD-9EDF-9DCE2EA933D2}"/>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8A7335B5-BC56-14CD-BB04-DA3840972281}"/>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A6F81818-5F25-0BDC-1972-BBAB73E6C1F1}"/>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5700A1B6-89F2-E2A9-8232-BC392226159E}"/>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704C9F5B-6B7D-EE09-BFCD-2B9DF984E325}"/>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908BAF44-2361-6B1F-7B56-ECA7D60E6C66}"/>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grpSp>
      <p:sp>
        <p:nvSpPr>
          <p:cNvPr id="141" name="TextBox 140">
            <a:extLst>
              <a:ext uri="{FF2B5EF4-FFF2-40B4-BE49-F238E27FC236}">
                <a16:creationId xmlns:a16="http://schemas.microsoft.com/office/drawing/2014/main" id="{1AA47D56-D255-C70D-5C64-35D4DC9ED982}"/>
              </a:ext>
            </a:extLst>
          </p:cNvPr>
          <p:cNvSpPr txBox="1"/>
          <p:nvPr/>
        </p:nvSpPr>
        <p:spPr>
          <a:xfrm>
            <a:off x="4416583" y="2192664"/>
            <a:ext cx="314510" cy="369332"/>
          </a:xfrm>
          <a:prstGeom prst="rect">
            <a:avLst/>
          </a:prstGeom>
          <a:noFill/>
        </p:spPr>
        <p:txBody>
          <a:bodyPr wrap="none" rtlCol="0">
            <a:spAutoFit/>
          </a:bodyPr>
          <a:lstStyle/>
          <a:p>
            <a:r>
              <a:rPr lang="el-GR" b="1" i="1" dirty="0">
                <a:solidFill>
                  <a:srgbClr val="202122"/>
                </a:solidFill>
                <a:highlight>
                  <a:srgbClr val="FFFFFF"/>
                </a:highlight>
                <a:latin typeface="Cambria Math" panose="02040503050406030204" pitchFamily="18" charset="0"/>
                <a:ea typeface="Cambria Math" panose="02040503050406030204" pitchFamily="18" charset="0"/>
              </a:rPr>
              <a:t>μ</a:t>
            </a:r>
            <a:endParaRPr lang="en-US" i="1" dirty="0">
              <a:latin typeface="Cambria Math" panose="02040503050406030204" pitchFamily="18" charset="0"/>
              <a:ea typeface="Cambria Math" panose="02040503050406030204" pitchFamily="18" charset="0"/>
            </a:endParaRPr>
          </a:p>
        </p:txBody>
      </p:sp>
      <p:grpSp>
        <p:nvGrpSpPr>
          <p:cNvPr id="142" name="Group 141">
            <a:extLst>
              <a:ext uri="{FF2B5EF4-FFF2-40B4-BE49-F238E27FC236}">
                <a16:creationId xmlns:a16="http://schemas.microsoft.com/office/drawing/2014/main" id="{DCBE8EEE-258F-3867-C167-558F3E99F6BC}"/>
              </a:ext>
            </a:extLst>
          </p:cNvPr>
          <p:cNvGrpSpPr/>
          <p:nvPr/>
        </p:nvGrpSpPr>
        <p:grpSpPr>
          <a:xfrm>
            <a:off x="5190690" y="2957469"/>
            <a:ext cx="141491" cy="708628"/>
            <a:chOff x="6354954" y="3795413"/>
            <a:chExt cx="135867" cy="680514"/>
          </a:xfrm>
        </p:grpSpPr>
        <p:sp>
          <p:nvSpPr>
            <p:cNvPr id="143" name="Rectangle 142">
              <a:extLst>
                <a:ext uri="{FF2B5EF4-FFF2-40B4-BE49-F238E27FC236}">
                  <a16:creationId xmlns:a16="http://schemas.microsoft.com/office/drawing/2014/main" id="{FE7EA436-B849-8FEA-750C-E22541389D3D}"/>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144" name="Oval 143">
              <a:extLst>
                <a:ext uri="{FF2B5EF4-FFF2-40B4-BE49-F238E27FC236}">
                  <a16:creationId xmlns:a16="http://schemas.microsoft.com/office/drawing/2014/main" id="{834D74BD-8F5B-BE71-BFD5-53BAE076847F}"/>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145" name="Oval 144">
              <a:extLst>
                <a:ext uri="{FF2B5EF4-FFF2-40B4-BE49-F238E27FC236}">
                  <a16:creationId xmlns:a16="http://schemas.microsoft.com/office/drawing/2014/main" id="{08C9DA53-68BE-144C-5457-027B8CE308FC}"/>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146" name="Oval 145">
              <a:extLst>
                <a:ext uri="{FF2B5EF4-FFF2-40B4-BE49-F238E27FC236}">
                  <a16:creationId xmlns:a16="http://schemas.microsoft.com/office/drawing/2014/main" id="{9BA78BDF-8297-3832-ECF0-282944E90279}"/>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147" name="Oval 146">
              <a:extLst>
                <a:ext uri="{FF2B5EF4-FFF2-40B4-BE49-F238E27FC236}">
                  <a16:creationId xmlns:a16="http://schemas.microsoft.com/office/drawing/2014/main" id="{54E22326-FDDA-3B34-04EF-C230B7EC83BC}"/>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148" name="Oval 147">
              <a:extLst>
                <a:ext uri="{FF2B5EF4-FFF2-40B4-BE49-F238E27FC236}">
                  <a16:creationId xmlns:a16="http://schemas.microsoft.com/office/drawing/2014/main" id="{C9952F60-6E4C-4669-8200-B8CE04CFC7F1}"/>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149" name="Oval 148">
              <a:extLst>
                <a:ext uri="{FF2B5EF4-FFF2-40B4-BE49-F238E27FC236}">
                  <a16:creationId xmlns:a16="http://schemas.microsoft.com/office/drawing/2014/main" id="{46B6E860-5D61-18BE-EC2F-173F015A84CA}"/>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grpSp>
      <p:sp>
        <p:nvSpPr>
          <p:cNvPr id="150" name="TextBox 149">
            <a:extLst>
              <a:ext uri="{FF2B5EF4-FFF2-40B4-BE49-F238E27FC236}">
                <a16:creationId xmlns:a16="http://schemas.microsoft.com/office/drawing/2014/main" id="{1F74DEAF-77B8-D27D-D824-B6CD7CEB4D8E}"/>
              </a:ext>
            </a:extLst>
          </p:cNvPr>
          <p:cNvSpPr txBox="1"/>
          <p:nvPr/>
        </p:nvSpPr>
        <p:spPr>
          <a:xfrm>
            <a:off x="5103879" y="2656809"/>
            <a:ext cx="293670" cy="369332"/>
          </a:xfrm>
          <a:prstGeom prst="rect">
            <a:avLst/>
          </a:prstGeom>
          <a:noFill/>
        </p:spPr>
        <p:txBody>
          <a:bodyPr wrap="none" rtlCol="0">
            <a:spAutoFit/>
          </a:bodyPr>
          <a:lstStyle/>
          <a:p>
            <a:r>
              <a:rPr lang="it-IT" b="1" i="1" dirty="0" err="1">
                <a:solidFill>
                  <a:srgbClr val="202122"/>
                </a:solidFill>
                <a:highlight>
                  <a:srgbClr val="FFFFFF"/>
                </a:highlight>
                <a:latin typeface="Cambria Math" panose="02040503050406030204" pitchFamily="18" charset="0"/>
                <a:ea typeface="Cambria Math" panose="02040503050406030204" pitchFamily="18" charset="0"/>
              </a:rPr>
              <a:t>z</a:t>
            </a:r>
            <a:endParaRPr lang="en-US" i="1" dirty="0">
              <a:latin typeface="Cambria Math" panose="02040503050406030204" pitchFamily="18" charset="0"/>
              <a:ea typeface="Cambria Math" panose="02040503050406030204" pitchFamily="18" charset="0"/>
            </a:endParaRPr>
          </a:p>
        </p:txBody>
      </p:sp>
      <p:cxnSp>
        <p:nvCxnSpPr>
          <p:cNvPr id="168" name="Straight Connector 167">
            <a:extLst>
              <a:ext uri="{FF2B5EF4-FFF2-40B4-BE49-F238E27FC236}">
                <a16:creationId xmlns:a16="http://schemas.microsoft.com/office/drawing/2014/main" id="{10419EC1-53D8-4264-14BB-0C75863ACD7B}"/>
              </a:ext>
            </a:extLst>
          </p:cNvPr>
          <p:cNvCxnSpPr>
            <a:cxnSpLocks/>
          </p:cNvCxnSpPr>
          <p:nvPr/>
        </p:nvCxnSpPr>
        <p:spPr>
          <a:xfrm>
            <a:off x="2898263" y="1602866"/>
            <a:ext cx="0" cy="3262880"/>
          </a:xfrm>
          <a:prstGeom prst="line">
            <a:avLst/>
          </a:prstGeom>
          <a:ln w="38100">
            <a:solidFill>
              <a:schemeClr val="tx1">
                <a:lumMod val="65000"/>
                <a:lumOff val="35000"/>
              </a:schemeClr>
            </a:solidFill>
          </a:ln>
        </p:spPr>
        <p:style>
          <a:lnRef idx="1">
            <a:schemeClr val="accent6"/>
          </a:lnRef>
          <a:fillRef idx="0">
            <a:schemeClr val="accent6"/>
          </a:fillRef>
          <a:effectRef idx="0">
            <a:schemeClr val="accent6"/>
          </a:effectRef>
          <a:fontRef idx="minor">
            <a:schemeClr val="tx1"/>
          </a:fontRef>
        </p:style>
      </p:cxnSp>
      <p:cxnSp>
        <p:nvCxnSpPr>
          <p:cNvPr id="171" name="Straight Connector 170">
            <a:extLst>
              <a:ext uri="{FF2B5EF4-FFF2-40B4-BE49-F238E27FC236}">
                <a16:creationId xmlns:a16="http://schemas.microsoft.com/office/drawing/2014/main" id="{0865ECC5-26AD-638F-611A-BAF0C6BF6E3B}"/>
              </a:ext>
            </a:extLst>
          </p:cNvPr>
          <p:cNvCxnSpPr>
            <a:cxnSpLocks/>
          </p:cNvCxnSpPr>
          <p:nvPr/>
        </p:nvCxnSpPr>
        <p:spPr>
          <a:xfrm>
            <a:off x="3442030" y="1602866"/>
            <a:ext cx="0" cy="3262880"/>
          </a:xfrm>
          <a:prstGeom prst="line">
            <a:avLst/>
          </a:prstGeom>
          <a:ln w="38100">
            <a:solidFill>
              <a:schemeClr val="tx1">
                <a:lumMod val="65000"/>
                <a:lumOff val="35000"/>
              </a:schemeClr>
            </a:solidFill>
          </a:ln>
        </p:spPr>
        <p:style>
          <a:lnRef idx="1">
            <a:schemeClr val="accent6"/>
          </a:lnRef>
          <a:fillRef idx="0">
            <a:schemeClr val="accent6"/>
          </a:fillRef>
          <a:effectRef idx="0">
            <a:schemeClr val="accent6"/>
          </a:effectRef>
          <a:fontRef idx="minor">
            <a:schemeClr val="tx1"/>
          </a:fontRef>
        </p:style>
      </p:cxnSp>
      <p:cxnSp>
        <p:nvCxnSpPr>
          <p:cNvPr id="176" name="Straight Arrow Connector 175">
            <a:extLst>
              <a:ext uri="{FF2B5EF4-FFF2-40B4-BE49-F238E27FC236}">
                <a16:creationId xmlns:a16="http://schemas.microsoft.com/office/drawing/2014/main" id="{2DE34399-7F86-A2DD-CA11-61FDE3A7C215}"/>
              </a:ext>
            </a:extLst>
          </p:cNvPr>
          <p:cNvCxnSpPr>
            <a:cxnSpLocks/>
          </p:cNvCxnSpPr>
          <p:nvPr/>
        </p:nvCxnSpPr>
        <p:spPr>
          <a:xfrm>
            <a:off x="2120972" y="3311783"/>
            <a:ext cx="407649"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59057BA8-A895-11FD-01B6-045FF49D83FA}"/>
              </a:ext>
            </a:extLst>
          </p:cNvPr>
          <p:cNvCxnSpPr>
            <a:cxnSpLocks/>
          </p:cNvCxnSpPr>
          <p:nvPr/>
        </p:nvCxnSpPr>
        <p:spPr>
          <a:xfrm>
            <a:off x="2975673" y="3319821"/>
            <a:ext cx="174020"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AAD1F7A7-08EE-71A8-E9C4-1810461E90ED}"/>
              </a:ext>
            </a:extLst>
          </p:cNvPr>
          <p:cNvCxnSpPr>
            <a:cxnSpLocks/>
          </p:cNvCxnSpPr>
          <p:nvPr/>
        </p:nvCxnSpPr>
        <p:spPr>
          <a:xfrm>
            <a:off x="3512076" y="3319821"/>
            <a:ext cx="174020"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9" name="Straight Arrow Connector 188">
            <a:extLst>
              <a:ext uri="{FF2B5EF4-FFF2-40B4-BE49-F238E27FC236}">
                <a16:creationId xmlns:a16="http://schemas.microsoft.com/office/drawing/2014/main" id="{9A4AD829-43EC-7FBB-56B9-F003EE047420}"/>
              </a:ext>
            </a:extLst>
          </p:cNvPr>
          <p:cNvCxnSpPr>
            <a:cxnSpLocks/>
          </p:cNvCxnSpPr>
          <p:nvPr/>
        </p:nvCxnSpPr>
        <p:spPr>
          <a:xfrm>
            <a:off x="4034313" y="3492442"/>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2" name="Rectangle 191">
            <a:extLst>
              <a:ext uri="{FF2B5EF4-FFF2-40B4-BE49-F238E27FC236}">
                <a16:creationId xmlns:a16="http://schemas.microsoft.com/office/drawing/2014/main" id="{4C517643-3A63-F512-EF2C-123930FFD3C0}"/>
              </a:ext>
            </a:extLst>
          </p:cNvPr>
          <p:cNvSpPr/>
          <p:nvPr/>
        </p:nvSpPr>
        <p:spPr>
          <a:xfrm>
            <a:off x="6402543" y="1594981"/>
            <a:ext cx="135657" cy="32762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93" name="Rectangle 192">
            <a:extLst>
              <a:ext uri="{FF2B5EF4-FFF2-40B4-BE49-F238E27FC236}">
                <a16:creationId xmlns:a16="http://schemas.microsoft.com/office/drawing/2014/main" id="{E95BFDFA-25B0-4A95-248C-5F16C9477BBC}"/>
              </a:ext>
            </a:extLst>
          </p:cNvPr>
          <p:cNvSpPr/>
          <p:nvPr/>
        </p:nvSpPr>
        <p:spPr>
          <a:xfrm>
            <a:off x="5851716" y="1601145"/>
            <a:ext cx="135657" cy="32762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94" name="Rectangle 193">
            <a:extLst>
              <a:ext uri="{FF2B5EF4-FFF2-40B4-BE49-F238E27FC236}">
                <a16:creationId xmlns:a16="http://schemas.microsoft.com/office/drawing/2014/main" id="{D059D608-68F8-28E7-EEE1-E399FDC179D0}"/>
              </a:ext>
            </a:extLst>
          </p:cNvPr>
          <p:cNvSpPr/>
          <p:nvPr/>
        </p:nvSpPr>
        <p:spPr>
          <a:xfrm>
            <a:off x="6966776" y="1582054"/>
            <a:ext cx="135657" cy="32762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cxnSp>
        <p:nvCxnSpPr>
          <p:cNvPr id="195" name="Straight Connector 194">
            <a:extLst>
              <a:ext uri="{FF2B5EF4-FFF2-40B4-BE49-F238E27FC236}">
                <a16:creationId xmlns:a16="http://schemas.microsoft.com/office/drawing/2014/main" id="{C51700BC-8DC9-B102-1368-A4C780FADCE1}"/>
              </a:ext>
            </a:extLst>
          </p:cNvPr>
          <p:cNvCxnSpPr>
            <a:cxnSpLocks/>
          </p:cNvCxnSpPr>
          <p:nvPr/>
        </p:nvCxnSpPr>
        <p:spPr>
          <a:xfrm>
            <a:off x="6107896" y="1608392"/>
            <a:ext cx="0" cy="3262880"/>
          </a:xfrm>
          <a:prstGeom prst="line">
            <a:avLst/>
          </a:prstGeom>
          <a:ln w="38100">
            <a:solidFill>
              <a:schemeClr val="tx1">
                <a:lumMod val="65000"/>
                <a:lumOff val="35000"/>
              </a:schemeClr>
            </a:solidFill>
          </a:ln>
        </p:spPr>
        <p:style>
          <a:lnRef idx="1">
            <a:schemeClr val="accent6"/>
          </a:lnRef>
          <a:fillRef idx="0">
            <a:schemeClr val="accent6"/>
          </a:fillRef>
          <a:effectRef idx="0">
            <a:schemeClr val="accent6"/>
          </a:effectRef>
          <a:fontRef idx="minor">
            <a:schemeClr val="tx1"/>
          </a:fontRef>
        </p:style>
      </p:cxnSp>
      <p:cxnSp>
        <p:nvCxnSpPr>
          <p:cNvPr id="196" name="Straight Connector 195">
            <a:extLst>
              <a:ext uri="{FF2B5EF4-FFF2-40B4-BE49-F238E27FC236}">
                <a16:creationId xmlns:a16="http://schemas.microsoft.com/office/drawing/2014/main" id="{A8149B15-D22A-A7BA-04F2-86B59DE91084}"/>
              </a:ext>
            </a:extLst>
          </p:cNvPr>
          <p:cNvCxnSpPr>
            <a:cxnSpLocks/>
          </p:cNvCxnSpPr>
          <p:nvPr/>
        </p:nvCxnSpPr>
        <p:spPr>
          <a:xfrm>
            <a:off x="6651662" y="1608392"/>
            <a:ext cx="0" cy="3262880"/>
          </a:xfrm>
          <a:prstGeom prst="line">
            <a:avLst/>
          </a:prstGeom>
          <a:ln w="38100">
            <a:solidFill>
              <a:schemeClr val="tx1">
                <a:lumMod val="65000"/>
                <a:lumOff val="35000"/>
              </a:schemeClr>
            </a:solidFill>
          </a:ln>
        </p:spPr>
        <p:style>
          <a:lnRef idx="1">
            <a:schemeClr val="accent6"/>
          </a:lnRef>
          <a:fillRef idx="0">
            <a:schemeClr val="accent6"/>
          </a:fillRef>
          <a:effectRef idx="0">
            <a:schemeClr val="accent6"/>
          </a:effectRef>
          <a:fontRef idx="minor">
            <a:schemeClr val="tx1"/>
          </a:fontRef>
        </p:style>
      </p:cxnSp>
      <p:cxnSp>
        <p:nvCxnSpPr>
          <p:cNvPr id="197" name="Straight Arrow Connector 196">
            <a:extLst>
              <a:ext uri="{FF2B5EF4-FFF2-40B4-BE49-F238E27FC236}">
                <a16:creationId xmlns:a16="http://schemas.microsoft.com/office/drawing/2014/main" id="{8FC5DFDD-C9A7-5507-C8C9-6E77AF4D47ED}"/>
              </a:ext>
            </a:extLst>
          </p:cNvPr>
          <p:cNvCxnSpPr>
            <a:cxnSpLocks/>
          </p:cNvCxnSpPr>
          <p:nvPr/>
        </p:nvCxnSpPr>
        <p:spPr>
          <a:xfrm>
            <a:off x="7153461" y="3319821"/>
            <a:ext cx="407649"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8" name="Straight Arrow Connector 197">
            <a:extLst>
              <a:ext uri="{FF2B5EF4-FFF2-40B4-BE49-F238E27FC236}">
                <a16:creationId xmlns:a16="http://schemas.microsoft.com/office/drawing/2014/main" id="{BAF6C092-24C4-23BE-5D26-C53D4D94C5F4}"/>
              </a:ext>
            </a:extLst>
          </p:cNvPr>
          <p:cNvCxnSpPr>
            <a:cxnSpLocks/>
          </p:cNvCxnSpPr>
          <p:nvPr/>
        </p:nvCxnSpPr>
        <p:spPr>
          <a:xfrm>
            <a:off x="6185704" y="3315329"/>
            <a:ext cx="174020"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9" name="Straight Arrow Connector 198">
            <a:extLst>
              <a:ext uri="{FF2B5EF4-FFF2-40B4-BE49-F238E27FC236}">
                <a16:creationId xmlns:a16="http://schemas.microsoft.com/office/drawing/2014/main" id="{BBC38BC5-1E2D-0EDB-B1EF-97AB93A0C609}"/>
              </a:ext>
            </a:extLst>
          </p:cNvPr>
          <p:cNvCxnSpPr>
            <a:cxnSpLocks/>
          </p:cNvCxnSpPr>
          <p:nvPr/>
        </p:nvCxnSpPr>
        <p:spPr>
          <a:xfrm>
            <a:off x="6722106" y="3315329"/>
            <a:ext cx="174020"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9A7DE1D4-83C0-20BA-F48A-6330BEA95508}"/>
              </a:ext>
            </a:extLst>
          </p:cNvPr>
          <p:cNvCxnSpPr>
            <a:cxnSpLocks/>
          </p:cNvCxnSpPr>
          <p:nvPr/>
        </p:nvCxnSpPr>
        <p:spPr>
          <a:xfrm flipV="1">
            <a:off x="4060141" y="2906521"/>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5" name="Straight Arrow Connector 204">
            <a:extLst>
              <a:ext uri="{FF2B5EF4-FFF2-40B4-BE49-F238E27FC236}">
                <a16:creationId xmlns:a16="http://schemas.microsoft.com/office/drawing/2014/main" id="{FEE3A5AC-4C88-7417-9214-26A5CBC8259B}"/>
              </a:ext>
            </a:extLst>
          </p:cNvPr>
          <p:cNvCxnSpPr>
            <a:cxnSpLocks/>
          </p:cNvCxnSpPr>
          <p:nvPr/>
        </p:nvCxnSpPr>
        <p:spPr>
          <a:xfrm flipV="1">
            <a:off x="4787823" y="3490603"/>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70CE37F7-64E9-3E31-AD66-AB4DA826578A}"/>
              </a:ext>
            </a:extLst>
          </p:cNvPr>
          <p:cNvCxnSpPr>
            <a:cxnSpLocks/>
          </p:cNvCxnSpPr>
          <p:nvPr/>
        </p:nvCxnSpPr>
        <p:spPr>
          <a:xfrm>
            <a:off x="4788393" y="2923780"/>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8" name="Straight Arrow Connector 207">
            <a:extLst>
              <a:ext uri="{FF2B5EF4-FFF2-40B4-BE49-F238E27FC236}">
                <a16:creationId xmlns:a16="http://schemas.microsoft.com/office/drawing/2014/main" id="{F39C8CBF-D063-F0CF-881E-12B3F272E392}"/>
              </a:ext>
            </a:extLst>
          </p:cNvPr>
          <p:cNvCxnSpPr>
            <a:cxnSpLocks/>
          </p:cNvCxnSpPr>
          <p:nvPr/>
        </p:nvCxnSpPr>
        <p:spPr>
          <a:xfrm>
            <a:off x="5416317" y="3321929"/>
            <a:ext cx="373999"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3" name="TextBox 212">
            <a:extLst>
              <a:ext uri="{FF2B5EF4-FFF2-40B4-BE49-F238E27FC236}">
                <a16:creationId xmlns:a16="http://schemas.microsoft.com/office/drawing/2014/main" id="{6D21B305-26B4-90EA-0798-75F0B125BB1C}"/>
              </a:ext>
            </a:extLst>
          </p:cNvPr>
          <p:cNvSpPr txBox="1"/>
          <p:nvPr/>
        </p:nvSpPr>
        <p:spPr>
          <a:xfrm>
            <a:off x="2540408" y="4884327"/>
            <a:ext cx="383438"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38</a:t>
            </a:r>
          </a:p>
        </p:txBody>
      </p:sp>
      <p:sp>
        <p:nvSpPr>
          <p:cNvPr id="214" name="TextBox 213">
            <a:extLst>
              <a:ext uri="{FF2B5EF4-FFF2-40B4-BE49-F238E27FC236}">
                <a16:creationId xmlns:a16="http://schemas.microsoft.com/office/drawing/2014/main" id="{86E64CED-98D4-089E-A232-ED296F2D7CB9}"/>
              </a:ext>
            </a:extLst>
          </p:cNvPr>
          <p:cNvSpPr txBox="1"/>
          <p:nvPr/>
        </p:nvSpPr>
        <p:spPr>
          <a:xfrm>
            <a:off x="1811581" y="4884327"/>
            <a:ext cx="383438"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38</a:t>
            </a:r>
          </a:p>
        </p:txBody>
      </p:sp>
      <p:sp>
        <p:nvSpPr>
          <p:cNvPr id="215" name="TextBox 214">
            <a:extLst>
              <a:ext uri="{FF2B5EF4-FFF2-40B4-BE49-F238E27FC236}">
                <a16:creationId xmlns:a16="http://schemas.microsoft.com/office/drawing/2014/main" id="{95C2C21C-28A7-1330-341E-D885006F7ED1}"/>
              </a:ext>
            </a:extLst>
          </p:cNvPr>
          <p:cNvSpPr txBox="1"/>
          <p:nvPr/>
        </p:nvSpPr>
        <p:spPr>
          <a:xfrm>
            <a:off x="6296855" y="4884327"/>
            <a:ext cx="383438"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38</a:t>
            </a:r>
          </a:p>
        </p:txBody>
      </p:sp>
      <p:sp>
        <p:nvSpPr>
          <p:cNvPr id="216" name="TextBox 215">
            <a:extLst>
              <a:ext uri="{FF2B5EF4-FFF2-40B4-BE49-F238E27FC236}">
                <a16:creationId xmlns:a16="http://schemas.microsoft.com/office/drawing/2014/main" id="{707B7BD9-DE35-E601-C088-B4E3E0EC4AFD}"/>
              </a:ext>
            </a:extLst>
          </p:cNvPr>
          <p:cNvSpPr txBox="1"/>
          <p:nvPr/>
        </p:nvSpPr>
        <p:spPr>
          <a:xfrm>
            <a:off x="6861088" y="4871401"/>
            <a:ext cx="383438"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38</a:t>
            </a:r>
          </a:p>
        </p:txBody>
      </p:sp>
      <p:sp>
        <p:nvSpPr>
          <p:cNvPr id="217" name="TextBox 216">
            <a:extLst>
              <a:ext uri="{FF2B5EF4-FFF2-40B4-BE49-F238E27FC236}">
                <a16:creationId xmlns:a16="http://schemas.microsoft.com/office/drawing/2014/main" id="{E12C1F71-36DC-70AB-DB04-25AF559253C4}"/>
              </a:ext>
            </a:extLst>
          </p:cNvPr>
          <p:cNvSpPr txBox="1"/>
          <p:nvPr/>
        </p:nvSpPr>
        <p:spPr>
          <a:xfrm>
            <a:off x="5744460" y="4884327"/>
            <a:ext cx="383438"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38</a:t>
            </a:r>
          </a:p>
        </p:txBody>
      </p:sp>
      <p:sp>
        <p:nvSpPr>
          <p:cNvPr id="218" name="TextBox 217">
            <a:extLst>
              <a:ext uri="{FF2B5EF4-FFF2-40B4-BE49-F238E27FC236}">
                <a16:creationId xmlns:a16="http://schemas.microsoft.com/office/drawing/2014/main" id="{B76E0D35-E15E-26F5-139D-F0E98D0B2792}"/>
              </a:ext>
            </a:extLst>
          </p:cNvPr>
          <p:cNvSpPr txBox="1"/>
          <p:nvPr/>
        </p:nvSpPr>
        <p:spPr>
          <a:xfrm>
            <a:off x="7608453" y="4865740"/>
            <a:ext cx="383438"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38</a:t>
            </a:r>
          </a:p>
        </p:txBody>
      </p:sp>
      <p:sp>
        <p:nvSpPr>
          <p:cNvPr id="221" name="Left Brace 220">
            <a:extLst>
              <a:ext uri="{FF2B5EF4-FFF2-40B4-BE49-F238E27FC236}">
                <a16:creationId xmlns:a16="http://schemas.microsoft.com/office/drawing/2014/main" id="{4EE549AD-A8EE-F3C0-D34B-6FACF31CA966}"/>
              </a:ext>
            </a:extLst>
          </p:cNvPr>
          <p:cNvSpPr/>
          <p:nvPr/>
        </p:nvSpPr>
        <p:spPr>
          <a:xfrm>
            <a:off x="1657721" y="4397697"/>
            <a:ext cx="234927" cy="418590"/>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22" name="Left Brace 221">
            <a:extLst>
              <a:ext uri="{FF2B5EF4-FFF2-40B4-BE49-F238E27FC236}">
                <a16:creationId xmlns:a16="http://schemas.microsoft.com/office/drawing/2014/main" id="{7E7A245F-81AD-97CD-06E5-841DD3832221}"/>
              </a:ext>
            </a:extLst>
          </p:cNvPr>
          <p:cNvSpPr/>
          <p:nvPr/>
        </p:nvSpPr>
        <p:spPr>
          <a:xfrm>
            <a:off x="1650904" y="3706361"/>
            <a:ext cx="226862" cy="600990"/>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23" name="Left Brace 222">
            <a:extLst>
              <a:ext uri="{FF2B5EF4-FFF2-40B4-BE49-F238E27FC236}">
                <a16:creationId xmlns:a16="http://schemas.microsoft.com/office/drawing/2014/main" id="{778E8680-D0FD-589F-E7E6-4FE8B4DFEBC1}"/>
              </a:ext>
            </a:extLst>
          </p:cNvPr>
          <p:cNvSpPr/>
          <p:nvPr/>
        </p:nvSpPr>
        <p:spPr>
          <a:xfrm>
            <a:off x="1647397" y="1608392"/>
            <a:ext cx="223643" cy="2019225"/>
          </a:xfrm>
          <a:prstGeom prst="leftBrace">
            <a:avLst>
              <a:gd name="adj1" fmla="val 0"/>
              <a:gd name="adj2" fmla="val 50636"/>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A1DC1147-20B4-4A74-A09F-AB5594F44DBF}"/>
              </a:ext>
            </a:extLst>
          </p:cNvPr>
          <p:cNvSpPr txBox="1"/>
          <p:nvPr/>
        </p:nvSpPr>
        <p:spPr>
          <a:xfrm>
            <a:off x="482005" y="4458870"/>
            <a:ext cx="1182527" cy="316281"/>
          </a:xfrm>
          <a:prstGeom prst="rect">
            <a:avLst/>
          </a:prstGeom>
          <a:noFill/>
        </p:spPr>
        <p:txBody>
          <a:bodyPr wrap="none" rtlCol="0">
            <a:spAutoFit/>
          </a:bodyPr>
          <a:lstStyle/>
          <a:p>
            <a:pPr algn="r"/>
            <a:r>
              <a:rPr lang="en-US" sz="1400">
                <a:solidFill>
                  <a:schemeClr val="tx1">
                    <a:lumMod val="65000"/>
                    <a:lumOff val="35000"/>
                  </a:schemeClr>
                </a:solidFill>
                <a:latin typeface="Arial" panose="020B0604020202020204" pitchFamily="34" charset="0"/>
                <a:cs typeface="Arial" panose="020B0604020202020204" pitchFamily="34" charset="0"/>
              </a:rPr>
              <a:t>RNA logFCs</a:t>
            </a:r>
          </a:p>
        </p:txBody>
      </p:sp>
      <p:sp>
        <p:nvSpPr>
          <p:cNvPr id="225" name="TextBox 224">
            <a:extLst>
              <a:ext uri="{FF2B5EF4-FFF2-40B4-BE49-F238E27FC236}">
                <a16:creationId xmlns:a16="http://schemas.microsoft.com/office/drawing/2014/main" id="{F1F062A0-C662-E463-CFD7-32E1B23FD7CE}"/>
              </a:ext>
            </a:extLst>
          </p:cNvPr>
          <p:cNvSpPr txBox="1"/>
          <p:nvPr/>
        </p:nvSpPr>
        <p:spPr>
          <a:xfrm>
            <a:off x="459898" y="3862632"/>
            <a:ext cx="1204634" cy="316281"/>
          </a:xfrm>
          <a:prstGeom prst="rect">
            <a:avLst/>
          </a:prstGeom>
          <a:noFill/>
        </p:spPr>
        <p:txBody>
          <a:bodyPr wrap="none" rtlCol="0">
            <a:spAutoFit/>
          </a:bodyPr>
          <a:lstStyle/>
          <a:p>
            <a:pPr algn="r"/>
            <a:r>
              <a:rPr lang="en-US" sz="1400" dirty="0">
                <a:solidFill>
                  <a:schemeClr val="tx1">
                    <a:lumMod val="65000"/>
                    <a:lumOff val="35000"/>
                  </a:schemeClr>
                </a:solidFill>
                <a:latin typeface="Arial" panose="020B0604020202020204" pitchFamily="34" charset="0"/>
                <a:cs typeface="Arial" panose="020B0604020202020204" pitchFamily="34" charset="0"/>
              </a:rPr>
              <a:t>RNA FPKMs</a:t>
            </a:r>
          </a:p>
        </p:txBody>
      </p:sp>
      <p:sp>
        <p:nvSpPr>
          <p:cNvPr id="226" name="TextBox 225">
            <a:extLst>
              <a:ext uri="{FF2B5EF4-FFF2-40B4-BE49-F238E27FC236}">
                <a16:creationId xmlns:a16="http://schemas.microsoft.com/office/drawing/2014/main" id="{AAEEC34A-279E-4E5F-4DEB-13F4A145840F}"/>
              </a:ext>
            </a:extLst>
          </p:cNvPr>
          <p:cNvSpPr txBox="1"/>
          <p:nvPr/>
        </p:nvSpPr>
        <p:spPr>
          <a:xfrm>
            <a:off x="534345" y="2481944"/>
            <a:ext cx="1113042" cy="316281"/>
          </a:xfrm>
          <a:prstGeom prst="rect">
            <a:avLst/>
          </a:prstGeom>
          <a:noFill/>
        </p:spPr>
        <p:txBody>
          <a:bodyPr wrap="none" rtlCol="0">
            <a:spAutoFit/>
          </a:bodyPr>
          <a:lstStyle/>
          <a:p>
            <a:pPr algn="r"/>
            <a:r>
              <a:rPr lang="en-US" sz="1400">
                <a:solidFill>
                  <a:schemeClr val="tx1">
                    <a:lumMod val="65000"/>
                    <a:lumOff val="35000"/>
                  </a:schemeClr>
                </a:solidFill>
                <a:latin typeface="Arial" panose="020B0604020202020204" pitchFamily="34" charset="0"/>
                <a:cs typeface="Arial" panose="020B0604020202020204" pitchFamily="34" charset="0"/>
              </a:rPr>
              <a:t>ChIP-levels</a:t>
            </a:r>
          </a:p>
        </p:txBody>
      </p:sp>
      <p:cxnSp>
        <p:nvCxnSpPr>
          <p:cNvPr id="228" name="Straight Arrow Connector 227">
            <a:extLst>
              <a:ext uri="{FF2B5EF4-FFF2-40B4-BE49-F238E27FC236}">
                <a16:creationId xmlns:a16="http://schemas.microsoft.com/office/drawing/2014/main" id="{F99E07BF-0523-A786-E801-C873E233B706}"/>
              </a:ext>
            </a:extLst>
          </p:cNvPr>
          <p:cNvCxnSpPr>
            <a:cxnSpLocks/>
          </p:cNvCxnSpPr>
          <p:nvPr/>
        </p:nvCxnSpPr>
        <p:spPr>
          <a:xfrm>
            <a:off x="2898263" y="1374179"/>
            <a:ext cx="0" cy="178584"/>
          </a:xfrm>
          <a:prstGeom prst="straightConnector1">
            <a:avLst/>
          </a:prstGeom>
          <a:ln>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5" name="Straight Arrow Connector 234">
            <a:extLst>
              <a:ext uri="{FF2B5EF4-FFF2-40B4-BE49-F238E27FC236}">
                <a16:creationId xmlns:a16="http://schemas.microsoft.com/office/drawing/2014/main" id="{AF7C6634-81D4-65DD-AE6F-9DBE831BAEF9}"/>
              </a:ext>
            </a:extLst>
          </p:cNvPr>
          <p:cNvCxnSpPr>
            <a:cxnSpLocks/>
          </p:cNvCxnSpPr>
          <p:nvPr/>
        </p:nvCxnSpPr>
        <p:spPr>
          <a:xfrm>
            <a:off x="2690758" y="1374178"/>
            <a:ext cx="0" cy="178584"/>
          </a:xfrm>
          <a:prstGeom prst="straightConnector1">
            <a:avLst/>
          </a:prstGeom>
          <a:ln>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8" name="TextBox 237">
            <a:extLst>
              <a:ext uri="{FF2B5EF4-FFF2-40B4-BE49-F238E27FC236}">
                <a16:creationId xmlns:a16="http://schemas.microsoft.com/office/drawing/2014/main" id="{E9A182B3-5C91-DC14-1E3C-09C396399B44}"/>
              </a:ext>
            </a:extLst>
          </p:cNvPr>
          <p:cNvSpPr txBox="1"/>
          <p:nvPr/>
        </p:nvSpPr>
        <p:spPr>
          <a:xfrm>
            <a:off x="2050178" y="1112683"/>
            <a:ext cx="779608" cy="316281"/>
          </a:xfrm>
          <a:prstGeom prst="rect">
            <a:avLst/>
          </a:prstGeom>
          <a:noFill/>
        </p:spPr>
        <p:txBody>
          <a:bodyPr wrap="none" rtlCol="0">
            <a:spAutoFit/>
          </a:bodyPr>
          <a:lstStyle/>
          <a:p>
            <a:pPr algn="r"/>
            <a:r>
              <a:rPr lang="en-US" sz="1400" dirty="0">
                <a:solidFill>
                  <a:schemeClr val="bg1">
                    <a:lumMod val="65000"/>
                  </a:schemeClr>
                </a:solidFill>
                <a:latin typeface="Arial" panose="020B0604020202020204" pitchFamily="34" charset="0"/>
                <a:cs typeface="Arial" panose="020B0604020202020204" pitchFamily="34" charset="0"/>
              </a:rPr>
              <a:t>PReLU</a:t>
            </a:r>
          </a:p>
        </p:txBody>
      </p:sp>
      <p:sp>
        <p:nvSpPr>
          <p:cNvPr id="239" name="TextBox 238">
            <a:extLst>
              <a:ext uri="{FF2B5EF4-FFF2-40B4-BE49-F238E27FC236}">
                <a16:creationId xmlns:a16="http://schemas.microsoft.com/office/drawing/2014/main" id="{CF477BA9-292F-2CB8-493F-792F86BF18FB}"/>
              </a:ext>
            </a:extLst>
          </p:cNvPr>
          <p:cNvSpPr txBox="1"/>
          <p:nvPr/>
        </p:nvSpPr>
        <p:spPr>
          <a:xfrm>
            <a:off x="2714961" y="1112683"/>
            <a:ext cx="434734" cy="307777"/>
          </a:xfrm>
          <a:prstGeom prst="rect">
            <a:avLst/>
          </a:prstGeom>
          <a:noFill/>
        </p:spPr>
        <p:txBody>
          <a:bodyPr wrap="none" rtlCol="0">
            <a:spAutoFit/>
          </a:bodyPr>
          <a:lstStyle/>
          <a:p>
            <a:pPr algn="r"/>
            <a:r>
              <a:rPr lang="en-US" sz="1400">
                <a:solidFill>
                  <a:schemeClr val="tx1">
                    <a:lumMod val="75000"/>
                    <a:lumOff val="25000"/>
                  </a:schemeClr>
                </a:solidFill>
                <a:latin typeface="Arial" panose="020B0604020202020204" pitchFamily="34" charset="0"/>
                <a:cs typeface="Arial" panose="020B0604020202020204" pitchFamily="34" charset="0"/>
              </a:rPr>
              <a:t>BN</a:t>
            </a:r>
          </a:p>
        </p:txBody>
      </p:sp>
      <p:sp>
        <p:nvSpPr>
          <p:cNvPr id="240" name="TextBox 239">
            <a:extLst>
              <a:ext uri="{FF2B5EF4-FFF2-40B4-BE49-F238E27FC236}">
                <a16:creationId xmlns:a16="http://schemas.microsoft.com/office/drawing/2014/main" id="{CCC9F2D0-AB17-6CE2-3788-427F702D34E0}"/>
              </a:ext>
            </a:extLst>
          </p:cNvPr>
          <p:cNvSpPr txBox="1"/>
          <p:nvPr/>
        </p:nvSpPr>
        <p:spPr>
          <a:xfrm>
            <a:off x="1515115" y="1100862"/>
            <a:ext cx="604602" cy="316281"/>
          </a:xfrm>
          <a:prstGeom prst="rect">
            <a:avLst/>
          </a:prstGeom>
          <a:noFill/>
        </p:spPr>
        <p:txBody>
          <a:bodyPr wrap="none" rtlCol="0">
            <a:spAutoFit/>
          </a:bodyPr>
          <a:lstStyle/>
          <a:p>
            <a:pPr algn="r"/>
            <a:r>
              <a:rPr lang="en-US" sz="1400">
                <a:solidFill>
                  <a:schemeClr val="tx1">
                    <a:lumMod val="75000"/>
                    <a:lumOff val="25000"/>
                  </a:schemeClr>
                </a:solidFill>
                <a:latin typeface="Arial" panose="020B0604020202020204" pitchFamily="34" charset="0"/>
                <a:cs typeface="Arial" panose="020B0604020202020204" pitchFamily="34" charset="0"/>
              </a:rPr>
              <a:t>Input</a:t>
            </a:r>
          </a:p>
        </p:txBody>
      </p:sp>
      <p:cxnSp>
        <p:nvCxnSpPr>
          <p:cNvPr id="241" name="Straight Arrow Connector 240">
            <a:extLst>
              <a:ext uri="{FF2B5EF4-FFF2-40B4-BE49-F238E27FC236}">
                <a16:creationId xmlns:a16="http://schemas.microsoft.com/office/drawing/2014/main" id="{4BD5F1E1-D138-8513-C56F-D3931E520E2D}"/>
              </a:ext>
            </a:extLst>
          </p:cNvPr>
          <p:cNvCxnSpPr>
            <a:cxnSpLocks/>
          </p:cNvCxnSpPr>
          <p:nvPr/>
        </p:nvCxnSpPr>
        <p:spPr>
          <a:xfrm>
            <a:off x="2000403" y="1369091"/>
            <a:ext cx="0" cy="178584"/>
          </a:xfrm>
          <a:prstGeom prst="straightConnector1">
            <a:avLst/>
          </a:prstGeom>
          <a:ln>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2" name="TextBox 241">
            <a:extLst>
              <a:ext uri="{FF2B5EF4-FFF2-40B4-BE49-F238E27FC236}">
                <a16:creationId xmlns:a16="http://schemas.microsoft.com/office/drawing/2014/main" id="{B4AA0163-BF94-75A0-F44A-68A41F40C4D4}"/>
              </a:ext>
            </a:extLst>
          </p:cNvPr>
          <p:cNvSpPr txBox="1"/>
          <p:nvPr/>
        </p:nvSpPr>
        <p:spPr>
          <a:xfrm>
            <a:off x="6595567" y="870136"/>
            <a:ext cx="1348839" cy="527135"/>
          </a:xfrm>
          <a:prstGeom prst="rect">
            <a:avLst/>
          </a:prstGeom>
          <a:noFill/>
        </p:spPr>
        <p:txBody>
          <a:bodyPr wrap="none" rtlCol="0">
            <a:spAutoFit/>
          </a:bodyPr>
          <a:lstStyle/>
          <a:p>
            <a:pPr algn="r"/>
            <a:r>
              <a:rPr lang="en-US" sz="1400">
                <a:solidFill>
                  <a:schemeClr val="tx1">
                    <a:lumMod val="75000"/>
                    <a:lumOff val="25000"/>
                  </a:schemeClr>
                </a:solidFill>
                <a:latin typeface="Arial" panose="020B0604020202020204" pitchFamily="34" charset="0"/>
                <a:cs typeface="Arial" panose="020B0604020202020204" pitchFamily="34" charset="0"/>
              </a:rPr>
              <a:t>Reconstructed</a:t>
            </a:r>
          </a:p>
          <a:p>
            <a:pPr algn="r"/>
            <a:r>
              <a:rPr lang="en-US" sz="1400">
                <a:solidFill>
                  <a:schemeClr val="tx1">
                    <a:lumMod val="75000"/>
                    <a:lumOff val="25000"/>
                  </a:schemeClr>
                </a:solidFill>
                <a:latin typeface="Arial" panose="020B0604020202020204" pitchFamily="34" charset="0"/>
                <a:cs typeface="Arial" panose="020B0604020202020204" pitchFamily="34" charset="0"/>
              </a:rPr>
              <a:t>Output</a:t>
            </a:r>
          </a:p>
        </p:txBody>
      </p:sp>
      <p:cxnSp>
        <p:nvCxnSpPr>
          <p:cNvPr id="243" name="Straight Arrow Connector 242">
            <a:extLst>
              <a:ext uri="{FF2B5EF4-FFF2-40B4-BE49-F238E27FC236}">
                <a16:creationId xmlns:a16="http://schemas.microsoft.com/office/drawing/2014/main" id="{D9F4FF7F-8D88-8E48-D3EE-148E0594A8F1}"/>
              </a:ext>
            </a:extLst>
          </p:cNvPr>
          <p:cNvCxnSpPr>
            <a:cxnSpLocks/>
          </p:cNvCxnSpPr>
          <p:nvPr/>
        </p:nvCxnSpPr>
        <p:spPr>
          <a:xfrm>
            <a:off x="7800148" y="1332375"/>
            <a:ext cx="0" cy="178584"/>
          </a:xfrm>
          <a:prstGeom prst="straightConnector1">
            <a:avLst/>
          </a:prstGeom>
          <a:ln>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CBF525EB-952E-41C0-6A5E-EF9CFDAFB9EA}"/>
              </a:ext>
            </a:extLst>
          </p:cNvPr>
          <p:cNvPicPr>
            <a:picLocks noChangeAspect="1"/>
          </p:cNvPicPr>
          <p:nvPr/>
        </p:nvPicPr>
        <p:blipFill>
          <a:blip r:embed="rId2"/>
          <a:srcRect l="-7492" t="1894"/>
          <a:stretch/>
        </p:blipFill>
        <p:spPr>
          <a:xfrm flipH="1">
            <a:off x="1873957" y="1600226"/>
            <a:ext cx="240396" cy="3310929"/>
          </a:xfrm>
          <a:prstGeom prst="rect">
            <a:avLst/>
          </a:prstGeom>
        </p:spPr>
      </p:pic>
      <p:pic>
        <p:nvPicPr>
          <p:cNvPr id="11" name="Picture 10">
            <a:extLst>
              <a:ext uri="{FF2B5EF4-FFF2-40B4-BE49-F238E27FC236}">
                <a16:creationId xmlns:a16="http://schemas.microsoft.com/office/drawing/2014/main" id="{7074328B-C1D6-7E3A-D68D-BF8FC61D3F0F}"/>
              </a:ext>
            </a:extLst>
          </p:cNvPr>
          <p:cNvPicPr>
            <a:picLocks noChangeAspect="1"/>
          </p:cNvPicPr>
          <p:nvPr/>
        </p:nvPicPr>
        <p:blipFill>
          <a:blip r:embed="rId2"/>
          <a:srcRect l="-7492" t="1894"/>
          <a:stretch/>
        </p:blipFill>
        <p:spPr>
          <a:xfrm flipH="1">
            <a:off x="7679949" y="1600225"/>
            <a:ext cx="240396" cy="3310929"/>
          </a:xfrm>
          <a:prstGeom prst="rect">
            <a:avLst/>
          </a:prstGeom>
        </p:spPr>
      </p:pic>
      <p:sp>
        <p:nvSpPr>
          <p:cNvPr id="7" name="Title 6">
            <a:extLst>
              <a:ext uri="{FF2B5EF4-FFF2-40B4-BE49-F238E27FC236}">
                <a16:creationId xmlns:a16="http://schemas.microsoft.com/office/drawing/2014/main" id="{E26FFEFA-4885-7A66-E994-1BF7722FE065}"/>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VAE architecture with best hyperparameters</a:t>
            </a:r>
            <a:endParaRPr lang="en-US" dirty="0"/>
          </a:p>
        </p:txBody>
      </p:sp>
      <p:sp>
        <p:nvSpPr>
          <p:cNvPr id="2" name="Slide Number Placeholder 1">
            <a:extLst>
              <a:ext uri="{FF2B5EF4-FFF2-40B4-BE49-F238E27FC236}">
                <a16:creationId xmlns:a16="http://schemas.microsoft.com/office/drawing/2014/main" id="{95130934-99CF-8C9D-EF90-E1D4B7977976}"/>
              </a:ext>
            </a:extLst>
          </p:cNvPr>
          <p:cNvSpPr>
            <a:spLocks noGrp="1"/>
          </p:cNvSpPr>
          <p:nvPr>
            <p:ph type="sldNum" sz="quarter" idx="12"/>
          </p:nvPr>
        </p:nvSpPr>
        <p:spPr/>
        <p:txBody>
          <a:bodyPr/>
          <a:lstStyle/>
          <a:p>
            <a:fld id="{4BE72A50-E5B2-1A4D-8D3C-2C19FF24C84B}" type="slidenum">
              <a:rPr lang="en-US" smtClean="0"/>
              <a:t>28</a:t>
            </a:fld>
            <a:endParaRPr lang="en-US"/>
          </a:p>
        </p:txBody>
      </p:sp>
      <p:sp>
        <p:nvSpPr>
          <p:cNvPr id="3" name="TextBox 2">
            <a:extLst>
              <a:ext uri="{FF2B5EF4-FFF2-40B4-BE49-F238E27FC236}">
                <a16:creationId xmlns:a16="http://schemas.microsoft.com/office/drawing/2014/main" id="{05025776-A0D5-712E-6356-EC998FE5A2CB}"/>
              </a:ext>
            </a:extLst>
          </p:cNvPr>
          <p:cNvSpPr txBox="1"/>
          <p:nvPr/>
        </p:nvSpPr>
        <p:spPr>
          <a:xfrm>
            <a:off x="2314168" y="5503418"/>
            <a:ext cx="4322017" cy="646331"/>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PReLU: Parametric Rectified Linear Unit (Activation function)</a:t>
            </a:r>
          </a:p>
          <a:p>
            <a:r>
              <a:rPr lang="en-US" sz="1200" dirty="0">
                <a:solidFill>
                  <a:schemeClr val="tx1">
                    <a:lumMod val="75000"/>
                    <a:lumOff val="25000"/>
                  </a:schemeClr>
                </a:solidFill>
                <a:latin typeface="Arial" panose="020B0604020202020204" pitchFamily="34" charset="0"/>
                <a:cs typeface="Arial" panose="020B0604020202020204" pitchFamily="34" charset="0"/>
              </a:rPr>
              <a:t>BN: Batch normalization </a:t>
            </a:r>
          </a:p>
          <a:p>
            <a:endParaRPr lang="en-US" sz="12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26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0D55-DD3C-04BD-577A-8017E900D13F}"/>
              </a:ext>
            </a:extLst>
          </p:cNvPr>
          <p:cNvSpPr>
            <a:spLocks noGrp="1"/>
          </p:cNvSpPr>
          <p:nvPr>
            <p:ph type="title"/>
          </p:nvPr>
        </p:nvSpPr>
        <p:spPr>
          <a:xfrm>
            <a:off x="0" y="0"/>
            <a:ext cx="9144000" cy="552893"/>
          </a:xfrm>
        </p:spPr>
        <p:txBody>
          <a:bodyPr>
            <a:noAutofit/>
          </a:bodyPr>
          <a:lstStyle/>
          <a:p>
            <a:pPr>
              <a:lnSpc>
                <a:spcPct val="150000"/>
              </a:lnSpc>
            </a:pPr>
            <a:r>
              <a:rPr lang="en-US" dirty="0">
                <a:solidFill>
                  <a:srgbClr val="000000"/>
                </a:solidFill>
                <a:latin typeface="Arial" panose="020B0604020202020204" pitchFamily="34" charset="0"/>
                <a:cs typeface="Arial" panose="020B0604020202020204" pitchFamily="34" charset="0"/>
              </a:rPr>
              <a:t>Increment of omics datasets demand efficient processing</a:t>
            </a:r>
          </a:p>
        </p:txBody>
      </p:sp>
      <p:sp>
        <p:nvSpPr>
          <p:cNvPr id="3" name="Slide Number Placeholder 2">
            <a:extLst>
              <a:ext uri="{FF2B5EF4-FFF2-40B4-BE49-F238E27FC236}">
                <a16:creationId xmlns:a16="http://schemas.microsoft.com/office/drawing/2014/main" id="{45A1BFB9-8D33-D324-F23E-A7C3E5BADB36}"/>
              </a:ext>
            </a:extLst>
          </p:cNvPr>
          <p:cNvSpPr>
            <a:spLocks noGrp="1"/>
          </p:cNvSpPr>
          <p:nvPr>
            <p:ph type="sldNum" sz="quarter" idx="12"/>
          </p:nvPr>
        </p:nvSpPr>
        <p:spPr/>
        <p:txBody>
          <a:bodyPr/>
          <a:lstStyle/>
          <a:p>
            <a:fld id="{DE4206C8-C01E-7A4A-B46C-8F62E6FE7485}" type="slidenum">
              <a:rPr lang="en-US" smtClean="0"/>
              <a:pPr/>
              <a:t>2</a:t>
            </a:fld>
            <a:endParaRPr lang="en-US"/>
          </a:p>
        </p:txBody>
      </p:sp>
      <p:sp>
        <p:nvSpPr>
          <p:cNvPr id="5" name="TextBox 4">
            <a:extLst>
              <a:ext uri="{FF2B5EF4-FFF2-40B4-BE49-F238E27FC236}">
                <a16:creationId xmlns:a16="http://schemas.microsoft.com/office/drawing/2014/main" id="{5A664070-90F8-3222-D908-8BE03C64141F}"/>
              </a:ext>
            </a:extLst>
          </p:cNvPr>
          <p:cNvSpPr txBox="1"/>
          <p:nvPr/>
        </p:nvSpPr>
        <p:spPr>
          <a:xfrm>
            <a:off x="547223" y="5015291"/>
            <a:ext cx="8049554" cy="102188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400" dirty="0">
                <a:solidFill>
                  <a:srgbClr val="000000"/>
                </a:solidFill>
                <a:effectLst/>
                <a:latin typeface="Arial" panose="020B0604020202020204" pitchFamily="34" charset="0"/>
                <a:cs typeface="Arial" panose="020B0604020202020204" pitchFamily="34" charset="0"/>
              </a:rPr>
              <a:t>Over the past decades, a</a:t>
            </a:r>
            <a:r>
              <a:rPr lang="en-US" sz="1400" dirty="0">
                <a:solidFill>
                  <a:srgbClr val="000000"/>
                </a:solidFill>
                <a:latin typeface="Arial" panose="020B0604020202020204" pitchFamily="34" charset="0"/>
                <a:cs typeface="Arial" panose="020B0604020202020204" pitchFamily="34" charset="0"/>
              </a:rPr>
              <a:t>dvances in </a:t>
            </a:r>
            <a:r>
              <a:rPr lang="en-US" sz="1400" b="1" dirty="0">
                <a:solidFill>
                  <a:srgbClr val="000000"/>
                </a:solidFill>
                <a:latin typeface="Arial" panose="020B0604020202020204" pitchFamily="34" charset="0"/>
                <a:cs typeface="Arial" panose="020B0604020202020204" pitchFamily="34" charset="0"/>
              </a:rPr>
              <a:t>high-throughput sequencing </a:t>
            </a:r>
            <a:r>
              <a:rPr lang="en-US" sz="1400" dirty="0">
                <a:solidFill>
                  <a:srgbClr val="000000"/>
                </a:solidFill>
                <a:latin typeface="Arial" panose="020B0604020202020204" pitchFamily="34" charset="0"/>
                <a:cs typeface="Arial" panose="020B0604020202020204" pitchFamily="34" charset="0"/>
              </a:rPr>
              <a:t>have driven exponential growth in data generation</a:t>
            </a:r>
          </a:p>
          <a:p>
            <a:pPr marL="285750" indent="-285750" algn="just">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The </a:t>
            </a:r>
            <a:r>
              <a:rPr lang="en-US" sz="1400" b="1" dirty="0">
                <a:latin typeface="Arial" panose="020B0604020202020204" pitchFamily="34" charset="0"/>
                <a:cs typeface="Arial" panose="020B0604020202020204" pitchFamily="34" charset="0"/>
              </a:rPr>
              <a:t>rapid growth </a:t>
            </a:r>
            <a:r>
              <a:rPr lang="en-US" sz="1400" dirty="0">
                <a:latin typeface="Arial" panose="020B0604020202020204" pitchFamily="34" charset="0"/>
                <a:cs typeface="Arial" panose="020B0604020202020204" pitchFamily="34" charset="0"/>
              </a:rPr>
              <a:t>of omics datasets demands efficient computational processing</a:t>
            </a:r>
            <a:endParaRPr lang="en-US" sz="1400" dirty="0">
              <a:solidFill>
                <a:srgbClr val="00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B452441-AAAF-0FDD-2FA9-74CA79B2CB3D}"/>
              </a:ext>
            </a:extLst>
          </p:cNvPr>
          <p:cNvPicPr>
            <a:picLocks noChangeAspect="1"/>
          </p:cNvPicPr>
          <p:nvPr/>
        </p:nvPicPr>
        <p:blipFill>
          <a:blip r:embed="rId3"/>
          <a:stretch>
            <a:fillRect/>
          </a:stretch>
        </p:blipFill>
        <p:spPr>
          <a:xfrm>
            <a:off x="1849333" y="896211"/>
            <a:ext cx="5143961" cy="3501915"/>
          </a:xfrm>
          <a:prstGeom prst="rect">
            <a:avLst/>
          </a:prstGeom>
        </p:spPr>
      </p:pic>
      <p:sp>
        <p:nvSpPr>
          <p:cNvPr id="6" name="TextBox 5">
            <a:extLst>
              <a:ext uri="{FF2B5EF4-FFF2-40B4-BE49-F238E27FC236}">
                <a16:creationId xmlns:a16="http://schemas.microsoft.com/office/drawing/2014/main" id="{92027E6D-65AE-CCBB-892A-06CDE66A902E}"/>
              </a:ext>
            </a:extLst>
          </p:cNvPr>
          <p:cNvSpPr txBox="1"/>
          <p:nvPr/>
        </p:nvSpPr>
        <p:spPr>
          <a:xfrm>
            <a:off x="3260178" y="4398126"/>
            <a:ext cx="2623644" cy="246221"/>
          </a:xfrm>
          <a:prstGeom prst="rect">
            <a:avLst/>
          </a:prstGeom>
          <a:noFill/>
        </p:spPr>
        <p:txBody>
          <a:bodyPr wrap="square">
            <a:spAutoFit/>
          </a:bodyPr>
          <a:lstStyle/>
          <a:p>
            <a:r>
              <a:rPr lang="en-US" sz="1000" dirty="0" err="1">
                <a:solidFill>
                  <a:schemeClr val="tx1">
                    <a:lumMod val="50000"/>
                    <a:lumOff val="50000"/>
                  </a:schemeClr>
                </a:solidFill>
                <a:latin typeface="Arial" panose="020B0604020202020204" pitchFamily="34" charset="0"/>
                <a:cs typeface="Arial" panose="020B0604020202020204" pitchFamily="34" charset="0"/>
              </a:rPr>
              <a:t>www.ncbi.nlm.nih.gov</a:t>
            </a:r>
            <a:r>
              <a:rPr lang="en-US" sz="1000" dirty="0">
                <a:solidFill>
                  <a:schemeClr val="tx1">
                    <a:lumMod val="50000"/>
                    <a:lumOff val="50000"/>
                  </a:schemeClr>
                </a:solidFill>
                <a:latin typeface="Arial" panose="020B0604020202020204" pitchFamily="34" charset="0"/>
                <a:cs typeface="Arial" panose="020B0604020202020204" pitchFamily="34" charset="0"/>
              </a:rPr>
              <a:t>/sra/docs/</a:t>
            </a:r>
            <a:r>
              <a:rPr lang="en-US" sz="1000" dirty="0" err="1">
                <a:solidFill>
                  <a:schemeClr val="tx1">
                    <a:lumMod val="50000"/>
                    <a:lumOff val="50000"/>
                  </a:schemeClr>
                </a:solidFill>
                <a:latin typeface="Arial" panose="020B0604020202020204" pitchFamily="34" charset="0"/>
                <a:cs typeface="Arial" panose="020B0604020202020204" pitchFamily="34" charset="0"/>
              </a:rPr>
              <a:t>sragrowth</a:t>
            </a:r>
            <a:r>
              <a:rPr lang="en-US" sz="1000" dirty="0">
                <a:solidFill>
                  <a:schemeClr val="tx1">
                    <a:lumMod val="50000"/>
                    <a:lumOff val="50000"/>
                  </a:schemeClr>
                </a:solidFill>
                <a:latin typeface="Arial" panose="020B0604020202020204" pitchFamily="34" charset="0"/>
                <a:cs typeface="Arial" panose="020B0604020202020204" pitchFamily="34" charset="0"/>
              </a:rPr>
              <a:t>/</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689257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D5CA-9865-0AA4-8C96-F4E9FCF216A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6854357-0C5D-858C-FFCA-38B908BA519E}"/>
              </a:ext>
            </a:extLst>
          </p:cNvPr>
          <p:cNvSpPr>
            <a:spLocks noGrp="1"/>
          </p:cNvSpPr>
          <p:nvPr>
            <p:ph type="sldNum" sz="quarter" idx="12"/>
          </p:nvPr>
        </p:nvSpPr>
        <p:spPr/>
        <p:txBody>
          <a:bodyPr/>
          <a:lstStyle/>
          <a:p>
            <a:fld id="{DE4206C8-C01E-7A4A-B46C-8F62E6FE7485}" type="slidenum">
              <a:rPr lang="en-US" smtClean="0"/>
              <a:pPr/>
              <a:t>29</a:t>
            </a:fld>
            <a:endParaRPr lang="en-US"/>
          </a:p>
        </p:txBody>
      </p:sp>
      <p:pic>
        <p:nvPicPr>
          <p:cNvPr id="5" name="Picture 4" descr="A screenshot of a paper&#10;&#10;Description automatically generated">
            <a:extLst>
              <a:ext uri="{FF2B5EF4-FFF2-40B4-BE49-F238E27FC236}">
                <a16:creationId xmlns:a16="http://schemas.microsoft.com/office/drawing/2014/main" id="{A482A0E7-37F4-3B7F-53A5-B9E1820F90C7}"/>
              </a:ext>
            </a:extLst>
          </p:cNvPr>
          <p:cNvPicPr>
            <a:picLocks noChangeAspect="1"/>
          </p:cNvPicPr>
          <p:nvPr/>
        </p:nvPicPr>
        <p:blipFill>
          <a:blip r:embed="rId2"/>
          <a:stretch>
            <a:fillRect/>
          </a:stretch>
        </p:blipFill>
        <p:spPr>
          <a:xfrm>
            <a:off x="2023352" y="780777"/>
            <a:ext cx="5483765" cy="2488062"/>
          </a:xfrm>
          <a:prstGeom prst="rect">
            <a:avLst/>
          </a:prstGeom>
        </p:spPr>
      </p:pic>
      <p:pic>
        <p:nvPicPr>
          <p:cNvPr id="7" name="Picture 6" descr="A screenshot of a data analysis&#10;&#10;Description automatically generated">
            <a:extLst>
              <a:ext uri="{FF2B5EF4-FFF2-40B4-BE49-F238E27FC236}">
                <a16:creationId xmlns:a16="http://schemas.microsoft.com/office/drawing/2014/main" id="{EAEED842-0C15-3312-D8D1-0FEEEA47DCB3}"/>
              </a:ext>
            </a:extLst>
          </p:cNvPr>
          <p:cNvPicPr>
            <a:picLocks noChangeAspect="1"/>
          </p:cNvPicPr>
          <p:nvPr/>
        </p:nvPicPr>
        <p:blipFill>
          <a:blip r:embed="rId3"/>
          <a:stretch>
            <a:fillRect/>
          </a:stretch>
        </p:blipFill>
        <p:spPr>
          <a:xfrm>
            <a:off x="2023351" y="3975126"/>
            <a:ext cx="5483765" cy="2466442"/>
          </a:xfrm>
          <a:prstGeom prst="rect">
            <a:avLst/>
          </a:prstGeom>
        </p:spPr>
      </p:pic>
      <p:sp>
        <p:nvSpPr>
          <p:cNvPr id="8" name="TextBox 7">
            <a:extLst>
              <a:ext uri="{FF2B5EF4-FFF2-40B4-BE49-F238E27FC236}">
                <a16:creationId xmlns:a16="http://schemas.microsoft.com/office/drawing/2014/main" id="{354A5956-375A-41B0-3269-13A02EBD13EB}"/>
              </a:ext>
            </a:extLst>
          </p:cNvPr>
          <p:cNvSpPr txBox="1"/>
          <p:nvPr/>
        </p:nvSpPr>
        <p:spPr>
          <a:xfrm>
            <a:off x="529038" y="2170015"/>
            <a:ext cx="1191352"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RMSE</a:t>
            </a:r>
          </a:p>
          <a:p>
            <a:pPr algn="ctr"/>
            <a:r>
              <a:rPr lang="en-US" sz="1200" i="1" dirty="0">
                <a:latin typeface="Arial" panose="020B0604020202020204" pitchFamily="34" charset="0"/>
                <a:cs typeface="Arial" panose="020B0604020202020204" pitchFamily="34" charset="0"/>
              </a:rPr>
              <a:t>Lower is better</a:t>
            </a:r>
          </a:p>
        </p:txBody>
      </p:sp>
      <p:sp>
        <p:nvSpPr>
          <p:cNvPr id="9" name="TextBox 8">
            <a:extLst>
              <a:ext uri="{FF2B5EF4-FFF2-40B4-BE49-F238E27FC236}">
                <a16:creationId xmlns:a16="http://schemas.microsoft.com/office/drawing/2014/main" id="{E441E90E-9A7D-31EF-9EA7-611A008F9153}"/>
              </a:ext>
            </a:extLst>
          </p:cNvPr>
          <p:cNvSpPr txBox="1"/>
          <p:nvPr/>
        </p:nvSpPr>
        <p:spPr>
          <a:xfrm>
            <a:off x="408011" y="5356894"/>
            <a:ext cx="1433406"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Cosine Similarity</a:t>
            </a:r>
          </a:p>
          <a:p>
            <a:pPr algn="ctr"/>
            <a:r>
              <a:rPr lang="en-US" sz="1200" i="1" dirty="0">
                <a:latin typeface="Arial" panose="020B0604020202020204" pitchFamily="34" charset="0"/>
                <a:cs typeface="Arial" panose="020B0604020202020204" pitchFamily="34" charset="0"/>
              </a:rPr>
              <a:t>Higher is better</a:t>
            </a:r>
          </a:p>
        </p:txBody>
      </p:sp>
    </p:spTree>
    <p:extLst>
      <p:ext uri="{BB962C8B-B14F-4D97-AF65-F5344CB8AC3E}">
        <p14:creationId xmlns:p14="http://schemas.microsoft.com/office/powerpoint/2010/main" val="4145880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465573-7D90-3CC2-024A-F129D73FCB71}"/>
              </a:ext>
            </a:extLst>
          </p:cNvPr>
          <p:cNvSpPr>
            <a:spLocks noGrp="1"/>
          </p:cNvSpPr>
          <p:nvPr>
            <p:ph type="title"/>
          </p:nvPr>
        </p:nvSpPr>
        <p:spPr/>
        <p:txBody>
          <a:bodyPr/>
          <a:lstStyle/>
          <a:p>
            <a:r>
              <a:rPr lang="en-US" dirty="0"/>
              <a:t>Addition of expression LogFCs as features improve reconstruction</a:t>
            </a:r>
          </a:p>
        </p:txBody>
      </p:sp>
      <p:sp>
        <p:nvSpPr>
          <p:cNvPr id="8" name="Slide Number Placeholder 7">
            <a:extLst>
              <a:ext uri="{FF2B5EF4-FFF2-40B4-BE49-F238E27FC236}">
                <a16:creationId xmlns:a16="http://schemas.microsoft.com/office/drawing/2014/main" id="{944FEE82-A884-8438-C0D8-621960E868B4}"/>
              </a:ext>
            </a:extLst>
          </p:cNvPr>
          <p:cNvSpPr>
            <a:spLocks noGrp="1"/>
          </p:cNvSpPr>
          <p:nvPr>
            <p:ph type="sldNum" sz="quarter" idx="12"/>
          </p:nvPr>
        </p:nvSpPr>
        <p:spPr/>
        <p:txBody>
          <a:bodyPr/>
          <a:lstStyle/>
          <a:p>
            <a:fld id="{4BE72A50-E5B2-1A4D-8D3C-2C19FF24C84B}" type="slidenum">
              <a:rPr lang="en-US" smtClean="0"/>
              <a:t>30</a:t>
            </a:fld>
            <a:endParaRPr lang="en-US"/>
          </a:p>
        </p:txBody>
      </p:sp>
      <p:sp>
        <p:nvSpPr>
          <p:cNvPr id="2" name="TextBox 1">
            <a:extLst>
              <a:ext uri="{FF2B5EF4-FFF2-40B4-BE49-F238E27FC236}">
                <a16:creationId xmlns:a16="http://schemas.microsoft.com/office/drawing/2014/main" id="{E23ED521-2036-041D-E400-E22A3490CB16}"/>
              </a:ext>
            </a:extLst>
          </p:cNvPr>
          <p:cNvSpPr txBox="1"/>
          <p:nvPr/>
        </p:nvSpPr>
        <p:spPr>
          <a:xfrm>
            <a:off x="3089864" y="3483452"/>
            <a:ext cx="2964274" cy="1754326"/>
          </a:xfrm>
          <a:prstGeom prst="rect">
            <a:avLst/>
          </a:prstGeom>
          <a:ln w="1270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b="1" dirty="0">
                <a:latin typeface="Arial" panose="020B0604020202020204" pitchFamily="34" charset="0"/>
                <a:cs typeface="Arial" panose="020B0604020202020204" pitchFamily="34" charset="0"/>
              </a:rPr>
              <a:t>6 LogFCs </a:t>
            </a:r>
          </a:p>
          <a:p>
            <a:pPr algn="ctr"/>
            <a:r>
              <a:rPr lang="en-US" sz="1200" dirty="0">
                <a:latin typeface="Arial" panose="020B0604020202020204" pitchFamily="34" charset="0"/>
                <a:cs typeface="Arial" panose="020B0604020202020204" pitchFamily="34" charset="0"/>
              </a:rPr>
              <a:t>(All cell type combinations w/o repetition)</a:t>
            </a:r>
          </a:p>
          <a:p>
            <a:pPr algn="ctr"/>
            <a:endParaRPr lang="en-US" sz="1200" b="1"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logFC(</a:t>
            </a:r>
            <a:r>
              <a:rPr lang="en-US" sz="1200" b="1" dirty="0">
                <a:latin typeface="Arial" panose="020B0604020202020204" pitchFamily="34" charset="0"/>
                <a:cs typeface="Arial" panose="020B0604020202020204" pitchFamily="34" charset="0"/>
              </a:rPr>
              <a:t>MES</a:t>
            </a:r>
            <a:r>
              <a:rPr lang="en-US" sz="1200" dirty="0">
                <a:latin typeface="Arial" panose="020B0604020202020204" pitchFamily="34" charset="0"/>
                <a:cs typeface="Arial" panose="020B0604020202020204" pitchFamily="34" charset="0"/>
              </a:rPr>
              <a:t> / </a:t>
            </a:r>
            <a:r>
              <a:rPr lang="en-US" sz="1200" b="1" dirty="0">
                <a:latin typeface="Arial" panose="020B0604020202020204" pitchFamily="34" charset="0"/>
                <a:cs typeface="Arial" panose="020B0604020202020204" pitchFamily="34" charset="0"/>
              </a:rPr>
              <a:t>ESC</a:t>
            </a: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logFC(</a:t>
            </a:r>
            <a:r>
              <a:rPr lang="en-US" sz="1200" b="1" dirty="0">
                <a:latin typeface="Arial" panose="020B0604020202020204" pitchFamily="34" charset="0"/>
                <a:cs typeface="Arial" panose="020B0604020202020204" pitchFamily="34" charset="0"/>
              </a:rPr>
              <a:t>CP</a:t>
            </a:r>
            <a:r>
              <a:rPr lang="en-US" sz="1200" dirty="0">
                <a:latin typeface="Arial" panose="020B0604020202020204" pitchFamily="34" charset="0"/>
                <a:cs typeface="Arial" panose="020B0604020202020204" pitchFamily="34" charset="0"/>
              </a:rPr>
              <a:t>    / </a:t>
            </a:r>
            <a:r>
              <a:rPr lang="en-US" sz="1200" b="1" dirty="0">
                <a:latin typeface="Arial" panose="020B0604020202020204" pitchFamily="34" charset="0"/>
                <a:cs typeface="Arial" panose="020B0604020202020204" pitchFamily="34" charset="0"/>
              </a:rPr>
              <a:t>ESC</a:t>
            </a: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logFC(</a:t>
            </a:r>
            <a:r>
              <a:rPr lang="en-US" sz="1200" b="1" dirty="0">
                <a:latin typeface="Arial" panose="020B0604020202020204" pitchFamily="34" charset="0"/>
                <a:cs typeface="Arial" panose="020B0604020202020204" pitchFamily="34" charset="0"/>
              </a:rPr>
              <a:t>CP</a:t>
            </a:r>
            <a:r>
              <a:rPr lang="en-US" sz="1200" dirty="0">
                <a:latin typeface="Arial" panose="020B0604020202020204" pitchFamily="34" charset="0"/>
                <a:cs typeface="Arial" panose="020B0604020202020204" pitchFamily="34" charset="0"/>
              </a:rPr>
              <a:t>    / </a:t>
            </a:r>
            <a:r>
              <a:rPr lang="en-US" sz="1200" b="1" dirty="0">
                <a:latin typeface="Arial" panose="020B0604020202020204" pitchFamily="34" charset="0"/>
                <a:cs typeface="Arial" panose="020B0604020202020204" pitchFamily="34" charset="0"/>
              </a:rPr>
              <a:t>MES</a:t>
            </a: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logFC(</a:t>
            </a:r>
            <a:r>
              <a:rPr lang="en-US" sz="1200" b="1" dirty="0">
                <a:latin typeface="Arial" panose="020B0604020202020204" pitchFamily="34" charset="0"/>
                <a:cs typeface="Arial" panose="020B0604020202020204" pitchFamily="34" charset="0"/>
              </a:rPr>
              <a:t>CM  </a:t>
            </a:r>
            <a:r>
              <a:rPr lang="en-US" sz="1200" dirty="0">
                <a:latin typeface="Arial" panose="020B0604020202020204" pitchFamily="34" charset="0"/>
                <a:cs typeface="Arial" panose="020B0604020202020204" pitchFamily="34" charset="0"/>
              </a:rPr>
              <a:t> / </a:t>
            </a:r>
            <a:r>
              <a:rPr lang="en-US" sz="1200" b="1" dirty="0">
                <a:latin typeface="Arial" panose="020B0604020202020204" pitchFamily="34" charset="0"/>
                <a:cs typeface="Arial" panose="020B0604020202020204" pitchFamily="34" charset="0"/>
              </a:rPr>
              <a:t>ESC</a:t>
            </a: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logFC(</a:t>
            </a:r>
            <a:r>
              <a:rPr lang="en-US" sz="1200" b="1" dirty="0">
                <a:latin typeface="Arial" panose="020B0604020202020204" pitchFamily="34" charset="0"/>
                <a:cs typeface="Arial" panose="020B0604020202020204" pitchFamily="34" charset="0"/>
              </a:rPr>
              <a:t>CM</a:t>
            </a:r>
            <a:r>
              <a:rPr lang="en-US" sz="1200" dirty="0">
                <a:latin typeface="Arial" panose="020B0604020202020204" pitchFamily="34" charset="0"/>
                <a:cs typeface="Arial" panose="020B0604020202020204" pitchFamily="34" charset="0"/>
              </a:rPr>
              <a:t>   / </a:t>
            </a:r>
            <a:r>
              <a:rPr lang="en-US" sz="1200" b="1" dirty="0">
                <a:latin typeface="Arial" panose="020B0604020202020204" pitchFamily="34" charset="0"/>
                <a:cs typeface="Arial" panose="020B0604020202020204" pitchFamily="34" charset="0"/>
              </a:rPr>
              <a:t>MES</a:t>
            </a: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logFC(</a:t>
            </a:r>
            <a:r>
              <a:rPr lang="en-US" sz="1200" b="1" dirty="0">
                <a:latin typeface="Arial" panose="020B0604020202020204" pitchFamily="34" charset="0"/>
                <a:cs typeface="Arial" panose="020B0604020202020204" pitchFamily="34" charset="0"/>
              </a:rPr>
              <a:t>CM</a:t>
            </a:r>
            <a:r>
              <a:rPr lang="en-US" sz="1200" dirty="0">
                <a:latin typeface="Arial" panose="020B0604020202020204" pitchFamily="34" charset="0"/>
                <a:cs typeface="Arial" panose="020B0604020202020204" pitchFamily="34" charset="0"/>
              </a:rPr>
              <a:t>   / </a:t>
            </a:r>
            <a:r>
              <a:rPr lang="en-US" sz="1200" b="1" dirty="0">
                <a:latin typeface="Arial" panose="020B0604020202020204" pitchFamily="34" charset="0"/>
                <a:cs typeface="Arial" panose="020B0604020202020204" pitchFamily="34" charset="0"/>
              </a:rPr>
              <a:t>CP</a:t>
            </a:r>
            <a:r>
              <a:rPr lang="en-US" sz="1200" dirty="0">
                <a:latin typeface="Arial" panose="020B0604020202020204" pitchFamily="34" charset="0"/>
                <a:cs typeface="Arial" panose="020B0604020202020204" pitchFamily="34" charset="0"/>
              </a:rPr>
              <a:t>)</a:t>
            </a:r>
          </a:p>
        </p:txBody>
      </p:sp>
      <p:graphicFrame>
        <p:nvGraphicFramePr>
          <p:cNvPr id="6" name="Table 5">
            <a:extLst>
              <a:ext uri="{FF2B5EF4-FFF2-40B4-BE49-F238E27FC236}">
                <a16:creationId xmlns:a16="http://schemas.microsoft.com/office/drawing/2014/main" id="{80DFF195-1C71-BD3E-1718-60C42DF41DE9}"/>
              </a:ext>
            </a:extLst>
          </p:cNvPr>
          <p:cNvGraphicFramePr>
            <a:graphicFrameLocks noGrp="1"/>
          </p:cNvGraphicFramePr>
          <p:nvPr/>
        </p:nvGraphicFramePr>
        <p:xfrm>
          <a:off x="1370124" y="1710193"/>
          <a:ext cx="6500066" cy="1112520"/>
        </p:xfrm>
        <a:graphic>
          <a:graphicData uri="http://schemas.openxmlformats.org/drawingml/2006/table">
            <a:tbl>
              <a:tblPr firstRow="1" bandRow="1">
                <a:tableStyleId>{69012ECD-51FC-41F1-AA8D-1B2483CD663E}</a:tableStyleId>
              </a:tblPr>
              <a:tblGrid>
                <a:gridCol w="2851468">
                  <a:extLst>
                    <a:ext uri="{9D8B030D-6E8A-4147-A177-3AD203B41FA5}">
                      <a16:colId xmlns:a16="http://schemas.microsoft.com/office/drawing/2014/main" val="3283417823"/>
                    </a:ext>
                  </a:extLst>
                </a:gridCol>
                <a:gridCol w="1622003">
                  <a:extLst>
                    <a:ext uri="{9D8B030D-6E8A-4147-A177-3AD203B41FA5}">
                      <a16:colId xmlns:a16="http://schemas.microsoft.com/office/drawing/2014/main" val="1120237978"/>
                    </a:ext>
                  </a:extLst>
                </a:gridCol>
                <a:gridCol w="2026595">
                  <a:extLst>
                    <a:ext uri="{9D8B030D-6E8A-4147-A177-3AD203B41FA5}">
                      <a16:colId xmlns:a16="http://schemas.microsoft.com/office/drawing/2014/main" val="1308384083"/>
                    </a:ext>
                  </a:extLst>
                </a:gridCol>
              </a:tblGrid>
              <a:tr h="370840">
                <a:tc>
                  <a:txBody>
                    <a:bodyPr/>
                    <a:lstStyle/>
                    <a:p>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miter lim="800000"/>
                    </a:lnL>
                    <a:lnR>
                      <a:noFill/>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RMSE</a:t>
                      </a:r>
                    </a:p>
                  </a:txBody>
                  <a:tcPr>
                    <a:lnL>
                      <a:noFill/>
                    </a:lnL>
                    <a:lnR>
                      <a:noFill/>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Cosine Similarity</a:t>
                      </a:r>
                    </a:p>
                  </a:txBody>
                  <a:tcPr>
                    <a:lnL>
                      <a:noFill/>
                    </a:lnL>
                    <a:lnR w="12700" cap="flat" cmpd="sng" algn="ctr">
                      <a:noFill/>
                      <a:prstDash val="solid"/>
                      <a:miter lim="800000"/>
                    </a:lnR>
                    <a:lnT w="12700" cap="flat" cmpd="sng" algn="ctr">
                      <a:noFill/>
                      <a:prstDash val="solid"/>
                      <a:miter lim="800000"/>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805231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ChIP-levels + FPKMs </a:t>
                      </a:r>
                    </a:p>
                  </a:txBody>
                  <a:tcP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0.28 [0.16-0.48]</a:t>
                      </a:r>
                    </a:p>
                  </a:txBody>
                  <a:tcP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0.93 [0.79-0.99] </a:t>
                      </a:r>
                    </a:p>
                  </a:txBody>
                  <a:tcPr>
                    <a:lnL>
                      <a:noFill/>
                    </a:lnL>
                    <a:lnR w="12700" cap="flat" cmpd="sng" algn="ctr">
                      <a:noFill/>
                      <a:prstDash val="solid"/>
                      <a:miter lim="800000"/>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1077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ChIP-levels + FPKMs </a:t>
                      </a:r>
                      <a:r>
                        <a:rPr lang="en-US" sz="1400" b="1" dirty="0">
                          <a:solidFill>
                            <a:schemeClr val="tx1"/>
                          </a:solidFill>
                          <a:latin typeface="Arial" panose="020B0604020202020204" pitchFamily="34" charset="0"/>
                          <a:cs typeface="Arial" panose="020B0604020202020204" pitchFamily="34" charset="0"/>
                        </a:rPr>
                        <a:t>+ LogFCs</a:t>
                      </a:r>
                    </a:p>
                  </a:txBody>
                  <a:tcPr>
                    <a:lnL w="12700" cap="flat" cmpd="sng" algn="ctr">
                      <a:noFill/>
                      <a:prstDash val="solid"/>
                      <a:miter lim="800000"/>
                    </a:lnL>
                    <a:lnR>
                      <a:noFill/>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0.24 [0.14-0.4]</a:t>
                      </a:r>
                    </a:p>
                  </a:txBody>
                  <a:tcPr>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0.95 [0.85-0.99] </a:t>
                      </a:r>
                    </a:p>
                  </a:txBody>
                  <a:tcPr>
                    <a:lnL>
                      <a:noFill/>
                    </a:lnL>
                    <a:lnR w="12700" cap="flat" cmpd="sng" algn="ctr">
                      <a:noFill/>
                      <a:prstDash val="solid"/>
                      <a:miter lim="800000"/>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44749093"/>
                  </a:ext>
                </a:extLst>
              </a:tr>
            </a:tbl>
          </a:graphicData>
        </a:graphic>
      </p:graphicFrame>
      <p:sp>
        <p:nvSpPr>
          <p:cNvPr id="7" name="TextBox 6">
            <a:extLst>
              <a:ext uri="{FF2B5EF4-FFF2-40B4-BE49-F238E27FC236}">
                <a16:creationId xmlns:a16="http://schemas.microsoft.com/office/drawing/2014/main" id="{DD7D582C-4E12-E5F7-64AD-7CCBF20622E4}"/>
              </a:ext>
            </a:extLst>
          </p:cNvPr>
          <p:cNvSpPr txBox="1"/>
          <p:nvPr/>
        </p:nvSpPr>
        <p:spPr>
          <a:xfrm>
            <a:off x="457198" y="5784307"/>
            <a:ext cx="822960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The metrics were computed only on ChIP-levels + FPKMs, with VAE trained on whole data</a:t>
            </a:r>
          </a:p>
        </p:txBody>
      </p:sp>
    </p:spTree>
    <p:extLst>
      <p:ext uri="{BB962C8B-B14F-4D97-AF65-F5344CB8AC3E}">
        <p14:creationId xmlns:p14="http://schemas.microsoft.com/office/powerpoint/2010/main" val="2057688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7DD4-303A-8530-4EB2-5911F3AD31A4}"/>
              </a:ext>
            </a:extLst>
          </p:cNvPr>
          <p:cNvSpPr>
            <a:spLocks noGrp="1"/>
          </p:cNvSpPr>
          <p:nvPr>
            <p:ph type="title"/>
          </p:nvPr>
        </p:nvSpPr>
        <p:spPr/>
        <p:txBody>
          <a:bodyPr/>
          <a:lstStyle/>
          <a:p>
            <a:r>
              <a:rPr lang="en-US" dirty="0"/>
              <a:t>Cluster 32: Bivalent genes in ESC which are activated in CM</a:t>
            </a:r>
          </a:p>
        </p:txBody>
      </p:sp>
      <p:sp>
        <p:nvSpPr>
          <p:cNvPr id="3" name="Slide Number Placeholder 2">
            <a:extLst>
              <a:ext uri="{FF2B5EF4-FFF2-40B4-BE49-F238E27FC236}">
                <a16:creationId xmlns:a16="http://schemas.microsoft.com/office/drawing/2014/main" id="{90E6DA42-7DFE-6AEA-AC7E-D2F408A60927}"/>
              </a:ext>
            </a:extLst>
          </p:cNvPr>
          <p:cNvSpPr>
            <a:spLocks noGrp="1"/>
          </p:cNvSpPr>
          <p:nvPr>
            <p:ph type="sldNum" sz="quarter" idx="12"/>
          </p:nvPr>
        </p:nvSpPr>
        <p:spPr/>
        <p:txBody>
          <a:bodyPr/>
          <a:lstStyle/>
          <a:p>
            <a:fld id="{DE4206C8-C01E-7A4A-B46C-8F62E6FE7485}" type="slidenum">
              <a:rPr lang="en-US" smtClean="0"/>
              <a:pPr/>
              <a:t>31</a:t>
            </a:fld>
            <a:endParaRPr lang="en-US"/>
          </a:p>
        </p:txBody>
      </p:sp>
      <p:pic>
        <p:nvPicPr>
          <p:cNvPr id="5" name="Picture 4">
            <a:extLst>
              <a:ext uri="{FF2B5EF4-FFF2-40B4-BE49-F238E27FC236}">
                <a16:creationId xmlns:a16="http://schemas.microsoft.com/office/drawing/2014/main" id="{CED58290-D537-9A2D-398E-2744FE001F74}"/>
              </a:ext>
            </a:extLst>
          </p:cNvPr>
          <p:cNvPicPr>
            <a:picLocks noChangeAspect="1"/>
          </p:cNvPicPr>
          <p:nvPr/>
        </p:nvPicPr>
        <p:blipFill>
          <a:blip r:embed="rId2"/>
          <a:stretch>
            <a:fillRect/>
          </a:stretch>
        </p:blipFill>
        <p:spPr>
          <a:xfrm>
            <a:off x="136803" y="1285324"/>
            <a:ext cx="4668046" cy="4651590"/>
          </a:xfrm>
          <a:prstGeom prst="rect">
            <a:avLst/>
          </a:prstGeom>
        </p:spPr>
      </p:pic>
      <p:pic>
        <p:nvPicPr>
          <p:cNvPr id="6" name="Picture 5">
            <a:extLst>
              <a:ext uri="{FF2B5EF4-FFF2-40B4-BE49-F238E27FC236}">
                <a16:creationId xmlns:a16="http://schemas.microsoft.com/office/drawing/2014/main" id="{58535A99-CF78-88D5-A2CC-945054EA9A7A}"/>
              </a:ext>
            </a:extLst>
          </p:cNvPr>
          <p:cNvPicPr>
            <a:picLocks noChangeAspect="1"/>
          </p:cNvPicPr>
          <p:nvPr/>
        </p:nvPicPr>
        <p:blipFill>
          <a:blip r:embed="rId3"/>
          <a:stretch>
            <a:fillRect/>
          </a:stretch>
        </p:blipFill>
        <p:spPr>
          <a:xfrm>
            <a:off x="4892741" y="2648945"/>
            <a:ext cx="4201105" cy="1924347"/>
          </a:xfrm>
          <a:prstGeom prst="rect">
            <a:avLst/>
          </a:prstGeom>
        </p:spPr>
      </p:pic>
    </p:spTree>
    <p:extLst>
      <p:ext uri="{BB962C8B-B14F-4D97-AF65-F5344CB8AC3E}">
        <p14:creationId xmlns:p14="http://schemas.microsoft.com/office/powerpoint/2010/main" val="724041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1DB2D2C-712E-AB04-50B5-B4B07E696950}"/>
              </a:ext>
            </a:extLst>
          </p:cNvPr>
          <p:cNvGrpSpPr>
            <a:grpSpLocks noChangeAspect="1"/>
          </p:cNvGrpSpPr>
          <p:nvPr/>
        </p:nvGrpSpPr>
        <p:grpSpPr>
          <a:xfrm>
            <a:off x="995891" y="655065"/>
            <a:ext cx="7152217" cy="5547870"/>
            <a:chOff x="1875056" y="396090"/>
            <a:chExt cx="7797303" cy="6048253"/>
          </a:xfrm>
        </p:grpSpPr>
        <p:grpSp>
          <p:nvGrpSpPr>
            <p:cNvPr id="47" name="Group 46">
              <a:extLst>
                <a:ext uri="{FF2B5EF4-FFF2-40B4-BE49-F238E27FC236}">
                  <a16:creationId xmlns:a16="http://schemas.microsoft.com/office/drawing/2014/main" id="{BDC25E7F-CA18-90B2-B5AA-74824A63F28C}"/>
                </a:ext>
              </a:extLst>
            </p:cNvPr>
            <p:cNvGrpSpPr/>
            <p:nvPr/>
          </p:nvGrpSpPr>
          <p:grpSpPr>
            <a:xfrm>
              <a:off x="1875056" y="396090"/>
              <a:ext cx="7797303" cy="6048253"/>
              <a:chOff x="1875056" y="396090"/>
              <a:chExt cx="7797303" cy="6048253"/>
            </a:xfrm>
          </p:grpSpPr>
          <p:pic>
            <p:nvPicPr>
              <p:cNvPr id="5" name="Picture 4">
                <a:extLst>
                  <a:ext uri="{FF2B5EF4-FFF2-40B4-BE49-F238E27FC236}">
                    <a16:creationId xmlns:a16="http://schemas.microsoft.com/office/drawing/2014/main" id="{A94063FB-0321-B2E6-B371-8ABBFA815CB0}"/>
                  </a:ext>
                </a:extLst>
              </p:cNvPr>
              <p:cNvPicPr>
                <a:picLocks noChangeAspect="1"/>
              </p:cNvPicPr>
              <p:nvPr/>
            </p:nvPicPr>
            <p:blipFill>
              <a:blip r:embed="rId2"/>
              <a:stretch>
                <a:fillRect/>
              </a:stretch>
            </p:blipFill>
            <p:spPr>
              <a:xfrm>
                <a:off x="1934422" y="1940373"/>
                <a:ext cx="6022548" cy="1415404"/>
              </a:xfrm>
              <a:prstGeom prst="rect">
                <a:avLst/>
              </a:prstGeom>
            </p:spPr>
          </p:pic>
          <p:pic>
            <p:nvPicPr>
              <p:cNvPr id="7" name="Picture 6">
                <a:extLst>
                  <a:ext uri="{FF2B5EF4-FFF2-40B4-BE49-F238E27FC236}">
                    <a16:creationId xmlns:a16="http://schemas.microsoft.com/office/drawing/2014/main" id="{C6315EC9-AF1C-734D-3894-3713D9E7CCFD}"/>
                  </a:ext>
                </a:extLst>
              </p:cNvPr>
              <p:cNvPicPr>
                <a:picLocks noChangeAspect="1"/>
              </p:cNvPicPr>
              <p:nvPr/>
            </p:nvPicPr>
            <p:blipFill>
              <a:blip r:embed="rId3"/>
              <a:stretch>
                <a:fillRect/>
              </a:stretch>
            </p:blipFill>
            <p:spPr>
              <a:xfrm>
                <a:off x="1934422" y="396090"/>
                <a:ext cx="6022548" cy="1415404"/>
              </a:xfrm>
              <a:prstGeom prst="rect">
                <a:avLst/>
              </a:prstGeom>
            </p:spPr>
          </p:pic>
          <p:pic>
            <p:nvPicPr>
              <p:cNvPr id="9" name="Picture 8">
                <a:extLst>
                  <a:ext uri="{FF2B5EF4-FFF2-40B4-BE49-F238E27FC236}">
                    <a16:creationId xmlns:a16="http://schemas.microsoft.com/office/drawing/2014/main" id="{689DDE63-8FB1-F4C3-E4CD-B7D927A5F959}"/>
                  </a:ext>
                </a:extLst>
              </p:cNvPr>
              <p:cNvPicPr>
                <a:picLocks noChangeAspect="1"/>
              </p:cNvPicPr>
              <p:nvPr/>
            </p:nvPicPr>
            <p:blipFill>
              <a:blip r:embed="rId4"/>
              <a:stretch>
                <a:fillRect/>
              </a:stretch>
            </p:blipFill>
            <p:spPr>
              <a:xfrm>
                <a:off x="1934422" y="3484656"/>
                <a:ext cx="6022548" cy="1415404"/>
              </a:xfrm>
              <a:prstGeom prst="rect">
                <a:avLst/>
              </a:prstGeom>
            </p:spPr>
          </p:pic>
          <p:pic>
            <p:nvPicPr>
              <p:cNvPr id="11" name="Picture 10">
                <a:extLst>
                  <a:ext uri="{FF2B5EF4-FFF2-40B4-BE49-F238E27FC236}">
                    <a16:creationId xmlns:a16="http://schemas.microsoft.com/office/drawing/2014/main" id="{D0F26C0D-B87E-7A64-7DC8-72497252491A}"/>
                  </a:ext>
                </a:extLst>
              </p:cNvPr>
              <p:cNvPicPr>
                <a:picLocks noChangeAspect="1"/>
              </p:cNvPicPr>
              <p:nvPr/>
            </p:nvPicPr>
            <p:blipFill>
              <a:blip r:embed="rId5"/>
              <a:stretch>
                <a:fillRect/>
              </a:stretch>
            </p:blipFill>
            <p:spPr>
              <a:xfrm>
                <a:off x="1934422" y="5028939"/>
                <a:ext cx="6022548" cy="1415404"/>
              </a:xfrm>
              <a:prstGeom prst="rect">
                <a:avLst/>
              </a:prstGeom>
            </p:spPr>
          </p:pic>
          <p:pic>
            <p:nvPicPr>
              <p:cNvPr id="16" name="Graphic 15">
                <a:extLst>
                  <a:ext uri="{FF2B5EF4-FFF2-40B4-BE49-F238E27FC236}">
                    <a16:creationId xmlns:a16="http://schemas.microsoft.com/office/drawing/2014/main" id="{91661D3C-F3E6-6556-035B-320B58E185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7559" y="3953398"/>
                <a:ext cx="1018343" cy="645264"/>
              </a:xfrm>
              <a:prstGeom prst="rect">
                <a:avLst/>
              </a:prstGeom>
            </p:spPr>
          </p:pic>
          <p:pic>
            <p:nvPicPr>
              <p:cNvPr id="17" name="Graphic 16">
                <a:extLst>
                  <a:ext uri="{FF2B5EF4-FFF2-40B4-BE49-F238E27FC236}">
                    <a16:creationId xmlns:a16="http://schemas.microsoft.com/office/drawing/2014/main" id="{1E899B72-651F-9F2A-3894-6888C6DAC5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85120" y="5630680"/>
                <a:ext cx="987239" cy="395708"/>
              </a:xfrm>
              <a:prstGeom prst="rect">
                <a:avLst/>
              </a:prstGeom>
            </p:spPr>
          </p:pic>
          <p:pic>
            <p:nvPicPr>
              <p:cNvPr id="18" name="Graphic 17">
                <a:extLst>
                  <a:ext uri="{FF2B5EF4-FFF2-40B4-BE49-F238E27FC236}">
                    <a16:creationId xmlns:a16="http://schemas.microsoft.com/office/drawing/2014/main" id="{EB4D574C-7885-1456-CCAB-09F355931C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9027" y="936169"/>
                <a:ext cx="575777" cy="543587"/>
              </a:xfrm>
              <a:prstGeom prst="rect">
                <a:avLst/>
              </a:prstGeom>
            </p:spPr>
          </p:pic>
          <p:pic>
            <p:nvPicPr>
              <p:cNvPr id="19" name="Graphic 18">
                <a:extLst>
                  <a:ext uri="{FF2B5EF4-FFF2-40B4-BE49-F238E27FC236}">
                    <a16:creationId xmlns:a16="http://schemas.microsoft.com/office/drawing/2014/main" id="{ABBF2D47-6935-B62C-1962-C3C7238CB5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11559" y="2553433"/>
                <a:ext cx="810712" cy="486262"/>
              </a:xfrm>
              <a:prstGeom prst="rect">
                <a:avLst/>
              </a:prstGeom>
            </p:spPr>
          </p:pic>
          <p:cxnSp>
            <p:nvCxnSpPr>
              <p:cNvPr id="24" name="Straight Arrow Connector 23">
                <a:extLst>
                  <a:ext uri="{FF2B5EF4-FFF2-40B4-BE49-F238E27FC236}">
                    <a16:creationId xmlns:a16="http://schemas.microsoft.com/office/drawing/2014/main" id="{A2836529-1B94-1D62-E8D3-7630074E7626}"/>
                  </a:ext>
                </a:extLst>
              </p:cNvPr>
              <p:cNvCxnSpPr>
                <a:cxnSpLocks/>
              </p:cNvCxnSpPr>
              <p:nvPr/>
            </p:nvCxnSpPr>
            <p:spPr>
              <a:xfrm>
                <a:off x="9119022" y="4900060"/>
                <a:ext cx="0" cy="629989"/>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CE993B2-B0FE-08CA-ACBD-0A569FCF46C7}"/>
                  </a:ext>
                </a:extLst>
              </p:cNvPr>
              <p:cNvCxnSpPr>
                <a:cxnSpLocks/>
              </p:cNvCxnSpPr>
              <p:nvPr/>
            </p:nvCxnSpPr>
            <p:spPr>
              <a:xfrm>
                <a:off x="1934422" y="1811494"/>
                <a:ext cx="6836503" cy="0"/>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7B69A89-77CA-DACC-0F3C-EE16FE0A6DDD}"/>
                  </a:ext>
                </a:extLst>
              </p:cNvPr>
              <p:cNvCxnSpPr>
                <a:cxnSpLocks/>
              </p:cNvCxnSpPr>
              <p:nvPr/>
            </p:nvCxnSpPr>
            <p:spPr>
              <a:xfrm>
                <a:off x="1875056" y="3355777"/>
                <a:ext cx="6836503" cy="0"/>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5AF537C-FB53-CE11-05D6-AAFFDA3F4601}"/>
                  </a:ext>
                </a:extLst>
              </p:cNvPr>
              <p:cNvCxnSpPr>
                <a:cxnSpLocks/>
              </p:cNvCxnSpPr>
              <p:nvPr/>
            </p:nvCxnSpPr>
            <p:spPr>
              <a:xfrm>
                <a:off x="1875056" y="4900060"/>
                <a:ext cx="6836503" cy="0"/>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74417AA1-DC4B-DA93-5327-1425F7F48A30}"/>
                </a:ext>
              </a:extLst>
            </p:cNvPr>
            <p:cNvSpPr txBox="1"/>
            <p:nvPr/>
          </p:nvSpPr>
          <p:spPr>
            <a:xfrm>
              <a:off x="8869250" y="1449737"/>
              <a:ext cx="545596" cy="301983"/>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ESC</a:t>
              </a:r>
            </a:p>
          </p:txBody>
        </p:sp>
        <p:sp>
          <p:nvSpPr>
            <p:cNvPr id="3" name="TextBox 2">
              <a:extLst>
                <a:ext uri="{FF2B5EF4-FFF2-40B4-BE49-F238E27FC236}">
                  <a16:creationId xmlns:a16="http://schemas.microsoft.com/office/drawing/2014/main" id="{162C3B28-C5EA-AB87-1F42-FF2BB3D3ADF4}"/>
                </a:ext>
              </a:extLst>
            </p:cNvPr>
            <p:cNvSpPr txBox="1"/>
            <p:nvPr/>
          </p:nvSpPr>
          <p:spPr>
            <a:xfrm>
              <a:off x="8869250" y="2965805"/>
              <a:ext cx="564820" cy="301983"/>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MES</a:t>
              </a:r>
            </a:p>
          </p:txBody>
        </p:sp>
        <p:sp>
          <p:nvSpPr>
            <p:cNvPr id="4" name="TextBox 3">
              <a:extLst>
                <a:ext uri="{FF2B5EF4-FFF2-40B4-BE49-F238E27FC236}">
                  <a16:creationId xmlns:a16="http://schemas.microsoft.com/office/drawing/2014/main" id="{2C274495-BDC1-4F6D-FCB8-28345F70A48C}"/>
                </a:ext>
              </a:extLst>
            </p:cNvPr>
            <p:cNvSpPr txBox="1"/>
            <p:nvPr/>
          </p:nvSpPr>
          <p:spPr>
            <a:xfrm>
              <a:off x="8901259" y="4510856"/>
              <a:ext cx="433751" cy="301983"/>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CP</a:t>
              </a:r>
            </a:p>
          </p:txBody>
        </p:sp>
        <p:sp>
          <p:nvSpPr>
            <p:cNvPr id="6" name="TextBox 5">
              <a:extLst>
                <a:ext uri="{FF2B5EF4-FFF2-40B4-BE49-F238E27FC236}">
                  <a16:creationId xmlns:a16="http://schemas.microsoft.com/office/drawing/2014/main" id="{7BE8B12C-A664-0053-980E-589179FEC74E}"/>
                </a:ext>
              </a:extLst>
            </p:cNvPr>
            <p:cNvSpPr txBox="1"/>
            <p:nvPr/>
          </p:nvSpPr>
          <p:spPr>
            <a:xfrm>
              <a:off x="8916746" y="6002782"/>
              <a:ext cx="461712" cy="301983"/>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CM</a:t>
              </a:r>
            </a:p>
          </p:txBody>
        </p:sp>
        <p:cxnSp>
          <p:nvCxnSpPr>
            <p:cNvPr id="15" name="Straight Arrow Connector 14">
              <a:extLst>
                <a:ext uri="{FF2B5EF4-FFF2-40B4-BE49-F238E27FC236}">
                  <a16:creationId xmlns:a16="http://schemas.microsoft.com/office/drawing/2014/main" id="{36A31918-7BBB-E412-A82D-F1DC7412EC95}"/>
                </a:ext>
              </a:extLst>
            </p:cNvPr>
            <p:cNvCxnSpPr>
              <a:cxnSpLocks/>
            </p:cNvCxnSpPr>
            <p:nvPr/>
          </p:nvCxnSpPr>
          <p:spPr>
            <a:xfrm>
              <a:off x="9116915" y="3273582"/>
              <a:ext cx="0" cy="629989"/>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B74315C-886B-07E6-58C3-CD1C966EFC3A}"/>
                </a:ext>
              </a:extLst>
            </p:cNvPr>
            <p:cNvCxnSpPr>
              <a:cxnSpLocks/>
            </p:cNvCxnSpPr>
            <p:nvPr/>
          </p:nvCxnSpPr>
          <p:spPr>
            <a:xfrm>
              <a:off x="9104207" y="1811494"/>
              <a:ext cx="0" cy="629989"/>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0" name="Title 9">
            <a:extLst>
              <a:ext uri="{FF2B5EF4-FFF2-40B4-BE49-F238E27FC236}">
                <a16:creationId xmlns:a16="http://schemas.microsoft.com/office/drawing/2014/main" id="{E464C7B0-4979-54CE-0AF4-58FCC1067E10}"/>
              </a:ext>
            </a:extLst>
          </p:cNvPr>
          <p:cNvSpPr>
            <a:spLocks noGrp="1"/>
          </p:cNvSpPr>
          <p:nvPr>
            <p:ph type="title"/>
          </p:nvPr>
        </p:nvSpPr>
        <p:spPr/>
        <p:txBody>
          <a:bodyPr>
            <a:normAutofit/>
          </a:bodyPr>
          <a:lstStyle/>
          <a:p>
            <a:r>
              <a:rPr lang="en-US" dirty="0"/>
              <a:t>Four expression marker genes per cell type (differentiation stage)</a:t>
            </a:r>
          </a:p>
        </p:txBody>
      </p:sp>
      <p:sp>
        <p:nvSpPr>
          <p:cNvPr id="8" name="Slide Number Placeholder 7">
            <a:extLst>
              <a:ext uri="{FF2B5EF4-FFF2-40B4-BE49-F238E27FC236}">
                <a16:creationId xmlns:a16="http://schemas.microsoft.com/office/drawing/2014/main" id="{7CCEA92A-41DA-1928-96AE-0DF9B769FDF6}"/>
              </a:ext>
            </a:extLst>
          </p:cNvPr>
          <p:cNvSpPr>
            <a:spLocks noGrp="1"/>
          </p:cNvSpPr>
          <p:nvPr>
            <p:ph type="sldNum" sz="quarter" idx="12"/>
          </p:nvPr>
        </p:nvSpPr>
        <p:spPr/>
        <p:txBody>
          <a:bodyPr/>
          <a:lstStyle/>
          <a:p>
            <a:fld id="{4BE72A50-E5B2-1A4D-8D3C-2C19FF24C84B}" type="slidenum">
              <a:rPr lang="en-US" smtClean="0"/>
              <a:t>32</a:t>
            </a:fld>
            <a:endParaRPr lang="en-US"/>
          </a:p>
        </p:txBody>
      </p:sp>
    </p:spTree>
    <p:extLst>
      <p:ext uri="{BB962C8B-B14F-4D97-AF65-F5344CB8AC3E}">
        <p14:creationId xmlns:p14="http://schemas.microsoft.com/office/powerpoint/2010/main" val="1914189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D7A7F5C-F175-32AF-DDFD-1180B950E1B7}"/>
              </a:ext>
            </a:extLst>
          </p:cNvPr>
          <p:cNvPicPr>
            <a:picLocks noChangeAspect="1"/>
          </p:cNvPicPr>
          <p:nvPr/>
        </p:nvPicPr>
        <p:blipFill>
          <a:blip r:embed="rId2"/>
          <a:srcRect l="48627" t="9647"/>
          <a:stretch/>
        </p:blipFill>
        <p:spPr>
          <a:xfrm>
            <a:off x="1885949" y="1863513"/>
            <a:ext cx="6136045" cy="4333997"/>
          </a:xfrm>
          <a:prstGeom prst="rect">
            <a:avLst/>
          </a:prstGeom>
        </p:spPr>
      </p:pic>
      <p:sp>
        <p:nvSpPr>
          <p:cNvPr id="6" name="Title 5">
            <a:extLst>
              <a:ext uri="{FF2B5EF4-FFF2-40B4-BE49-F238E27FC236}">
                <a16:creationId xmlns:a16="http://schemas.microsoft.com/office/drawing/2014/main" id="{807314F2-85DB-053A-0184-0AD71BD5B250}"/>
              </a:ext>
            </a:extLst>
          </p:cNvPr>
          <p:cNvSpPr>
            <a:spLocks noGrp="1"/>
          </p:cNvSpPr>
          <p:nvPr>
            <p:ph type="title"/>
          </p:nvPr>
        </p:nvSpPr>
        <p:spPr/>
        <p:txBody>
          <a:bodyPr/>
          <a:lstStyle/>
          <a:p>
            <a:r>
              <a:rPr lang="en-US" dirty="0"/>
              <a:t>Distribution of marker genes among clusters</a:t>
            </a:r>
          </a:p>
        </p:txBody>
      </p:sp>
      <p:sp>
        <p:nvSpPr>
          <p:cNvPr id="5" name="Slide Number Placeholder 4">
            <a:extLst>
              <a:ext uri="{FF2B5EF4-FFF2-40B4-BE49-F238E27FC236}">
                <a16:creationId xmlns:a16="http://schemas.microsoft.com/office/drawing/2014/main" id="{A1060D6D-9C0E-56ED-4353-1D6A94BD0DFC}"/>
              </a:ext>
            </a:extLst>
          </p:cNvPr>
          <p:cNvSpPr>
            <a:spLocks noGrp="1"/>
          </p:cNvSpPr>
          <p:nvPr>
            <p:ph type="sldNum" sz="quarter" idx="12"/>
          </p:nvPr>
        </p:nvSpPr>
        <p:spPr/>
        <p:txBody>
          <a:bodyPr/>
          <a:lstStyle/>
          <a:p>
            <a:fld id="{4BE72A50-E5B2-1A4D-8D3C-2C19FF24C84B}" type="slidenum">
              <a:rPr lang="en-US" smtClean="0"/>
              <a:t>33</a:t>
            </a:fld>
            <a:endParaRPr lang="en-US"/>
          </a:p>
        </p:txBody>
      </p:sp>
      <p:sp>
        <p:nvSpPr>
          <p:cNvPr id="2" name="TextBox 1">
            <a:extLst>
              <a:ext uri="{FF2B5EF4-FFF2-40B4-BE49-F238E27FC236}">
                <a16:creationId xmlns:a16="http://schemas.microsoft.com/office/drawing/2014/main" id="{C601E907-FA62-3BC1-A8E7-E6BF9439C777}"/>
              </a:ext>
            </a:extLst>
          </p:cNvPr>
          <p:cNvSpPr txBox="1"/>
          <p:nvPr/>
        </p:nvSpPr>
        <p:spPr>
          <a:xfrm>
            <a:off x="1159443" y="1384717"/>
            <a:ext cx="1595309" cy="369332"/>
          </a:xfrm>
          <a:prstGeom prst="rect">
            <a:avLst/>
          </a:prstGeom>
          <a:noFill/>
        </p:spPr>
        <p:txBody>
          <a:bodyPr wrap="non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Marker genes</a:t>
            </a:r>
          </a:p>
        </p:txBody>
      </p:sp>
      <p:sp>
        <p:nvSpPr>
          <p:cNvPr id="3" name="TextBox 2">
            <a:extLst>
              <a:ext uri="{FF2B5EF4-FFF2-40B4-BE49-F238E27FC236}">
                <a16:creationId xmlns:a16="http://schemas.microsoft.com/office/drawing/2014/main" id="{2DB17368-8A34-48FF-68DA-E1669C62B996}"/>
              </a:ext>
            </a:extLst>
          </p:cNvPr>
          <p:cNvSpPr txBox="1"/>
          <p:nvPr/>
        </p:nvSpPr>
        <p:spPr>
          <a:xfrm>
            <a:off x="6662566" y="1384717"/>
            <a:ext cx="1031051" cy="369332"/>
          </a:xfrm>
          <a:prstGeom prst="rect">
            <a:avLst/>
          </a:prstGeom>
          <a:noFill/>
        </p:spPr>
        <p:txBody>
          <a:bodyPr wrap="non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Clusters</a:t>
            </a:r>
          </a:p>
        </p:txBody>
      </p:sp>
      <p:grpSp>
        <p:nvGrpSpPr>
          <p:cNvPr id="58" name="Group 57">
            <a:extLst>
              <a:ext uri="{FF2B5EF4-FFF2-40B4-BE49-F238E27FC236}">
                <a16:creationId xmlns:a16="http://schemas.microsoft.com/office/drawing/2014/main" id="{D65A1E0D-C5BA-B31A-D413-83E0D5FB617B}"/>
              </a:ext>
            </a:extLst>
          </p:cNvPr>
          <p:cNvGrpSpPr/>
          <p:nvPr/>
        </p:nvGrpSpPr>
        <p:grpSpPr>
          <a:xfrm>
            <a:off x="1188524" y="1974714"/>
            <a:ext cx="518091" cy="3852152"/>
            <a:chOff x="228210" y="2360321"/>
            <a:chExt cx="384441" cy="2493293"/>
          </a:xfrm>
        </p:grpSpPr>
        <p:sp>
          <p:nvSpPr>
            <p:cNvPr id="49" name="TextBox 48">
              <a:extLst>
                <a:ext uri="{FF2B5EF4-FFF2-40B4-BE49-F238E27FC236}">
                  <a16:creationId xmlns:a16="http://schemas.microsoft.com/office/drawing/2014/main" id="{796B3631-FFFF-FEF6-7565-631FEAD642F6}"/>
                </a:ext>
              </a:extLst>
            </p:cNvPr>
            <p:cNvSpPr txBox="1"/>
            <p:nvPr/>
          </p:nvSpPr>
          <p:spPr>
            <a:xfrm>
              <a:off x="235424" y="2572252"/>
              <a:ext cx="371357" cy="179287"/>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ESC</a:t>
              </a:r>
            </a:p>
          </p:txBody>
        </p:sp>
        <p:sp>
          <p:nvSpPr>
            <p:cNvPr id="50" name="TextBox 49">
              <a:extLst>
                <a:ext uri="{FF2B5EF4-FFF2-40B4-BE49-F238E27FC236}">
                  <a16:creationId xmlns:a16="http://schemas.microsoft.com/office/drawing/2014/main" id="{1002342F-0169-4210-8FD2-C9F06671E513}"/>
                </a:ext>
              </a:extLst>
            </p:cNvPr>
            <p:cNvSpPr txBox="1"/>
            <p:nvPr/>
          </p:nvSpPr>
          <p:spPr>
            <a:xfrm>
              <a:off x="228210" y="3200204"/>
              <a:ext cx="384441" cy="179287"/>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MES</a:t>
              </a:r>
            </a:p>
          </p:txBody>
        </p:sp>
        <p:sp>
          <p:nvSpPr>
            <p:cNvPr id="51" name="TextBox 50">
              <a:extLst>
                <a:ext uri="{FF2B5EF4-FFF2-40B4-BE49-F238E27FC236}">
                  <a16:creationId xmlns:a16="http://schemas.microsoft.com/office/drawing/2014/main" id="{B9F3A2C7-7239-3B59-E909-685EE5EED90C}"/>
                </a:ext>
              </a:extLst>
            </p:cNvPr>
            <p:cNvSpPr txBox="1"/>
            <p:nvPr/>
          </p:nvSpPr>
          <p:spPr>
            <a:xfrm>
              <a:off x="276322" y="3856853"/>
              <a:ext cx="295230" cy="179287"/>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CP</a:t>
              </a:r>
            </a:p>
          </p:txBody>
        </p:sp>
        <p:sp>
          <p:nvSpPr>
            <p:cNvPr id="52" name="TextBox 51">
              <a:extLst>
                <a:ext uri="{FF2B5EF4-FFF2-40B4-BE49-F238E27FC236}">
                  <a16:creationId xmlns:a16="http://schemas.microsoft.com/office/drawing/2014/main" id="{98C0F0C9-D99B-96C2-EFA0-2E88160B8E57}"/>
                </a:ext>
              </a:extLst>
            </p:cNvPr>
            <p:cNvSpPr txBox="1"/>
            <p:nvPr/>
          </p:nvSpPr>
          <p:spPr>
            <a:xfrm>
              <a:off x="265101" y="4440453"/>
              <a:ext cx="314262" cy="179287"/>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CM</a:t>
              </a:r>
            </a:p>
          </p:txBody>
        </p:sp>
        <p:cxnSp>
          <p:nvCxnSpPr>
            <p:cNvPr id="54" name="Straight Connector 53">
              <a:extLst>
                <a:ext uri="{FF2B5EF4-FFF2-40B4-BE49-F238E27FC236}">
                  <a16:creationId xmlns:a16="http://schemas.microsoft.com/office/drawing/2014/main" id="{E2900218-7586-BC8E-949F-43E9560E6B80}"/>
                </a:ext>
              </a:extLst>
            </p:cNvPr>
            <p:cNvCxnSpPr>
              <a:cxnSpLocks/>
            </p:cNvCxnSpPr>
            <p:nvPr/>
          </p:nvCxnSpPr>
          <p:spPr>
            <a:xfrm>
              <a:off x="586329" y="4275261"/>
              <a:ext cx="0" cy="578353"/>
            </a:xfrm>
            <a:prstGeom prst="line">
              <a:avLst/>
            </a:prstGeom>
            <a:ln w="12700"/>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1A512819-1F5B-A310-957E-C678B6B104A0}"/>
                </a:ext>
              </a:extLst>
            </p:cNvPr>
            <p:cNvCxnSpPr>
              <a:cxnSpLocks/>
            </p:cNvCxnSpPr>
            <p:nvPr/>
          </p:nvCxnSpPr>
          <p:spPr>
            <a:xfrm>
              <a:off x="586329" y="3644922"/>
              <a:ext cx="0" cy="578353"/>
            </a:xfrm>
            <a:prstGeom prst="line">
              <a:avLst/>
            </a:prstGeom>
            <a:ln w="12700"/>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4DBC5E96-3B4E-8B90-BC79-398D87D2A7ED}"/>
                </a:ext>
              </a:extLst>
            </p:cNvPr>
            <p:cNvCxnSpPr>
              <a:cxnSpLocks/>
            </p:cNvCxnSpPr>
            <p:nvPr/>
          </p:nvCxnSpPr>
          <p:spPr>
            <a:xfrm>
              <a:off x="586329" y="3004504"/>
              <a:ext cx="0" cy="578353"/>
            </a:xfrm>
            <a:prstGeom prst="line">
              <a:avLst/>
            </a:prstGeom>
            <a:ln w="12700"/>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7995D28F-982B-003A-DD3A-F7296ED6F41D}"/>
                </a:ext>
              </a:extLst>
            </p:cNvPr>
            <p:cNvCxnSpPr>
              <a:cxnSpLocks/>
            </p:cNvCxnSpPr>
            <p:nvPr/>
          </p:nvCxnSpPr>
          <p:spPr>
            <a:xfrm>
              <a:off x="586329" y="2360321"/>
              <a:ext cx="0" cy="578353"/>
            </a:xfrm>
            <a:prstGeom prst="line">
              <a:avLst/>
            </a:prstGeom>
            <a:ln w="12700"/>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807773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02E1-DE25-3FE6-5550-206E7AD1C482}"/>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4D45014A-8FA4-0145-C19B-57A35139960E}"/>
              </a:ext>
            </a:extLst>
          </p:cNvPr>
          <p:cNvGrpSpPr/>
          <p:nvPr/>
        </p:nvGrpSpPr>
        <p:grpSpPr>
          <a:xfrm>
            <a:off x="2318463" y="815301"/>
            <a:ext cx="4854689" cy="5541049"/>
            <a:chOff x="2830597" y="188947"/>
            <a:chExt cx="5195099" cy="6185204"/>
          </a:xfrm>
        </p:grpSpPr>
        <p:grpSp>
          <p:nvGrpSpPr>
            <p:cNvPr id="13" name="Group 12">
              <a:extLst>
                <a:ext uri="{FF2B5EF4-FFF2-40B4-BE49-F238E27FC236}">
                  <a16:creationId xmlns:a16="http://schemas.microsoft.com/office/drawing/2014/main" id="{24BBC003-CD70-F9C9-6352-F32CDF8EAAE2}"/>
                </a:ext>
              </a:extLst>
            </p:cNvPr>
            <p:cNvGrpSpPr/>
            <p:nvPr/>
          </p:nvGrpSpPr>
          <p:grpSpPr>
            <a:xfrm>
              <a:off x="2830597" y="888239"/>
              <a:ext cx="5195099" cy="5485912"/>
              <a:chOff x="2830597" y="888239"/>
              <a:chExt cx="5195099" cy="5485912"/>
            </a:xfrm>
          </p:grpSpPr>
          <p:pic>
            <p:nvPicPr>
              <p:cNvPr id="4" name="Picture 3">
                <a:extLst>
                  <a:ext uri="{FF2B5EF4-FFF2-40B4-BE49-F238E27FC236}">
                    <a16:creationId xmlns:a16="http://schemas.microsoft.com/office/drawing/2014/main" id="{025041B6-89C8-E400-5089-2E2D5EC76968}"/>
                  </a:ext>
                </a:extLst>
              </p:cNvPr>
              <p:cNvPicPr>
                <a:picLocks noChangeAspect="1"/>
              </p:cNvPicPr>
              <p:nvPr/>
            </p:nvPicPr>
            <p:blipFill>
              <a:blip r:embed="rId2"/>
              <a:stretch>
                <a:fillRect/>
              </a:stretch>
            </p:blipFill>
            <p:spPr>
              <a:xfrm>
                <a:off x="2830598" y="1134461"/>
                <a:ext cx="2478683" cy="2470295"/>
              </a:xfrm>
              <a:prstGeom prst="rect">
                <a:avLst/>
              </a:prstGeom>
            </p:spPr>
          </p:pic>
          <p:pic>
            <p:nvPicPr>
              <p:cNvPr id="5" name="Picture 4">
                <a:extLst>
                  <a:ext uri="{FF2B5EF4-FFF2-40B4-BE49-F238E27FC236}">
                    <a16:creationId xmlns:a16="http://schemas.microsoft.com/office/drawing/2014/main" id="{C2659C75-F549-A28E-C943-0CC6C0FFDA8D}"/>
                  </a:ext>
                </a:extLst>
              </p:cNvPr>
              <p:cNvPicPr>
                <a:picLocks noChangeAspect="1"/>
              </p:cNvPicPr>
              <p:nvPr/>
            </p:nvPicPr>
            <p:blipFill>
              <a:blip r:embed="rId3"/>
              <a:stretch>
                <a:fillRect/>
              </a:stretch>
            </p:blipFill>
            <p:spPr>
              <a:xfrm>
                <a:off x="5500673" y="1134461"/>
                <a:ext cx="2478684" cy="2469946"/>
              </a:xfrm>
              <a:prstGeom prst="rect">
                <a:avLst/>
              </a:prstGeom>
            </p:spPr>
          </p:pic>
          <p:pic>
            <p:nvPicPr>
              <p:cNvPr id="6" name="Picture 5">
                <a:extLst>
                  <a:ext uri="{FF2B5EF4-FFF2-40B4-BE49-F238E27FC236}">
                    <a16:creationId xmlns:a16="http://schemas.microsoft.com/office/drawing/2014/main" id="{38D3FE48-FED2-1E7E-8D92-27FE9A436027}"/>
                  </a:ext>
                </a:extLst>
              </p:cNvPr>
              <p:cNvPicPr>
                <a:picLocks noChangeAspect="1"/>
              </p:cNvPicPr>
              <p:nvPr/>
            </p:nvPicPr>
            <p:blipFill>
              <a:blip r:embed="rId4"/>
              <a:stretch>
                <a:fillRect/>
              </a:stretch>
            </p:blipFill>
            <p:spPr>
              <a:xfrm>
                <a:off x="2830598" y="3904206"/>
                <a:ext cx="2478683" cy="2469945"/>
              </a:xfrm>
              <a:prstGeom prst="rect">
                <a:avLst/>
              </a:prstGeom>
            </p:spPr>
          </p:pic>
          <p:pic>
            <p:nvPicPr>
              <p:cNvPr id="7" name="Picture 6">
                <a:extLst>
                  <a:ext uri="{FF2B5EF4-FFF2-40B4-BE49-F238E27FC236}">
                    <a16:creationId xmlns:a16="http://schemas.microsoft.com/office/drawing/2014/main" id="{62C3803C-E139-505F-0F1A-348126EF77BC}"/>
                  </a:ext>
                </a:extLst>
              </p:cNvPr>
              <p:cNvPicPr>
                <a:picLocks noChangeAspect="1"/>
              </p:cNvPicPr>
              <p:nvPr/>
            </p:nvPicPr>
            <p:blipFill>
              <a:blip r:embed="rId5"/>
              <a:stretch>
                <a:fillRect/>
              </a:stretch>
            </p:blipFill>
            <p:spPr>
              <a:xfrm>
                <a:off x="5500673" y="3904205"/>
                <a:ext cx="2478683" cy="2469945"/>
              </a:xfrm>
              <a:prstGeom prst="rect">
                <a:avLst/>
              </a:prstGeom>
            </p:spPr>
          </p:pic>
          <p:cxnSp>
            <p:nvCxnSpPr>
              <p:cNvPr id="8" name="Straight Connector 7">
                <a:extLst>
                  <a:ext uri="{FF2B5EF4-FFF2-40B4-BE49-F238E27FC236}">
                    <a16:creationId xmlns:a16="http://schemas.microsoft.com/office/drawing/2014/main" id="{ABE639EA-8FDA-B1B5-76B5-603CEC9696D1}"/>
                  </a:ext>
                </a:extLst>
              </p:cNvPr>
              <p:cNvCxnSpPr>
                <a:cxnSpLocks/>
              </p:cNvCxnSpPr>
              <p:nvPr/>
            </p:nvCxnSpPr>
            <p:spPr>
              <a:xfrm>
                <a:off x="2830598" y="3651435"/>
                <a:ext cx="5148758" cy="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3F559D-0018-FB16-F262-3F2F2FB434EC}"/>
                  </a:ext>
                </a:extLst>
              </p:cNvPr>
              <p:cNvCxnSpPr>
                <a:cxnSpLocks/>
              </p:cNvCxnSpPr>
              <p:nvPr/>
            </p:nvCxnSpPr>
            <p:spPr>
              <a:xfrm flipV="1">
                <a:off x="5407988" y="999701"/>
                <a:ext cx="0" cy="530837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6D06FE5-476B-AB06-5D6E-299453CC650B}"/>
                  </a:ext>
                </a:extLst>
              </p:cNvPr>
              <p:cNvSpPr txBox="1"/>
              <p:nvPr/>
            </p:nvSpPr>
            <p:spPr>
              <a:xfrm>
                <a:off x="2830598" y="888240"/>
                <a:ext cx="2571365" cy="276999"/>
              </a:xfrm>
              <a:prstGeom prst="rect">
                <a:avLst/>
              </a:prstGeom>
              <a:noFill/>
            </p:spPr>
            <p:txBody>
              <a:bodyPr wrap="square" rtlCol="0">
                <a:spAutoFit/>
              </a:bodyPr>
              <a:lstStyle/>
              <a:p>
                <a:r>
                  <a:rPr lang="en-US" sz="750">
                    <a:latin typeface="Arial" panose="020B0604020202020204" pitchFamily="34" charset="0"/>
                    <a:cs typeface="Arial" panose="020B0604020202020204" pitchFamily="34" charset="0"/>
                  </a:rPr>
                  <a:t>a. 	     C76</a:t>
                </a:r>
              </a:p>
            </p:txBody>
          </p:sp>
          <p:sp>
            <p:nvSpPr>
              <p:cNvPr id="17" name="TextBox 16">
                <a:extLst>
                  <a:ext uri="{FF2B5EF4-FFF2-40B4-BE49-F238E27FC236}">
                    <a16:creationId xmlns:a16="http://schemas.microsoft.com/office/drawing/2014/main" id="{1025685E-5B40-A27A-F2C7-B3A20CF1EF5E}"/>
                  </a:ext>
                </a:extLst>
              </p:cNvPr>
              <p:cNvSpPr txBox="1"/>
              <p:nvPr/>
            </p:nvSpPr>
            <p:spPr>
              <a:xfrm>
                <a:off x="5401962" y="888239"/>
                <a:ext cx="2571365" cy="276999"/>
              </a:xfrm>
              <a:prstGeom prst="rect">
                <a:avLst/>
              </a:prstGeom>
              <a:noFill/>
            </p:spPr>
            <p:txBody>
              <a:bodyPr wrap="square" rtlCol="0">
                <a:spAutoFit/>
              </a:bodyPr>
              <a:lstStyle/>
              <a:p>
                <a:r>
                  <a:rPr lang="en-US" sz="750">
                    <a:latin typeface="Arial" panose="020B0604020202020204" pitchFamily="34" charset="0"/>
                    <a:cs typeface="Arial" panose="020B0604020202020204" pitchFamily="34" charset="0"/>
                  </a:rPr>
                  <a:t>b. 	     C70</a:t>
                </a:r>
              </a:p>
            </p:txBody>
          </p:sp>
          <p:sp>
            <p:nvSpPr>
              <p:cNvPr id="18" name="TextBox 17">
                <a:extLst>
                  <a:ext uri="{FF2B5EF4-FFF2-40B4-BE49-F238E27FC236}">
                    <a16:creationId xmlns:a16="http://schemas.microsoft.com/office/drawing/2014/main" id="{580C27F8-E92C-06FE-5C9C-CC23D1F38A60}"/>
                  </a:ext>
                </a:extLst>
              </p:cNvPr>
              <p:cNvSpPr txBox="1"/>
              <p:nvPr/>
            </p:nvSpPr>
            <p:spPr>
              <a:xfrm>
                <a:off x="2830597" y="3652687"/>
                <a:ext cx="2571365" cy="276999"/>
              </a:xfrm>
              <a:prstGeom prst="rect">
                <a:avLst/>
              </a:prstGeom>
              <a:noFill/>
            </p:spPr>
            <p:txBody>
              <a:bodyPr wrap="square" rtlCol="0">
                <a:spAutoFit/>
              </a:bodyPr>
              <a:lstStyle/>
              <a:p>
                <a:r>
                  <a:rPr lang="en-US" sz="750">
                    <a:latin typeface="Arial" panose="020B0604020202020204" pitchFamily="34" charset="0"/>
                    <a:cs typeface="Arial" panose="020B0604020202020204" pitchFamily="34" charset="0"/>
                  </a:rPr>
                  <a:t>c. 	     C48</a:t>
                </a:r>
              </a:p>
            </p:txBody>
          </p:sp>
          <p:sp>
            <p:nvSpPr>
              <p:cNvPr id="19" name="TextBox 18">
                <a:extLst>
                  <a:ext uri="{FF2B5EF4-FFF2-40B4-BE49-F238E27FC236}">
                    <a16:creationId xmlns:a16="http://schemas.microsoft.com/office/drawing/2014/main" id="{024FCEE0-16BC-5D86-F50F-8420BEC316B3}"/>
                  </a:ext>
                </a:extLst>
              </p:cNvPr>
              <p:cNvSpPr txBox="1"/>
              <p:nvPr/>
            </p:nvSpPr>
            <p:spPr>
              <a:xfrm>
                <a:off x="5454331" y="3631195"/>
                <a:ext cx="2571365" cy="276999"/>
              </a:xfrm>
              <a:prstGeom prst="rect">
                <a:avLst/>
              </a:prstGeom>
              <a:noFill/>
            </p:spPr>
            <p:txBody>
              <a:bodyPr wrap="square" rtlCol="0">
                <a:spAutoFit/>
              </a:bodyPr>
              <a:lstStyle/>
              <a:p>
                <a:r>
                  <a:rPr lang="en-US" sz="750">
                    <a:latin typeface="Arial" panose="020B0604020202020204" pitchFamily="34" charset="0"/>
                    <a:cs typeface="Arial" panose="020B0604020202020204" pitchFamily="34" charset="0"/>
                  </a:rPr>
                  <a:t>d. 	     C51</a:t>
                </a:r>
              </a:p>
            </p:txBody>
          </p:sp>
        </p:grpSp>
        <p:grpSp>
          <p:nvGrpSpPr>
            <p:cNvPr id="14" name="Group 13">
              <a:extLst>
                <a:ext uri="{FF2B5EF4-FFF2-40B4-BE49-F238E27FC236}">
                  <a16:creationId xmlns:a16="http://schemas.microsoft.com/office/drawing/2014/main" id="{87FE72C0-3E4F-3D79-7788-AAB11F58150E}"/>
                </a:ext>
              </a:extLst>
            </p:cNvPr>
            <p:cNvGrpSpPr/>
            <p:nvPr/>
          </p:nvGrpSpPr>
          <p:grpSpPr>
            <a:xfrm>
              <a:off x="5134845" y="188947"/>
              <a:ext cx="648040" cy="673320"/>
              <a:chOff x="5134845" y="188947"/>
              <a:chExt cx="648040" cy="673320"/>
            </a:xfrm>
          </p:grpSpPr>
          <p:pic>
            <p:nvPicPr>
              <p:cNvPr id="2" name="Picture 1">
                <a:extLst>
                  <a:ext uri="{FF2B5EF4-FFF2-40B4-BE49-F238E27FC236}">
                    <a16:creationId xmlns:a16="http://schemas.microsoft.com/office/drawing/2014/main" id="{665F000B-E38D-859C-DD0C-2D92BCF1D492}"/>
                  </a:ext>
                </a:extLst>
              </p:cNvPr>
              <p:cNvPicPr>
                <a:picLocks noChangeAspect="1"/>
              </p:cNvPicPr>
              <p:nvPr/>
            </p:nvPicPr>
            <p:blipFill>
              <a:blip r:embed="rId6"/>
              <a:stretch>
                <a:fillRect/>
              </a:stretch>
            </p:blipFill>
            <p:spPr>
              <a:xfrm>
                <a:off x="5206793" y="404391"/>
                <a:ext cx="441523" cy="457876"/>
              </a:xfrm>
              <a:prstGeom prst="rect">
                <a:avLst/>
              </a:prstGeom>
            </p:spPr>
          </p:pic>
          <p:sp>
            <p:nvSpPr>
              <p:cNvPr id="3" name="TextBox 2">
                <a:extLst>
                  <a:ext uri="{FF2B5EF4-FFF2-40B4-BE49-F238E27FC236}">
                    <a16:creationId xmlns:a16="http://schemas.microsoft.com/office/drawing/2014/main" id="{AD821A9D-CBC3-7982-71E0-D75A6DB191B1}"/>
                  </a:ext>
                </a:extLst>
              </p:cNvPr>
              <p:cNvSpPr txBox="1"/>
              <p:nvPr/>
            </p:nvSpPr>
            <p:spPr>
              <a:xfrm>
                <a:off x="5134845" y="188947"/>
                <a:ext cx="648040" cy="246221"/>
              </a:xfrm>
              <a:prstGeom prst="rect">
                <a:avLst/>
              </a:prstGeom>
              <a:noFill/>
            </p:spPr>
            <p:txBody>
              <a:bodyPr wrap="none" rtlCol="0">
                <a:spAutoFit/>
              </a:bodyPr>
              <a:lstStyle/>
              <a:p>
                <a:r>
                  <a:rPr lang="en-US" sz="600">
                    <a:latin typeface="Arial" panose="020B0604020202020204" pitchFamily="34" charset="0"/>
                    <a:cs typeface="Arial" panose="020B0604020202020204" pitchFamily="34" charset="0"/>
                  </a:rPr>
                  <a:t>Cell type</a:t>
                </a:r>
              </a:p>
            </p:txBody>
          </p:sp>
        </p:grpSp>
      </p:grpSp>
      <p:sp>
        <p:nvSpPr>
          <p:cNvPr id="11" name="Title 10">
            <a:extLst>
              <a:ext uri="{FF2B5EF4-FFF2-40B4-BE49-F238E27FC236}">
                <a16:creationId xmlns:a16="http://schemas.microsoft.com/office/drawing/2014/main" id="{8F767480-A3A5-0D27-F236-9C70B42F3A32}"/>
              </a:ext>
            </a:extLst>
          </p:cNvPr>
          <p:cNvSpPr>
            <a:spLocks noGrp="1"/>
          </p:cNvSpPr>
          <p:nvPr>
            <p:ph type="title"/>
          </p:nvPr>
        </p:nvSpPr>
        <p:spPr/>
        <p:txBody>
          <a:bodyPr/>
          <a:lstStyle/>
          <a:p>
            <a:endParaRPr lang="en-US"/>
          </a:p>
        </p:txBody>
      </p:sp>
      <p:sp>
        <p:nvSpPr>
          <p:cNvPr id="9" name="Slide Number Placeholder 8">
            <a:extLst>
              <a:ext uri="{FF2B5EF4-FFF2-40B4-BE49-F238E27FC236}">
                <a16:creationId xmlns:a16="http://schemas.microsoft.com/office/drawing/2014/main" id="{1D59C120-97C1-A299-C26D-2895960ADF7A}"/>
              </a:ext>
            </a:extLst>
          </p:cNvPr>
          <p:cNvSpPr>
            <a:spLocks noGrp="1"/>
          </p:cNvSpPr>
          <p:nvPr>
            <p:ph type="sldNum" sz="quarter" idx="12"/>
          </p:nvPr>
        </p:nvSpPr>
        <p:spPr/>
        <p:txBody>
          <a:bodyPr/>
          <a:lstStyle/>
          <a:p>
            <a:fld id="{4BE72A50-E5B2-1A4D-8D3C-2C19FF24C84B}" type="slidenum">
              <a:rPr lang="en-US" smtClean="0"/>
              <a:t>34</a:t>
            </a:fld>
            <a:endParaRPr lang="en-US"/>
          </a:p>
        </p:txBody>
      </p:sp>
    </p:spTree>
    <p:extLst>
      <p:ext uri="{BB962C8B-B14F-4D97-AF65-F5344CB8AC3E}">
        <p14:creationId xmlns:p14="http://schemas.microsoft.com/office/powerpoint/2010/main" val="1407684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4F03C-22F4-5BDF-47D2-48A00670165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83DDC0D-3A46-1B88-4DB4-C164852A75B3}"/>
              </a:ext>
            </a:extLst>
          </p:cNvPr>
          <p:cNvGrpSpPr>
            <a:grpSpLocks noChangeAspect="1"/>
          </p:cNvGrpSpPr>
          <p:nvPr/>
        </p:nvGrpSpPr>
        <p:grpSpPr>
          <a:xfrm>
            <a:off x="-750500" y="1228725"/>
            <a:ext cx="9854328" cy="4834145"/>
            <a:chOff x="1264237" y="1024291"/>
            <a:chExt cx="8860424" cy="4346575"/>
          </a:xfrm>
        </p:grpSpPr>
        <p:grpSp>
          <p:nvGrpSpPr>
            <p:cNvPr id="40" name="Group 39">
              <a:extLst>
                <a:ext uri="{FF2B5EF4-FFF2-40B4-BE49-F238E27FC236}">
                  <a16:creationId xmlns:a16="http://schemas.microsoft.com/office/drawing/2014/main" id="{E300D799-19D1-9B62-749E-3AA586BAE2D2}"/>
                </a:ext>
              </a:extLst>
            </p:cNvPr>
            <p:cNvGrpSpPr/>
            <p:nvPr/>
          </p:nvGrpSpPr>
          <p:grpSpPr>
            <a:xfrm>
              <a:off x="1264237" y="1024291"/>
              <a:ext cx="8860424" cy="4346575"/>
              <a:chOff x="1264237" y="1024291"/>
              <a:chExt cx="8860424" cy="4346575"/>
            </a:xfrm>
          </p:grpSpPr>
          <p:pic>
            <p:nvPicPr>
              <p:cNvPr id="28" name="Picture 27">
                <a:extLst>
                  <a:ext uri="{FF2B5EF4-FFF2-40B4-BE49-F238E27FC236}">
                    <a16:creationId xmlns:a16="http://schemas.microsoft.com/office/drawing/2014/main" id="{C3306A56-EC79-383C-3B53-C00B39C07133}"/>
                  </a:ext>
                </a:extLst>
              </p:cNvPr>
              <p:cNvPicPr>
                <a:picLocks noChangeAspect="1"/>
              </p:cNvPicPr>
              <p:nvPr/>
            </p:nvPicPr>
            <p:blipFill>
              <a:blip r:embed="rId2"/>
              <a:srcRect r="16669"/>
              <a:stretch/>
            </p:blipFill>
            <p:spPr>
              <a:xfrm>
                <a:off x="1264237" y="1070751"/>
                <a:ext cx="4268408" cy="1920258"/>
              </a:xfrm>
              <a:prstGeom prst="rect">
                <a:avLst/>
              </a:prstGeom>
            </p:spPr>
          </p:pic>
          <p:pic>
            <p:nvPicPr>
              <p:cNvPr id="30" name="Picture 29" descr="A graph with colorful bars and text&#10;&#10;Description automatically generated with medium confidence">
                <a:extLst>
                  <a:ext uri="{FF2B5EF4-FFF2-40B4-BE49-F238E27FC236}">
                    <a16:creationId xmlns:a16="http://schemas.microsoft.com/office/drawing/2014/main" id="{D3D906AF-E6AA-2FBF-5E8E-F8D39DE432CF}"/>
                  </a:ext>
                </a:extLst>
              </p:cNvPr>
              <p:cNvPicPr>
                <a:picLocks noChangeAspect="1"/>
              </p:cNvPicPr>
              <p:nvPr/>
            </p:nvPicPr>
            <p:blipFill>
              <a:blip r:embed="rId3"/>
              <a:srcRect r="25676"/>
              <a:stretch/>
            </p:blipFill>
            <p:spPr>
              <a:xfrm>
                <a:off x="3059729" y="3429000"/>
                <a:ext cx="2514108" cy="1876817"/>
              </a:xfrm>
              <a:prstGeom prst="rect">
                <a:avLst/>
              </a:prstGeom>
            </p:spPr>
          </p:pic>
          <p:pic>
            <p:nvPicPr>
              <p:cNvPr id="31" name="Picture 30">
                <a:extLst>
                  <a:ext uri="{FF2B5EF4-FFF2-40B4-BE49-F238E27FC236}">
                    <a16:creationId xmlns:a16="http://schemas.microsoft.com/office/drawing/2014/main" id="{FF464172-402E-E1A0-DEE6-F3BF3E31B59E}"/>
                  </a:ext>
                </a:extLst>
              </p:cNvPr>
              <p:cNvPicPr>
                <a:picLocks noChangeAspect="1"/>
              </p:cNvPicPr>
              <p:nvPr/>
            </p:nvPicPr>
            <p:blipFill>
              <a:blip r:embed="rId4"/>
              <a:srcRect r="18061"/>
              <a:stretch/>
            </p:blipFill>
            <p:spPr>
              <a:xfrm>
                <a:off x="6239903" y="1024291"/>
                <a:ext cx="3783692" cy="1931591"/>
              </a:xfrm>
              <a:prstGeom prst="rect">
                <a:avLst/>
              </a:prstGeom>
            </p:spPr>
          </p:pic>
          <p:pic>
            <p:nvPicPr>
              <p:cNvPr id="32" name="Picture 31">
                <a:extLst>
                  <a:ext uri="{FF2B5EF4-FFF2-40B4-BE49-F238E27FC236}">
                    <a16:creationId xmlns:a16="http://schemas.microsoft.com/office/drawing/2014/main" id="{6C30B0EF-8F5D-3D22-6623-3B32458B69CD}"/>
                  </a:ext>
                </a:extLst>
              </p:cNvPr>
              <p:cNvPicPr>
                <a:picLocks noChangeAspect="1"/>
              </p:cNvPicPr>
              <p:nvPr/>
            </p:nvPicPr>
            <p:blipFill>
              <a:blip r:embed="rId5"/>
              <a:srcRect r="18129"/>
              <a:stretch/>
            </p:blipFill>
            <p:spPr>
              <a:xfrm>
                <a:off x="6054606" y="3429000"/>
                <a:ext cx="3894515" cy="1941866"/>
              </a:xfrm>
              <a:prstGeom prst="rect">
                <a:avLst/>
              </a:prstGeom>
            </p:spPr>
          </p:pic>
          <p:cxnSp>
            <p:nvCxnSpPr>
              <p:cNvPr id="34" name="Straight Connector 33">
                <a:extLst>
                  <a:ext uri="{FF2B5EF4-FFF2-40B4-BE49-F238E27FC236}">
                    <a16:creationId xmlns:a16="http://schemas.microsoft.com/office/drawing/2014/main" id="{986FCCF3-01FD-5776-8B2C-975D26374D42}"/>
                  </a:ext>
                </a:extLst>
              </p:cNvPr>
              <p:cNvCxnSpPr>
                <a:cxnSpLocks/>
              </p:cNvCxnSpPr>
              <p:nvPr/>
            </p:nvCxnSpPr>
            <p:spPr>
              <a:xfrm>
                <a:off x="1391478" y="3221527"/>
                <a:ext cx="8733183" cy="0"/>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0949762-09ED-DC04-431B-5F4ECF98E6D2}"/>
                  </a:ext>
                </a:extLst>
              </p:cNvPr>
              <p:cNvCxnSpPr>
                <a:cxnSpLocks/>
              </p:cNvCxnSpPr>
              <p:nvPr/>
            </p:nvCxnSpPr>
            <p:spPr>
              <a:xfrm flipV="1">
                <a:off x="5886273" y="1070751"/>
                <a:ext cx="0" cy="4300115"/>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230D09D5-CB3B-3244-5A9D-41A2B6CC792D}"/>
                </a:ext>
              </a:extLst>
            </p:cNvPr>
            <p:cNvGrpSpPr/>
            <p:nvPr/>
          </p:nvGrpSpPr>
          <p:grpSpPr>
            <a:xfrm>
              <a:off x="5700977" y="2868311"/>
              <a:ext cx="1586214" cy="704993"/>
              <a:chOff x="5462577" y="319260"/>
              <a:chExt cx="1586214" cy="704993"/>
            </a:xfrm>
          </p:grpSpPr>
          <p:pic>
            <p:nvPicPr>
              <p:cNvPr id="41" name="Picture 40">
                <a:extLst>
                  <a:ext uri="{FF2B5EF4-FFF2-40B4-BE49-F238E27FC236}">
                    <a16:creationId xmlns:a16="http://schemas.microsoft.com/office/drawing/2014/main" id="{B6A44B94-7B5A-593A-BA8A-F9683C8AA6F6}"/>
                  </a:ext>
                </a:extLst>
              </p:cNvPr>
              <p:cNvPicPr>
                <a:picLocks noChangeAspect="1"/>
              </p:cNvPicPr>
              <p:nvPr/>
            </p:nvPicPr>
            <p:blipFill>
              <a:blip r:embed="rId6"/>
              <a:srcRect l="82623" t="49096" r="673" b="32299"/>
              <a:stretch/>
            </p:blipFill>
            <p:spPr>
              <a:xfrm>
                <a:off x="5462577" y="344722"/>
                <a:ext cx="1554651" cy="649132"/>
              </a:xfrm>
              <a:prstGeom prst="rect">
                <a:avLst/>
              </a:prstGeom>
            </p:spPr>
          </p:pic>
          <p:sp>
            <p:nvSpPr>
              <p:cNvPr id="2" name="Rectangle 1">
                <a:extLst>
                  <a:ext uri="{FF2B5EF4-FFF2-40B4-BE49-F238E27FC236}">
                    <a16:creationId xmlns:a16="http://schemas.microsoft.com/office/drawing/2014/main" id="{16719FF4-6EEF-B735-32E6-118713F5D011}"/>
                  </a:ext>
                </a:extLst>
              </p:cNvPr>
              <p:cNvSpPr/>
              <p:nvPr/>
            </p:nvSpPr>
            <p:spPr>
              <a:xfrm>
                <a:off x="5494144" y="319260"/>
                <a:ext cx="1554647" cy="704993"/>
              </a:xfrm>
              <a:prstGeom prst="rect">
                <a:avLst/>
              </a:prstGeom>
              <a:no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6" name="Title 5">
            <a:extLst>
              <a:ext uri="{FF2B5EF4-FFF2-40B4-BE49-F238E27FC236}">
                <a16:creationId xmlns:a16="http://schemas.microsoft.com/office/drawing/2014/main" id="{8637BE83-4107-A623-0E56-7488CEC16466}"/>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A7440744-D9FD-D157-5C33-F3CBCB310E14}"/>
              </a:ext>
            </a:extLst>
          </p:cNvPr>
          <p:cNvSpPr>
            <a:spLocks noGrp="1"/>
          </p:cNvSpPr>
          <p:nvPr>
            <p:ph type="sldNum" sz="quarter" idx="12"/>
          </p:nvPr>
        </p:nvSpPr>
        <p:spPr/>
        <p:txBody>
          <a:bodyPr/>
          <a:lstStyle/>
          <a:p>
            <a:fld id="{4BE72A50-E5B2-1A4D-8D3C-2C19FF24C84B}" type="slidenum">
              <a:rPr lang="en-US" smtClean="0"/>
              <a:t>35</a:t>
            </a:fld>
            <a:endParaRPr lang="en-US"/>
          </a:p>
        </p:txBody>
      </p:sp>
    </p:spTree>
    <p:extLst>
      <p:ext uri="{BB962C8B-B14F-4D97-AF65-F5344CB8AC3E}">
        <p14:creationId xmlns:p14="http://schemas.microsoft.com/office/powerpoint/2010/main" val="131477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DE8753-717C-7538-E909-2837C5F39C81}"/>
              </a:ext>
            </a:extLst>
          </p:cNvPr>
          <p:cNvPicPr>
            <a:picLocks noChangeAspect="1"/>
          </p:cNvPicPr>
          <p:nvPr/>
        </p:nvPicPr>
        <p:blipFill>
          <a:blip r:embed="rId2"/>
          <a:stretch>
            <a:fillRect/>
          </a:stretch>
        </p:blipFill>
        <p:spPr>
          <a:xfrm>
            <a:off x="832207" y="2428268"/>
            <a:ext cx="7771434" cy="2458057"/>
          </a:xfrm>
          <a:prstGeom prst="rect">
            <a:avLst/>
          </a:prstGeom>
        </p:spPr>
      </p:pic>
      <p:sp>
        <p:nvSpPr>
          <p:cNvPr id="7" name="Title 6">
            <a:extLst>
              <a:ext uri="{FF2B5EF4-FFF2-40B4-BE49-F238E27FC236}">
                <a16:creationId xmlns:a16="http://schemas.microsoft.com/office/drawing/2014/main" id="{A2B1C5FF-5446-B580-5EED-CBC681FCAC2E}"/>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Cell type marker genes reconstruction metrics compared to rest</a:t>
            </a:r>
            <a:endParaRPr lang="en-US" dirty="0"/>
          </a:p>
        </p:txBody>
      </p:sp>
      <p:sp>
        <p:nvSpPr>
          <p:cNvPr id="6" name="Slide Number Placeholder 5">
            <a:extLst>
              <a:ext uri="{FF2B5EF4-FFF2-40B4-BE49-F238E27FC236}">
                <a16:creationId xmlns:a16="http://schemas.microsoft.com/office/drawing/2014/main" id="{0F0A85EE-E0F0-A8F3-60FD-49490589988A}"/>
              </a:ext>
            </a:extLst>
          </p:cNvPr>
          <p:cNvSpPr>
            <a:spLocks noGrp="1"/>
          </p:cNvSpPr>
          <p:nvPr>
            <p:ph type="sldNum" sz="quarter" idx="12"/>
          </p:nvPr>
        </p:nvSpPr>
        <p:spPr/>
        <p:txBody>
          <a:bodyPr/>
          <a:lstStyle/>
          <a:p>
            <a:fld id="{4BE72A50-E5B2-1A4D-8D3C-2C19FF24C84B}" type="slidenum">
              <a:rPr lang="en-US" smtClean="0"/>
              <a:t>36</a:t>
            </a:fld>
            <a:endParaRPr lang="en-US"/>
          </a:p>
        </p:txBody>
      </p:sp>
    </p:spTree>
    <p:extLst>
      <p:ext uri="{BB962C8B-B14F-4D97-AF65-F5344CB8AC3E}">
        <p14:creationId xmlns:p14="http://schemas.microsoft.com/office/powerpoint/2010/main" val="256856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F12E5-11D1-2009-2F87-CBAF6113E74B}"/>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32682F89-0AE9-4DDF-33C0-46A47A02AC9A}"/>
              </a:ext>
            </a:extLst>
          </p:cNvPr>
          <p:cNvGrpSpPr>
            <a:grpSpLocks noChangeAspect="1"/>
          </p:cNvGrpSpPr>
          <p:nvPr/>
        </p:nvGrpSpPr>
        <p:grpSpPr>
          <a:xfrm>
            <a:off x="1225476" y="695325"/>
            <a:ext cx="7289874" cy="5734049"/>
            <a:chOff x="2739491" y="416961"/>
            <a:chExt cx="6621401" cy="5208244"/>
          </a:xfrm>
        </p:grpSpPr>
        <p:grpSp>
          <p:nvGrpSpPr>
            <p:cNvPr id="21" name="Group 20">
              <a:extLst>
                <a:ext uri="{FF2B5EF4-FFF2-40B4-BE49-F238E27FC236}">
                  <a16:creationId xmlns:a16="http://schemas.microsoft.com/office/drawing/2014/main" id="{CBEA4330-75FE-4A69-91AD-1B80435DDDE0}"/>
                </a:ext>
              </a:extLst>
            </p:cNvPr>
            <p:cNvGrpSpPr/>
            <p:nvPr/>
          </p:nvGrpSpPr>
          <p:grpSpPr>
            <a:xfrm>
              <a:off x="2831108" y="446188"/>
              <a:ext cx="6529784" cy="5179017"/>
              <a:chOff x="2831108" y="402645"/>
              <a:chExt cx="6529784" cy="5179017"/>
            </a:xfrm>
          </p:grpSpPr>
          <p:grpSp>
            <p:nvGrpSpPr>
              <p:cNvPr id="51" name="Group 50">
                <a:extLst>
                  <a:ext uri="{FF2B5EF4-FFF2-40B4-BE49-F238E27FC236}">
                    <a16:creationId xmlns:a16="http://schemas.microsoft.com/office/drawing/2014/main" id="{0E0A9A60-C4D8-E5C2-DD72-4C3E7A3E58DA}"/>
                  </a:ext>
                </a:extLst>
              </p:cNvPr>
              <p:cNvGrpSpPr/>
              <p:nvPr/>
            </p:nvGrpSpPr>
            <p:grpSpPr>
              <a:xfrm>
                <a:off x="2831108" y="402645"/>
                <a:ext cx="6529784" cy="5080984"/>
                <a:chOff x="2712931" y="919937"/>
                <a:chExt cx="6529784" cy="5080984"/>
              </a:xfrm>
            </p:grpSpPr>
            <p:grpSp>
              <p:nvGrpSpPr>
                <p:cNvPr id="15" name="Group 14">
                  <a:extLst>
                    <a:ext uri="{FF2B5EF4-FFF2-40B4-BE49-F238E27FC236}">
                      <a16:creationId xmlns:a16="http://schemas.microsoft.com/office/drawing/2014/main" id="{BD96388C-2CE7-72F1-3485-A985AA65253F}"/>
                    </a:ext>
                  </a:extLst>
                </p:cNvPr>
                <p:cNvGrpSpPr/>
                <p:nvPr/>
              </p:nvGrpSpPr>
              <p:grpSpPr>
                <a:xfrm>
                  <a:off x="3246711" y="972173"/>
                  <a:ext cx="703797" cy="962857"/>
                  <a:chOff x="2487731" y="5443452"/>
                  <a:chExt cx="703797" cy="962857"/>
                </a:xfrm>
              </p:grpSpPr>
              <p:pic>
                <p:nvPicPr>
                  <p:cNvPr id="16" name="Picture 15">
                    <a:extLst>
                      <a:ext uri="{FF2B5EF4-FFF2-40B4-BE49-F238E27FC236}">
                        <a16:creationId xmlns:a16="http://schemas.microsoft.com/office/drawing/2014/main" id="{EB4E9FE3-E2A7-2B82-CD54-F9F70F10DE77}"/>
                      </a:ext>
                    </a:extLst>
                  </p:cNvPr>
                  <p:cNvPicPr>
                    <a:picLocks noChangeAspect="1"/>
                  </p:cNvPicPr>
                  <p:nvPr/>
                </p:nvPicPr>
                <p:blipFill>
                  <a:blip r:embed="rId2"/>
                  <a:stretch>
                    <a:fillRect/>
                  </a:stretch>
                </p:blipFill>
                <p:spPr>
                  <a:xfrm>
                    <a:off x="2487731" y="5676446"/>
                    <a:ext cx="703797" cy="729863"/>
                  </a:xfrm>
                  <a:prstGeom prst="rect">
                    <a:avLst/>
                  </a:prstGeom>
                </p:spPr>
              </p:pic>
              <p:sp>
                <p:nvSpPr>
                  <p:cNvPr id="17" name="TextBox 16">
                    <a:extLst>
                      <a:ext uri="{FF2B5EF4-FFF2-40B4-BE49-F238E27FC236}">
                        <a16:creationId xmlns:a16="http://schemas.microsoft.com/office/drawing/2014/main" id="{A6C905A8-A33F-877E-D9F5-528735D58B92}"/>
                      </a:ext>
                    </a:extLst>
                  </p:cNvPr>
                  <p:cNvSpPr txBox="1"/>
                  <p:nvPr/>
                </p:nvSpPr>
                <p:spPr>
                  <a:xfrm>
                    <a:off x="2519706" y="5443452"/>
                    <a:ext cx="652911" cy="221436"/>
                  </a:xfrm>
                  <a:prstGeom prst="rect">
                    <a:avLst/>
                  </a:prstGeom>
                  <a:noFill/>
                </p:spPr>
                <p:txBody>
                  <a:bodyPr wrap="none" rtlCol="0">
                    <a:spAutoFit/>
                  </a:bodyPr>
                  <a:lstStyle/>
                  <a:p>
                    <a:pPr algn="ctr"/>
                    <a:r>
                      <a:rPr lang="en-US" sz="1100" b="1">
                        <a:latin typeface="Arial" panose="020B0604020202020204" pitchFamily="34" charset="0"/>
                        <a:cs typeface="Arial" panose="020B0604020202020204" pitchFamily="34" charset="0"/>
                      </a:rPr>
                      <a:t>Cell type</a:t>
                    </a:r>
                  </a:p>
                </p:txBody>
              </p:sp>
            </p:grpSp>
            <p:sp>
              <p:nvSpPr>
                <p:cNvPr id="28" name="TextBox 27">
                  <a:extLst>
                    <a:ext uri="{FF2B5EF4-FFF2-40B4-BE49-F238E27FC236}">
                      <a16:creationId xmlns:a16="http://schemas.microsoft.com/office/drawing/2014/main" id="{2AE6C0D4-66AF-031B-758D-7621D8AAC978}"/>
                    </a:ext>
                  </a:extLst>
                </p:cNvPr>
                <p:cNvSpPr txBox="1"/>
                <p:nvPr/>
              </p:nvSpPr>
              <p:spPr>
                <a:xfrm>
                  <a:off x="3393982" y="2867109"/>
                  <a:ext cx="1577840" cy="260513"/>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Most </a:t>
                  </a:r>
                  <a:r>
                    <a:rPr lang="en-US" sz="1400" b="1" dirty="0">
                      <a:latin typeface="Arial" panose="020B0604020202020204" pitchFamily="34" charset="0"/>
                      <a:cs typeface="Arial" panose="020B0604020202020204" pitchFamily="34" charset="0"/>
                    </a:rPr>
                    <a:t>STABLE</a:t>
                  </a:r>
                  <a:r>
                    <a:rPr lang="en-US" sz="1400" dirty="0">
                      <a:latin typeface="Arial" panose="020B0604020202020204" pitchFamily="34" charset="0"/>
                      <a:cs typeface="Arial" panose="020B0604020202020204" pitchFamily="34" charset="0"/>
                    </a:rPr>
                    <a:t> genes</a:t>
                  </a:r>
                </a:p>
              </p:txBody>
            </p:sp>
            <p:sp>
              <p:nvSpPr>
                <p:cNvPr id="29" name="TextBox 28">
                  <a:extLst>
                    <a:ext uri="{FF2B5EF4-FFF2-40B4-BE49-F238E27FC236}">
                      <a16:creationId xmlns:a16="http://schemas.microsoft.com/office/drawing/2014/main" id="{96552EEE-0D90-57A3-5556-9B4769D8AC3F}"/>
                    </a:ext>
                  </a:extLst>
                </p:cNvPr>
                <p:cNvSpPr txBox="1"/>
                <p:nvPr/>
              </p:nvSpPr>
              <p:spPr>
                <a:xfrm>
                  <a:off x="6561098" y="2867108"/>
                  <a:ext cx="1747446" cy="260513"/>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Most </a:t>
                  </a:r>
                  <a:r>
                    <a:rPr lang="en-US" sz="1400" b="1">
                      <a:latin typeface="Arial" panose="020B0604020202020204" pitchFamily="34" charset="0"/>
                      <a:cs typeface="Arial" panose="020B0604020202020204" pitchFamily="34" charset="0"/>
                    </a:rPr>
                    <a:t>VARIABLE</a:t>
                  </a:r>
                  <a:r>
                    <a:rPr lang="en-US" sz="1400">
                      <a:latin typeface="Arial" panose="020B0604020202020204" pitchFamily="34" charset="0"/>
                      <a:cs typeface="Arial" panose="020B0604020202020204" pitchFamily="34" charset="0"/>
                    </a:rPr>
                    <a:t> genes</a:t>
                  </a:r>
                </a:p>
              </p:txBody>
            </p:sp>
            <p:cxnSp>
              <p:nvCxnSpPr>
                <p:cNvPr id="30" name="Straight Connector 29">
                  <a:extLst>
                    <a:ext uri="{FF2B5EF4-FFF2-40B4-BE49-F238E27FC236}">
                      <a16:creationId xmlns:a16="http://schemas.microsoft.com/office/drawing/2014/main" id="{64D3BB35-FD84-516F-6C53-C80C43F8C57C}"/>
                    </a:ext>
                  </a:extLst>
                </p:cNvPr>
                <p:cNvCxnSpPr>
                  <a:cxnSpLocks/>
                </p:cNvCxnSpPr>
                <p:nvPr/>
              </p:nvCxnSpPr>
              <p:spPr>
                <a:xfrm>
                  <a:off x="5799218" y="2833323"/>
                  <a:ext cx="0" cy="3167598"/>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41" name="Picture 40">
                  <a:extLst>
                    <a:ext uri="{FF2B5EF4-FFF2-40B4-BE49-F238E27FC236}">
                      <a16:creationId xmlns:a16="http://schemas.microsoft.com/office/drawing/2014/main" id="{CDD80B1C-3C3E-0BC2-3F8B-2B121FB65E82}"/>
                    </a:ext>
                  </a:extLst>
                </p:cNvPr>
                <p:cNvPicPr>
                  <a:picLocks noChangeAspect="1"/>
                </p:cNvPicPr>
                <p:nvPr/>
              </p:nvPicPr>
              <p:blipFill>
                <a:blip r:embed="rId3"/>
                <a:stretch>
                  <a:fillRect/>
                </a:stretch>
              </p:blipFill>
              <p:spPr>
                <a:xfrm>
                  <a:off x="4591849" y="919937"/>
                  <a:ext cx="2423170" cy="1534395"/>
                </a:xfrm>
                <a:prstGeom prst="rect">
                  <a:avLst/>
                </a:prstGeom>
              </p:spPr>
            </p:pic>
            <p:cxnSp>
              <p:nvCxnSpPr>
                <p:cNvPr id="18" name="Straight Arrow Connector 17">
                  <a:extLst>
                    <a:ext uri="{FF2B5EF4-FFF2-40B4-BE49-F238E27FC236}">
                      <a16:creationId xmlns:a16="http://schemas.microsoft.com/office/drawing/2014/main" id="{6D667653-42C2-1B02-6A65-9E876A96FC7C}"/>
                    </a:ext>
                  </a:extLst>
                </p:cNvPr>
                <p:cNvCxnSpPr>
                  <a:cxnSpLocks/>
                </p:cNvCxnSpPr>
                <p:nvPr/>
              </p:nvCxnSpPr>
              <p:spPr>
                <a:xfrm flipH="1">
                  <a:off x="4382429" y="2018929"/>
                  <a:ext cx="880914" cy="642051"/>
                </a:xfrm>
                <a:prstGeom prst="straightConnector1">
                  <a:avLst/>
                </a:prstGeom>
                <a:ln>
                  <a:solidFill>
                    <a:srgbClr val="CDCDCD"/>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00634CC-9297-E91A-30E3-0934FB376C75}"/>
                    </a:ext>
                  </a:extLst>
                </p:cNvPr>
                <p:cNvCxnSpPr>
                  <a:cxnSpLocks/>
                </p:cNvCxnSpPr>
                <p:nvPr/>
              </p:nvCxnSpPr>
              <p:spPr>
                <a:xfrm>
                  <a:off x="6341740" y="2018929"/>
                  <a:ext cx="944187" cy="642051"/>
                </a:xfrm>
                <a:prstGeom prst="straightConnector1">
                  <a:avLst/>
                </a:prstGeom>
                <a:ln>
                  <a:solidFill>
                    <a:srgbClr val="CDCDCD"/>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B857AF9-E368-5BE6-6BDE-30E6E50E464D}"/>
                    </a:ext>
                  </a:extLst>
                </p:cNvPr>
                <p:cNvSpPr txBox="1"/>
                <p:nvPr/>
              </p:nvSpPr>
              <p:spPr>
                <a:xfrm>
                  <a:off x="3628872" y="2184342"/>
                  <a:ext cx="1015187" cy="260513"/>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Bottom 4000</a:t>
                  </a:r>
                </a:p>
              </p:txBody>
            </p:sp>
            <p:sp>
              <p:nvSpPr>
                <p:cNvPr id="27" name="TextBox 26">
                  <a:extLst>
                    <a:ext uri="{FF2B5EF4-FFF2-40B4-BE49-F238E27FC236}">
                      <a16:creationId xmlns:a16="http://schemas.microsoft.com/office/drawing/2014/main" id="{4702CE3C-19E5-4BCE-24DD-934875AF736A}"/>
                    </a:ext>
                  </a:extLst>
                </p:cNvPr>
                <p:cNvSpPr txBox="1"/>
                <p:nvPr/>
              </p:nvSpPr>
              <p:spPr>
                <a:xfrm>
                  <a:off x="6896718" y="2137751"/>
                  <a:ext cx="778555" cy="260513"/>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Top 4000</a:t>
                  </a:r>
                </a:p>
              </p:txBody>
            </p:sp>
            <p:pic>
              <p:nvPicPr>
                <p:cNvPr id="48" name="Picture 47" descr="A diagram of a variety of colored lines&#10;&#10;Description automatically generated with medium confidence">
                  <a:extLst>
                    <a:ext uri="{FF2B5EF4-FFF2-40B4-BE49-F238E27FC236}">
                      <a16:creationId xmlns:a16="http://schemas.microsoft.com/office/drawing/2014/main" id="{B9BC9B57-BBA3-53A7-F7E1-DF689CB7B9FC}"/>
                    </a:ext>
                  </a:extLst>
                </p:cNvPr>
                <p:cNvPicPr>
                  <a:picLocks noChangeAspect="1"/>
                </p:cNvPicPr>
                <p:nvPr/>
              </p:nvPicPr>
              <p:blipFill>
                <a:blip r:embed="rId4"/>
                <a:srcRect l="28271" t="13478"/>
                <a:stretch/>
              </p:blipFill>
              <p:spPr>
                <a:xfrm>
                  <a:off x="6006177" y="3275997"/>
                  <a:ext cx="1486675" cy="1009507"/>
                </a:xfrm>
                <a:prstGeom prst="rect">
                  <a:avLst/>
                </a:prstGeom>
              </p:spPr>
            </p:pic>
            <p:pic>
              <p:nvPicPr>
                <p:cNvPr id="50" name="Picture 49" descr="A diagram of a table&#10;&#10;Description automatically generated with medium confidence">
                  <a:extLst>
                    <a:ext uri="{FF2B5EF4-FFF2-40B4-BE49-F238E27FC236}">
                      <a16:creationId xmlns:a16="http://schemas.microsoft.com/office/drawing/2014/main" id="{F3095ECE-DFA4-1A79-6880-598229E68F99}"/>
                    </a:ext>
                  </a:extLst>
                </p:cNvPr>
                <p:cNvPicPr>
                  <a:picLocks noChangeAspect="1"/>
                </p:cNvPicPr>
                <p:nvPr/>
              </p:nvPicPr>
              <p:blipFill>
                <a:blip r:embed="rId5"/>
                <a:srcRect l="28920" t="13478"/>
                <a:stretch/>
              </p:blipFill>
              <p:spPr>
                <a:xfrm>
                  <a:off x="2712931" y="3275997"/>
                  <a:ext cx="1493836" cy="1009505"/>
                </a:xfrm>
                <a:prstGeom prst="rect">
                  <a:avLst/>
                </a:prstGeom>
              </p:spPr>
            </p:pic>
            <p:pic>
              <p:nvPicPr>
                <p:cNvPr id="10" name="Picture 9">
                  <a:extLst>
                    <a:ext uri="{FF2B5EF4-FFF2-40B4-BE49-F238E27FC236}">
                      <a16:creationId xmlns:a16="http://schemas.microsoft.com/office/drawing/2014/main" id="{32BD45E8-BE22-D967-D414-3A296825711A}"/>
                    </a:ext>
                  </a:extLst>
                </p:cNvPr>
                <p:cNvPicPr>
                  <a:picLocks noChangeAspect="1"/>
                </p:cNvPicPr>
                <p:nvPr/>
              </p:nvPicPr>
              <p:blipFill>
                <a:blip r:embed="rId6"/>
                <a:srcRect t="15543"/>
                <a:stretch/>
              </p:blipFill>
              <p:spPr>
                <a:xfrm>
                  <a:off x="7285927" y="3275997"/>
                  <a:ext cx="1956788" cy="883975"/>
                </a:xfrm>
                <a:prstGeom prst="rect">
                  <a:avLst/>
                </a:prstGeom>
              </p:spPr>
            </p:pic>
            <p:pic>
              <p:nvPicPr>
                <p:cNvPr id="12" name="Picture 11">
                  <a:extLst>
                    <a:ext uri="{FF2B5EF4-FFF2-40B4-BE49-F238E27FC236}">
                      <a16:creationId xmlns:a16="http://schemas.microsoft.com/office/drawing/2014/main" id="{4660A577-6A75-9F04-7B7E-F70192C8E735}"/>
                    </a:ext>
                  </a:extLst>
                </p:cNvPr>
                <p:cNvPicPr>
                  <a:picLocks noChangeAspect="1"/>
                </p:cNvPicPr>
                <p:nvPr/>
              </p:nvPicPr>
              <p:blipFill>
                <a:blip r:embed="rId7"/>
                <a:srcRect t="15543"/>
                <a:stretch/>
              </p:blipFill>
              <p:spPr>
                <a:xfrm>
                  <a:off x="3950508" y="3335583"/>
                  <a:ext cx="1848710" cy="883974"/>
                </a:xfrm>
                <a:prstGeom prst="rect">
                  <a:avLst/>
                </a:prstGeom>
              </p:spPr>
            </p:pic>
          </p:grpSp>
          <p:pic>
            <p:nvPicPr>
              <p:cNvPr id="3" name="Picture 2">
                <a:extLst>
                  <a:ext uri="{FF2B5EF4-FFF2-40B4-BE49-F238E27FC236}">
                    <a16:creationId xmlns:a16="http://schemas.microsoft.com/office/drawing/2014/main" id="{30AD8654-BC49-2129-AFEF-632931A8E7BC}"/>
                  </a:ext>
                </a:extLst>
              </p:cNvPr>
              <p:cNvPicPr>
                <a:picLocks noChangeAspect="1"/>
              </p:cNvPicPr>
              <p:nvPr/>
            </p:nvPicPr>
            <p:blipFill>
              <a:blip r:embed="rId8"/>
              <a:srcRect t="7951" r="23581"/>
              <a:stretch/>
            </p:blipFill>
            <p:spPr>
              <a:xfrm>
                <a:off x="2844571" y="3976713"/>
                <a:ext cx="2466208" cy="1566502"/>
              </a:xfrm>
              <a:prstGeom prst="rect">
                <a:avLst/>
              </a:prstGeom>
            </p:spPr>
          </p:pic>
          <p:pic>
            <p:nvPicPr>
              <p:cNvPr id="4" name="Picture 3">
                <a:extLst>
                  <a:ext uri="{FF2B5EF4-FFF2-40B4-BE49-F238E27FC236}">
                    <a16:creationId xmlns:a16="http://schemas.microsoft.com/office/drawing/2014/main" id="{60989485-B9BE-F26A-AAB4-97A94AB57C3C}"/>
                  </a:ext>
                </a:extLst>
              </p:cNvPr>
              <p:cNvPicPr>
                <a:picLocks noChangeAspect="1"/>
              </p:cNvPicPr>
              <p:nvPr/>
            </p:nvPicPr>
            <p:blipFill>
              <a:blip r:embed="rId9"/>
              <a:srcRect t="8097" r="19963"/>
              <a:stretch/>
            </p:blipFill>
            <p:spPr>
              <a:xfrm>
                <a:off x="6090443" y="3976713"/>
                <a:ext cx="2924700" cy="1569488"/>
              </a:xfrm>
              <a:prstGeom prst="rect">
                <a:avLst/>
              </a:prstGeom>
            </p:spPr>
          </p:pic>
          <p:grpSp>
            <p:nvGrpSpPr>
              <p:cNvPr id="20" name="Group 19">
                <a:extLst>
                  <a:ext uri="{FF2B5EF4-FFF2-40B4-BE49-F238E27FC236}">
                    <a16:creationId xmlns:a16="http://schemas.microsoft.com/office/drawing/2014/main" id="{F07A31FE-33AC-CDF0-469D-1172AD670BAA}"/>
                  </a:ext>
                </a:extLst>
              </p:cNvPr>
              <p:cNvGrpSpPr/>
              <p:nvPr/>
            </p:nvGrpSpPr>
            <p:grpSpPr>
              <a:xfrm>
                <a:off x="5390459" y="4911057"/>
                <a:ext cx="1537854" cy="670605"/>
                <a:chOff x="3722914" y="6040493"/>
                <a:chExt cx="1537854" cy="670605"/>
              </a:xfrm>
            </p:grpSpPr>
            <p:pic>
              <p:nvPicPr>
                <p:cNvPr id="11" name="Picture 10">
                  <a:extLst>
                    <a:ext uri="{FF2B5EF4-FFF2-40B4-BE49-F238E27FC236}">
                      <a16:creationId xmlns:a16="http://schemas.microsoft.com/office/drawing/2014/main" id="{51B5060F-7569-0DFC-C8F3-89BEF4D2F7EA}"/>
                    </a:ext>
                  </a:extLst>
                </p:cNvPr>
                <p:cNvPicPr>
                  <a:picLocks noChangeAspect="1"/>
                </p:cNvPicPr>
                <p:nvPr/>
              </p:nvPicPr>
              <p:blipFill>
                <a:blip r:embed="rId10"/>
                <a:srcRect l="79203" t="47435" r="-2189" b="30773"/>
                <a:stretch/>
              </p:blipFill>
              <p:spPr>
                <a:xfrm>
                  <a:off x="3747145" y="6040493"/>
                  <a:ext cx="1513623" cy="670605"/>
                </a:xfrm>
                <a:prstGeom prst="rect">
                  <a:avLst/>
                </a:prstGeom>
              </p:spPr>
            </p:pic>
            <p:sp>
              <p:nvSpPr>
                <p:cNvPr id="19" name="Rectangle 18">
                  <a:extLst>
                    <a:ext uri="{FF2B5EF4-FFF2-40B4-BE49-F238E27FC236}">
                      <a16:creationId xmlns:a16="http://schemas.microsoft.com/office/drawing/2014/main" id="{9F36E968-BA5D-5B75-3490-DC6B40D42759}"/>
                    </a:ext>
                  </a:extLst>
                </p:cNvPr>
                <p:cNvSpPr/>
                <p:nvPr/>
              </p:nvSpPr>
              <p:spPr>
                <a:xfrm>
                  <a:off x="3722914" y="6040493"/>
                  <a:ext cx="1414817" cy="568125"/>
                </a:xfrm>
                <a:prstGeom prst="rect">
                  <a:avLst/>
                </a:prstGeom>
                <a:no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22" name="TextBox 21">
              <a:extLst>
                <a:ext uri="{FF2B5EF4-FFF2-40B4-BE49-F238E27FC236}">
                  <a16:creationId xmlns:a16="http://schemas.microsoft.com/office/drawing/2014/main" id="{09A0B333-F494-5289-3AAF-00CD9C573C2E}"/>
                </a:ext>
              </a:extLst>
            </p:cNvPr>
            <p:cNvSpPr txBox="1"/>
            <p:nvPr/>
          </p:nvSpPr>
          <p:spPr>
            <a:xfrm>
              <a:off x="4461878" y="416961"/>
              <a:ext cx="282494" cy="260513"/>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a.</a:t>
              </a:r>
            </a:p>
          </p:txBody>
        </p:sp>
        <p:sp>
          <p:nvSpPr>
            <p:cNvPr id="23" name="TextBox 22">
              <a:extLst>
                <a:ext uri="{FF2B5EF4-FFF2-40B4-BE49-F238E27FC236}">
                  <a16:creationId xmlns:a16="http://schemas.microsoft.com/office/drawing/2014/main" id="{61666B74-4515-A377-383F-284B5D3D16F3}"/>
                </a:ext>
              </a:extLst>
            </p:cNvPr>
            <p:cNvSpPr txBox="1"/>
            <p:nvPr/>
          </p:nvSpPr>
          <p:spPr>
            <a:xfrm>
              <a:off x="2739491" y="2396274"/>
              <a:ext cx="282494" cy="260513"/>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b.</a:t>
              </a:r>
            </a:p>
          </p:txBody>
        </p:sp>
        <p:sp>
          <p:nvSpPr>
            <p:cNvPr id="24" name="TextBox 23">
              <a:extLst>
                <a:ext uri="{FF2B5EF4-FFF2-40B4-BE49-F238E27FC236}">
                  <a16:creationId xmlns:a16="http://schemas.microsoft.com/office/drawing/2014/main" id="{DE76E1CE-6719-4372-C2FD-1160E55C4F8A}"/>
                </a:ext>
              </a:extLst>
            </p:cNvPr>
            <p:cNvSpPr txBox="1"/>
            <p:nvPr/>
          </p:nvSpPr>
          <p:spPr>
            <a:xfrm>
              <a:off x="5941414" y="2354328"/>
              <a:ext cx="274353" cy="260513"/>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c.</a:t>
              </a:r>
            </a:p>
          </p:txBody>
        </p:sp>
      </p:grpSp>
      <p:sp>
        <p:nvSpPr>
          <p:cNvPr id="5" name="Title 4">
            <a:extLst>
              <a:ext uri="{FF2B5EF4-FFF2-40B4-BE49-F238E27FC236}">
                <a16:creationId xmlns:a16="http://schemas.microsoft.com/office/drawing/2014/main" id="{5EFFAC61-357D-396A-4ABE-8C11FBB143D5}"/>
              </a:ext>
            </a:extLst>
          </p:cNvPr>
          <p:cNvSpPr>
            <a:spLocks noGrp="1"/>
          </p:cNvSpPr>
          <p:nvPr>
            <p:ph type="title"/>
          </p:nvPr>
        </p:nvSpPr>
        <p:spPr/>
        <p:txBody>
          <a:bodyPr>
            <a:noAutofit/>
          </a:bodyPr>
          <a:lstStyle/>
          <a:p>
            <a:r>
              <a:rPr lang="en-US" sz="1600" dirty="0">
                <a:solidFill>
                  <a:srgbClr val="2C2C2C"/>
                </a:solidFill>
                <a:latin typeface="Helvetica" pitchFamily="2" charset="0"/>
              </a:rPr>
              <a:t>C</a:t>
            </a:r>
            <a:r>
              <a:rPr lang="en-US" sz="1600" dirty="0">
                <a:solidFill>
                  <a:srgbClr val="2C2C2C"/>
                </a:solidFill>
                <a:effectLst/>
                <a:latin typeface="Helvetica" pitchFamily="2" charset="0"/>
              </a:rPr>
              <a:t>oefficient of variation in expression to identify the most variable and stable genes </a:t>
            </a:r>
          </a:p>
        </p:txBody>
      </p:sp>
      <p:sp>
        <p:nvSpPr>
          <p:cNvPr id="2" name="Slide Number Placeholder 1">
            <a:extLst>
              <a:ext uri="{FF2B5EF4-FFF2-40B4-BE49-F238E27FC236}">
                <a16:creationId xmlns:a16="http://schemas.microsoft.com/office/drawing/2014/main" id="{8A20B88E-7EAD-5692-EA28-5F351BC670EE}"/>
              </a:ext>
            </a:extLst>
          </p:cNvPr>
          <p:cNvSpPr>
            <a:spLocks noGrp="1"/>
          </p:cNvSpPr>
          <p:nvPr>
            <p:ph type="sldNum" sz="quarter" idx="12"/>
          </p:nvPr>
        </p:nvSpPr>
        <p:spPr/>
        <p:txBody>
          <a:bodyPr/>
          <a:lstStyle/>
          <a:p>
            <a:fld id="{4BE72A50-E5B2-1A4D-8D3C-2C19FF24C84B}" type="slidenum">
              <a:rPr lang="en-US" smtClean="0"/>
              <a:t>37</a:t>
            </a:fld>
            <a:endParaRPr lang="en-US"/>
          </a:p>
        </p:txBody>
      </p:sp>
    </p:spTree>
    <p:extLst>
      <p:ext uri="{BB962C8B-B14F-4D97-AF65-F5344CB8AC3E}">
        <p14:creationId xmlns:p14="http://schemas.microsoft.com/office/powerpoint/2010/main" val="1986095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09D94FC-B0AF-3E61-96C8-2A17A7252090}"/>
              </a:ext>
            </a:extLst>
          </p:cNvPr>
          <p:cNvGrpSpPr>
            <a:grpSpLocks noChangeAspect="1"/>
          </p:cNvGrpSpPr>
          <p:nvPr/>
        </p:nvGrpSpPr>
        <p:grpSpPr>
          <a:xfrm>
            <a:off x="789907" y="1381626"/>
            <a:ext cx="6806394" cy="4238124"/>
            <a:chOff x="1472309" y="978568"/>
            <a:chExt cx="6451932" cy="4017412"/>
          </a:xfrm>
        </p:grpSpPr>
        <p:grpSp>
          <p:nvGrpSpPr>
            <p:cNvPr id="14" name="Group 13">
              <a:extLst>
                <a:ext uri="{FF2B5EF4-FFF2-40B4-BE49-F238E27FC236}">
                  <a16:creationId xmlns:a16="http://schemas.microsoft.com/office/drawing/2014/main" id="{B228954B-4CBB-A6E6-05A5-98D4AB73981B}"/>
                </a:ext>
              </a:extLst>
            </p:cNvPr>
            <p:cNvGrpSpPr/>
            <p:nvPr/>
          </p:nvGrpSpPr>
          <p:grpSpPr>
            <a:xfrm>
              <a:off x="1645124" y="978568"/>
              <a:ext cx="6279117" cy="4017412"/>
              <a:chOff x="1645124" y="978568"/>
              <a:chExt cx="6279117" cy="4017412"/>
            </a:xfrm>
          </p:grpSpPr>
          <p:pic>
            <p:nvPicPr>
              <p:cNvPr id="7" name="Picture 6">
                <a:extLst>
                  <a:ext uri="{FF2B5EF4-FFF2-40B4-BE49-F238E27FC236}">
                    <a16:creationId xmlns:a16="http://schemas.microsoft.com/office/drawing/2014/main" id="{E88EB31D-C6CE-42B5-85FE-FB8F6D3C1DD0}"/>
                  </a:ext>
                </a:extLst>
              </p:cNvPr>
              <p:cNvPicPr>
                <a:picLocks noChangeAspect="1"/>
              </p:cNvPicPr>
              <p:nvPr/>
            </p:nvPicPr>
            <p:blipFill>
              <a:blip r:embed="rId2"/>
              <a:srcRect r="19586"/>
              <a:stretch/>
            </p:blipFill>
            <p:spPr>
              <a:xfrm>
                <a:off x="4858027" y="1010915"/>
                <a:ext cx="3066214" cy="1727131"/>
              </a:xfrm>
              <a:prstGeom prst="rect">
                <a:avLst/>
              </a:prstGeom>
            </p:spPr>
          </p:pic>
          <p:pic>
            <p:nvPicPr>
              <p:cNvPr id="9" name="Picture 8">
                <a:extLst>
                  <a:ext uri="{FF2B5EF4-FFF2-40B4-BE49-F238E27FC236}">
                    <a16:creationId xmlns:a16="http://schemas.microsoft.com/office/drawing/2014/main" id="{9BDF635E-490E-8A9A-805C-7A25A9F545FE}"/>
                  </a:ext>
                </a:extLst>
              </p:cNvPr>
              <p:cNvPicPr>
                <a:picLocks noChangeAspect="1"/>
              </p:cNvPicPr>
              <p:nvPr/>
            </p:nvPicPr>
            <p:blipFill>
              <a:blip r:embed="rId3"/>
              <a:srcRect r="19586"/>
              <a:stretch/>
            </p:blipFill>
            <p:spPr>
              <a:xfrm>
                <a:off x="1645124" y="978568"/>
                <a:ext cx="3066214" cy="1791824"/>
              </a:xfrm>
              <a:prstGeom prst="rect">
                <a:avLst/>
              </a:prstGeom>
            </p:spPr>
          </p:pic>
          <p:pic>
            <p:nvPicPr>
              <p:cNvPr id="11" name="Picture 10">
                <a:extLst>
                  <a:ext uri="{FF2B5EF4-FFF2-40B4-BE49-F238E27FC236}">
                    <a16:creationId xmlns:a16="http://schemas.microsoft.com/office/drawing/2014/main" id="{9424D4BC-5F1E-8836-27E2-EE48095A0309}"/>
                  </a:ext>
                </a:extLst>
              </p:cNvPr>
              <p:cNvPicPr>
                <a:picLocks noChangeAspect="1"/>
              </p:cNvPicPr>
              <p:nvPr/>
            </p:nvPicPr>
            <p:blipFill>
              <a:blip r:embed="rId4"/>
              <a:srcRect r="19586"/>
              <a:stretch/>
            </p:blipFill>
            <p:spPr>
              <a:xfrm>
                <a:off x="1645125" y="3243930"/>
                <a:ext cx="3066214" cy="1699244"/>
              </a:xfrm>
              <a:prstGeom prst="rect">
                <a:avLst/>
              </a:prstGeom>
            </p:spPr>
          </p:pic>
          <p:pic>
            <p:nvPicPr>
              <p:cNvPr id="13" name="Picture 12">
                <a:extLst>
                  <a:ext uri="{FF2B5EF4-FFF2-40B4-BE49-F238E27FC236}">
                    <a16:creationId xmlns:a16="http://schemas.microsoft.com/office/drawing/2014/main" id="{E6AEAF27-EA9C-6F73-5255-63E3DEBD9C95}"/>
                  </a:ext>
                </a:extLst>
              </p:cNvPr>
              <p:cNvPicPr>
                <a:picLocks noChangeAspect="1"/>
              </p:cNvPicPr>
              <p:nvPr/>
            </p:nvPicPr>
            <p:blipFill>
              <a:blip r:embed="rId5"/>
              <a:srcRect r="19586"/>
              <a:stretch/>
            </p:blipFill>
            <p:spPr>
              <a:xfrm>
                <a:off x="4858026" y="3243930"/>
                <a:ext cx="3066214" cy="1752050"/>
              </a:xfrm>
              <a:prstGeom prst="rect">
                <a:avLst/>
              </a:prstGeom>
            </p:spPr>
          </p:pic>
        </p:grpSp>
        <p:pic>
          <p:nvPicPr>
            <p:cNvPr id="15" name="Picture 14">
              <a:extLst>
                <a:ext uri="{FF2B5EF4-FFF2-40B4-BE49-F238E27FC236}">
                  <a16:creationId xmlns:a16="http://schemas.microsoft.com/office/drawing/2014/main" id="{F9F0AD7B-72B2-D85A-2407-1F4D6DF5807C}"/>
                </a:ext>
              </a:extLst>
            </p:cNvPr>
            <p:cNvPicPr>
              <a:picLocks noChangeAspect="1"/>
            </p:cNvPicPr>
            <p:nvPr/>
          </p:nvPicPr>
          <p:blipFill>
            <a:blip r:embed="rId6"/>
            <a:srcRect l="79203" t="47435" r="-2189" b="30773"/>
            <a:stretch/>
          </p:blipFill>
          <p:spPr>
            <a:xfrm>
              <a:off x="1472309" y="978568"/>
              <a:ext cx="1513623" cy="670605"/>
            </a:xfrm>
            <a:prstGeom prst="rect">
              <a:avLst/>
            </a:prstGeom>
          </p:spPr>
        </p:pic>
        <p:sp>
          <p:nvSpPr>
            <p:cNvPr id="17" name="Rectangle 16">
              <a:extLst>
                <a:ext uri="{FF2B5EF4-FFF2-40B4-BE49-F238E27FC236}">
                  <a16:creationId xmlns:a16="http://schemas.microsoft.com/office/drawing/2014/main" id="{356E0D57-6DA1-B725-7305-EBE32EBB8CB1}"/>
                </a:ext>
              </a:extLst>
            </p:cNvPr>
            <p:cNvSpPr/>
            <p:nvPr/>
          </p:nvSpPr>
          <p:spPr>
            <a:xfrm>
              <a:off x="1472309" y="1010915"/>
              <a:ext cx="1340560" cy="523091"/>
            </a:xfrm>
            <a:prstGeom prst="rect">
              <a:avLst/>
            </a:prstGeom>
            <a:no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itle 2">
            <a:extLst>
              <a:ext uri="{FF2B5EF4-FFF2-40B4-BE49-F238E27FC236}">
                <a16:creationId xmlns:a16="http://schemas.microsoft.com/office/drawing/2014/main" id="{36DD7A0F-706A-0A55-DF70-2125EB9ECBC2}"/>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F2BDBFB9-AA25-83B4-52F4-40F96EA1906F}"/>
              </a:ext>
            </a:extLst>
          </p:cNvPr>
          <p:cNvSpPr>
            <a:spLocks noGrp="1"/>
          </p:cNvSpPr>
          <p:nvPr>
            <p:ph type="sldNum" sz="quarter" idx="12"/>
          </p:nvPr>
        </p:nvSpPr>
        <p:spPr/>
        <p:txBody>
          <a:bodyPr/>
          <a:lstStyle/>
          <a:p>
            <a:fld id="{4BE72A50-E5B2-1A4D-8D3C-2C19FF24C84B}" type="slidenum">
              <a:rPr lang="en-US" smtClean="0"/>
              <a:t>38</a:t>
            </a:fld>
            <a:endParaRPr lang="en-US"/>
          </a:p>
        </p:txBody>
      </p:sp>
    </p:spTree>
    <p:extLst>
      <p:ext uri="{BB962C8B-B14F-4D97-AF65-F5344CB8AC3E}">
        <p14:creationId xmlns:p14="http://schemas.microsoft.com/office/powerpoint/2010/main" val="3792304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FDB65-0A23-9621-7535-E0EB64F86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4D240-5256-BBA7-E743-964DBD3485C4}"/>
              </a:ext>
            </a:extLst>
          </p:cNvPr>
          <p:cNvSpPr>
            <a:spLocks noGrp="1"/>
          </p:cNvSpPr>
          <p:nvPr>
            <p:ph type="title"/>
          </p:nvPr>
        </p:nvSpPr>
        <p:spPr/>
        <p:txBody>
          <a:bodyPr>
            <a:normAutofit/>
          </a:bodyPr>
          <a:lstStyle/>
          <a:p>
            <a:pPr algn="ctr">
              <a:lnSpc>
                <a:spcPct val="150000"/>
              </a:lnSpc>
            </a:pPr>
            <a:r>
              <a:rPr lang="en-US" sz="2000" b="1" dirty="0">
                <a:solidFill>
                  <a:srgbClr val="000000"/>
                </a:solidFill>
                <a:latin typeface="Arial" panose="020B0604020202020204" pitchFamily="34" charset="0"/>
                <a:cs typeface="Arial" panose="020B0604020202020204" pitchFamily="34" charset="0"/>
              </a:rPr>
              <a:t>Deep learning (DL) has been successfully applied to omics datasets</a:t>
            </a:r>
            <a:endParaRPr lang="en-US" sz="2000" dirty="0">
              <a:solidFill>
                <a:srgbClr val="0000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3C0A6A2-6BB2-47B8-8EA8-ECC60372814F}"/>
              </a:ext>
            </a:extLst>
          </p:cNvPr>
          <p:cNvSpPr>
            <a:spLocks noGrp="1"/>
          </p:cNvSpPr>
          <p:nvPr>
            <p:ph type="sldNum" sz="quarter" idx="12"/>
          </p:nvPr>
        </p:nvSpPr>
        <p:spPr/>
        <p:txBody>
          <a:bodyPr/>
          <a:lstStyle/>
          <a:p>
            <a:fld id="{DE4206C8-C01E-7A4A-B46C-8F62E6FE7485}" type="slidenum">
              <a:rPr lang="en-US" smtClean="0"/>
              <a:pPr/>
              <a:t>3</a:t>
            </a:fld>
            <a:endParaRPr lang="en-US"/>
          </a:p>
        </p:txBody>
      </p:sp>
      <p:sp>
        <p:nvSpPr>
          <p:cNvPr id="6" name="TextBox 5">
            <a:extLst>
              <a:ext uri="{FF2B5EF4-FFF2-40B4-BE49-F238E27FC236}">
                <a16:creationId xmlns:a16="http://schemas.microsoft.com/office/drawing/2014/main" id="{5A1F6110-A16A-E1C6-ED5F-604F0CB9D086}"/>
              </a:ext>
            </a:extLst>
          </p:cNvPr>
          <p:cNvSpPr txBox="1"/>
          <p:nvPr/>
        </p:nvSpPr>
        <p:spPr>
          <a:xfrm>
            <a:off x="731504" y="5313896"/>
            <a:ext cx="8118722"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Deep learning (DL) is a general term for machine-learning algorithms that are made up of </a:t>
            </a:r>
            <a:r>
              <a:rPr lang="en-US" sz="1400" b="1" dirty="0">
                <a:latin typeface="Arial" panose="020B0604020202020204" pitchFamily="34" charset="0"/>
                <a:cs typeface="Arial" panose="020B0604020202020204" pitchFamily="34" charset="0"/>
              </a:rPr>
              <a:t>deep neural networks (DNNs)</a:t>
            </a:r>
          </a:p>
        </p:txBody>
      </p:sp>
      <p:pic>
        <p:nvPicPr>
          <p:cNvPr id="8" name="Picture 7" descr="A diagram of a network&#10;&#10;Description automatically generated">
            <a:extLst>
              <a:ext uri="{FF2B5EF4-FFF2-40B4-BE49-F238E27FC236}">
                <a16:creationId xmlns:a16="http://schemas.microsoft.com/office/drawing/2014/main" id="{17F766E4-9A24-59B2-EC17-BCB80BE554D8}"/>
              </a:ext>
            </a:extLst>
          </p:cNvPr>
          <p:cNvPicPr>
            <a:picLocks noChangeAspect="1"/>
          </p:cNvPicPr>
          <p:nvPr/>
        </p:nvPicPr>
        <p:blipFill>
          <a:blip r:embed="rId3"/>
          <a:srcRect b="22103"/>
          <a:stretch/>
        </p:blipFill>
        <p:spPr>
          <a:xfrm>
            <a:off x="1686937" y="2190629"/>
            <a:ext cx="5867401" cy="2125292"/>
          </a:xfrm>
          <a:prstGeom prst="rect">
            <a:avLst/>
          </a:prstGeom>
        </p:spPr>
      </p:pic>
      <p:sp>
        <p:nvSpPr>
          <p:cNvPr id="9" name="TextBox 8">
            <a:extLst>
              <a:ext uri="{FF2B5EF4-FFF2-40B4-BE49-F238E27FC236}">
                <a16:creationId xmlns:a16="http://schemas.microsoft.com/office/drawing/2014/main" id="{B151F48B-C0DC-8BE8-DD09-FFD94FC0785A}"/>
              </a:ext>
            </a:extLst>
          </p:cNvPr>
          <p:cNvSpPr txBox="1"/>
          <p:nvPr/>
        </p:nvSpPr>
        <p:spPr>
          <a:xfrm>
            <a:off x="2786721" y="1689752"/>
            <a:ext cx="302198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Artificial Neural Networks (ANNs)</a:t>
            </a:r>
          </a:p>
        </p:txBody>
      </p:sp>
      <p:sp>
        <p:nvSpPr>
          <p:cNvPr id="11" name="TextBox 10">
            <a:extLst>
              <a:ext uri="{FF2B5EF4-FFF2-40B4-BE49-F238E27FC236}">
                <a16:creationId xmlns:a16="http://schemas.microsoft.com/office/drawing/2014/main" id="{50BA8938-787A-130F-2941-ED9140A497B2}"/>
              </a:ext>
            </a:extLst>
          </p:cNvPr>
          <p:cNvSpPr txBox="1"/>
          <p:nvPr/>
        </p:nvSpPr>
        <p:spPr>
          <a:xfrm>
            <a:off x="5568681" y="2190629"/>
            <a:ext cx="622286"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Deep</a:t>
            </a:r>
          </a:p>
        </p:txBody>
      </p:sp>
      <p:sp>
        <p:nvSpPr>
          <p:cNvPr id="12" name="TextBox 11">
            <a:extLst>
              <a:ext uri="{FF2B5EF4-FFF2-40B4-BE49-F238E27FC236}">
                <a16:creationId xmlns:a16="http://schemas.microsoft.com/office/drawing/2014/main" id="{059158FC-43C7-6D55-4666-DF4FEB683749}"/>
              </a:ext>
            </a:extLst>
          </p:cNvPr>
          <p:cNvSpPr txBox="1"/>
          <p:nvPr/>
        </p:nvSpPr>
        <p:spPr>
          <a:xfrm>
            <a:off x="2195523" y="2190630"/>
            <a:ext cx="86113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Shallow</a:t>
            </a:r>
          </a:p>
        </p:txBody>
      </p:sp>
      <p:sp>
        <p:nvSpPr>
          <p:cNvPr id="13" name="TextBox 12">
            <a:extLst>
              <a:ext uri="{FF2B5EF4-FFF2-40B4-BE49-F238E27FC236}">
                <a16:creationId xmlns:a16="http://schemas.microsoft.com/office/drawing/2014/main" id="{ACB2BAEB-E9AE-9A65-0303-2EEC8D9DB76A}"/>
              </a:ext>
            </a:extLst>
          </p:cNvPr>
          <p:cNvSpPr txBox="1"/>
          <p:nvPr/>
        </p:nvSpPr>
        <p:spPr>
          <a:xfrm>
            <a:off x="5085834" y="4323839"/>
            <a:ext cx="1803699" cy="276999"/>
          </a:xfrm>
          <a:prstGeom prst="rect">
            <a:avLst/>
          </a:prstGeom>
          <a:noFill/>
        </p:spPr>
        <p:txBody>
          <a:bodyPr wrap="none" rtlCol="0">
            <a:spAutoFit/>
          </a:bodyPr>
          <a:lstStyle/>
          <a:p>
            <a:r>
              <a:rPr lang="en-US" sz="1200" b="1" dirty="0">
                <a:solidFill>
                  <a:srgbClr val="DB5A58"/>
                </a:solidFill>
                <a:latin typeface="Arial" panose="020B0604020202020204" pitchFamily="34" charset="0"/>
                <a:cs typeface="Arial" panose="020B0604020202020204" pitchFamily="34" charset="0"/>
              </a:rPr>
              <a:t>Multiple hidden layers</a:t>
            </a:r>
          </a:p>
        </p:txBody>
      </p:sp>
      <p:sp>
        <p:nvSpPr>
          <p:cNvPr id="16" name="TextBox 15">
            <a:extLst>
              <a:ext uri="{FF2B5EF4-FFF2-40B4-BE49-F238E27FC236}">
                <a16:creationId xmlns:a16="http://schemas.microsoft.com/office/drawing/2014/main" id="{80C70E6E-FBC6-1CAD-C91C-B9114DE52477}"/>
              </a:ext>
            </a:extLst>
          </p:cNvPr>
          <p:cNvSpPr txBox="1"/>
          <p:nvPr/>
        </p:nvSpPr>
        <p:spPr>
          <a:xfrm>
            <a:off x="2831600" y="4634229"/>
            <a:ext cx="2977102" cy="21544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Adapted from </a:t>
            </a:r>
            <a:r>
              <a:rPr lang="en-US" sz="800" dirty="0" err="1">
                <a:latin typeface="Arial" panose="020B0604020202020204" pitchFamily="34" charset="0"/>
                <a:cs typeface="Arial" panose="020B0604020202020204" pitchFamily="34" charset="0"/>
              </a:rPr>
              <a:t>Valdivino</a:t>
            </a:r>
            <a:r>
              <a:rPr lang="en-US" sz="800" dirty="0">
                <a:latin typeface="Arial" panose="020B0604020202020204" pitchFamily="34" charset="0"/>
                <a:cs typeface="Arial" panose="020B0604020202020204" pitchFamily="34" charset="0"/>
              </a:rPr>
              <a:t> Santiago (Towards data science)</a:t>
            </a:r>
          </a:p>
        </p:txBody>
      </p:sp>
    </p:spTree>
    <p:extLst>
      <p:ext uri="{BB962C8B-B14F-4D97-AF65-F5344CB8AC3E}">
        <p14:creationId xmlns:p14="http://schemas.microsoft.com/office/powerpoint/2010/main" val="3197219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D58FA-7D7C-15DD-82AB-6E8A005EA775}"/>
            </a:ext>
          </a:extLst>
        </p:cNvPr>
        <p:cNvGrpSpPr/>
        <p:nvPr/>
      </p:nvGrpSpPr>
      <p:grpSpPr>
        <a:xfrm>
          <a:off x="0" y="0"/>
          <a:ext cx="0" cy="0"/>
          <a:chOff x="0" y="0"/>
          <a:chExt cx="0" cy="0"/>
        </a:xfrm>
      </p:grpSpPr>
      <p:grpSp>
        <p:nvGrpSpPr>
          <p:cNvPr id="126" name="Group 125">
            <a:extLst>
              <a:ext uri="{FF2B5EF4-FFF2-40B4-BE49-F238E27FC236}">
                <a16:creationId xmlns:a16="http://schemas.microsoft.com/office/drawing/2014/main" id="{43986CBC-3F7F-7015-50F2-89991CB3AB3D}"/>
              </a:ext>
            </a:extLst>
          </p:cNvPr>
          <p:cNvGrpSpPr>
            <a:grpSpLocks noChangeAspect="1"/>
          </p:cNvGrpSpPr>
          <p:nvPr/>
        </p:nvGrpSpPr>
        <p:grpSpPr>
          <a:xfrm>
            <a:off x="478941" y="909708"/>
            <a:ext cx="8191084" cy="5030993"/>
            <a:chOff x="1812074" y="578313"/>
            <a:chExt cx="9744317" cy="5984995"/>
          </a:xfrm>
        </p:grpSpPr>
        <p:grpSp>
          <p:nvGrpSpPr>
            <p:cNvPr id="24" name="Group 23">
              <a:extLst>
                <a:ext uri="{FF2B5EF4-FFF2-40B4-BE49-F238E27FC236}">
                  <a16:creationId xmlns:a16="http://schemas.microsoft.com/office/drawing/2014/main" id="{93B1E2F2-7A6A-B1D6-D22E-962345593AD0}"/>
                </a:ext>
              </a:extLst>
            </p:cNvPr>
            <p:cNvGrpSpPr/>
            <p:nvPr/>
          </p:nvGrpSpPr>
          <p:grpSpPr>
            <a:xfrm>
              <a:off x="3033537" y="643386"/>
              <a:ext cx="7864784" cy="2917165"/>
              <a:chOff x="1824300" y="2424833"/>
              <a:chExt cx="7223030" cy="2491749"/>
            </a:xfrm>
          </p:grpSpPr>
          <p:pic>
            <p:nvPicPr>
              <p:cNvPr id="25" name="Picture 24" descr="A diagram of a number of dna&#10;&#10;Description automatically generated with medium confidence">
                <a:extLst>
                  <a:ext uri="{FF2B5EF4-FFF2-40B4-BE49-F238E27FC236}">
                    <a16:creationId xmlns:a16="http://schemas.microsoft.com/office/drawing/2014/main" id="{26C2EF9C-A7B7-10A5-5411-5AF59C9510C7}"/>
                  </a:ext>
                </a:extLst>
              </p:cNvPr>
              <p:cNvPicPr>
                <a:picLocks noChangeAspect="1"/>
              </p:cNvPicPr>
              <p:nvPr/>
            </p:nvPicPr>
            <p:blipFill>
              <a:blip r:embed="rId2"/>
              <a:srcRect l="36189" t="9746" b="10441"/>
              <a:stretch/>
            </p:blipFill>
            <p:spPr>
              <a:xfrm>
                <a:off x="7174098" y="2457146"/>
                <a:ext cx="1873232" cy="2136262"/>
              </a:xfrm>
              <a:prstGeom prst="rect">
                <a:avLst/>
              </a:prstGeom>
            </p:spPr>
          </p:pic>
          <p:pic>
            <p:nvPicPr>
              <p:cNvPr id="26" name="Picture 25" descr="A graph of different colored lines&#10;&#10;Description automatically generated with medium confidence">
                <a:extLst>
                  <a:ext uri="{FF2B5EF4-FFF2-40B4-BE49-F238E27FC236}">
                    <a16:creationId xmlns:a16="http://schemas.microsoft.com/office/drawing/2014/main" id="{E89D82AD-8CAD-1E7B-09FC-B0A8E4460206}"/>
                  </a:ext>
                </a:extLst>
              </p:cNvPr>
              <p:cNvPicPr>
                <a:picLocks noChangeAspect="1"/>
              </p:cNvPicPr>
              <p:nvPr/>
            </p:nvPicPr>
            <p:blipFill>
              <a:blip r:embed="rId3"/>
              <a:srcRect l="61810" t="10346" b="10235"/>
              <a:stretch/>
            </p:blipFill>
            <p:spPr>
              <a:xfrm>
                <a:off x="4490624" y="2424833"/>
                <a:ext cx="1809414" cy="2168572"/>
              </a:xfrm>
              <a:prstGeom prst="rect">
                <a:avLst/>
              </a:prstGeom>
            </p:spPr>
          </p:pic>
          <p:cxnSp>
            <p:nvCxnSpPr>
              <p:cNvPr id="28" name="Straight Arrow Connector 27">
                <a:extLst>
                  <a:ext uri="{FF2B5EF4-FFF2-40B4-BE49-F238E27FC236}">
                    <a16:creationId xmlns:a16="http://schemas.microsoft.com/office/drawing/2014/main" id="{ECE4E019-D80D-DC0B-F899-42EB0BE6AEA3}"/>
                  </a:ext>
                </a:extLst>
              </p:cNvPr>
              <p:cNvCxnSpPr>
                <a:cxnSpLocks/>
              </p:cNvCxnSpPr>
              <p:nvPr/>
            </p:nvCxnSpPr>
            <p:spPr>
              <a:xfrm>
                <a:off x="6338999" y="3511117"/>
                <a:ext cx="549041"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AAE34B1-E207-0F72-C41E-64F22C77AB6A}"/>
                  </a:ext>
                </a:extLst>
              </p:cNvPr>
              <p:cNvSpPr txBox="1"/>
              <p:nvPr/>
            </p:nvSpPr>
            <p:spPr>
              <a:xfrm>
                <a:off x="4652175" y="4635112"/>
                <a:ext cx="1320881" cy="28147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log</a:t>
                </a:r>
                <a:r>
                  <a:rPr lang="en-US" sz="1200" baseline="-25000">
                    <a:latin typeface="Arial" panose="020B0604020202020204" pitchFamily="34" charset="0"/>
                    <a:cs typeface="Arial" panose="020B0604020202020204" pitchFamily="34" charset="0"/>
                  </a:rPr>
                  <a:t>10</a:t>
                </a:r>
                <a:r>
                  <a:rPr lang="en-US" sz="1200">
                    <a:latin typeface="Arial" panose="020B0604020202020204" pitchFamily="34" charset="0"/>
                    <a:cs typeface="Arial" panose="020B0604020202020204" pitchFamily="34" charset="0"/>
                  </a:rPr>
                  <a:t>(FPKM+1)</a:t>
                </a:r>
              </a:p>
            </p:txBody>
          </p:sp>
          <p:sp>
            <p:nvSpPr>
              <p:cNvPr id="30" name="TextBox 29">
                <a:extLst>
                  <a:ext uri="{FF2B5EF4-FFF2-40B4-BE49-F238E27FC236}">
                    <a16:creationId xmlns:a16="http://schemas.microsoft.com/office/drawing/2014/main" id="{C4CAF99B-B0BF-29F5-974A-E174EDBE3231}"/>
                  </a:ext>
                </a:extLst>
              </p:cNvPr>
              <p:cNvSpPr txBox="1"/>
              <p:nvPr/>
            </p:nvSpPr>
            <p:spPr>
              <a:xfrm>
                <a:off x="7631221" y="4635112"/>
                <a:ext cx="770952" cy="28147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Z-score</a:t>
                </a:r>
              </a:p>
            </p:txBody>
          </p:sp>
          <p:pic>
            <p:nvPicPr>
              <p:cNvPr id="31" name="Picture 30" descr="A graph of dna sequence&#10;&#10;Description automatically generated with medium confidence">
                <a:extLst>
                  <a:ext uri="{FF2B5EF4-FFF2-40B4-BE49-F238E27FC236}">
                    <a16:creationId xmlns:a16="http://schemas.microsoft.com/office/drawing/2014/main" id="{99E1E716-1D6E-515D-A8EC-2589379FEB7B}"/>
                  </a:ext>
                </a:extLst>
              </p:cNvPr>
              <p:cNvPicPr>
                <a:picLocks noChangeAspect="1"/>
              </p:cNvPicPr>
              <p:nvPr/>
            </p:nvPicPr>
            <p:blipFill>
              <a:blip r:embed="rId4"/>
              <a:srcRect l="33009" t="10093" b="10093"/>
              <a:stretch/>
            </p:blipFill>
            <p:spPr>
              <a:xfrm>
                <a:off x="1824300" y="2457144"/>
                <a:ext cx="2075049" cy="2136259"/>
              </a:xfrm>
              <a:prstGeom prst="rect">
                <a:avLst/>
              </a:prstGeom>
            </p:spPr>
          </p:pic>
          <p:cxnSp>
            <p:nvCxnSpPr>
              <p:cNvPr id="32" name="Straight Arrow Connector 31">
                <a:extLst>
                  <a:ext uri="{FF2B5EF4-FFF2-40B4-BE49-F238E27FC236}">
                    <a16:creationId xmlns:a16="http://schemas.microsoft.com/office/drawing/2014/main" id="{F7B35664-9BA0-A55F-7306-728E378309DC}"/>
                  </a:ext>
                </a:extLst>
              </p:cNvPr>
              <p:cNvCxnSpPr>
                <a:cxnSpLocks/>
              </p:cNvCxnSpPr>
              <p:nvPr/>
            </p:nvCxnSpPr>
            <p:spPr>
              <a:xfrm>
                <a:off x="3777318" y="3511006"/>
                <a:ext cx="549041"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24FA08D-677E-047C-3934-D30A63B9149D}"/>
                  </a:ext>
                </a:extLst>
              </p:cNvPr>
              <p:cNvSpPr txBox="1"/>
              <p:nvPr/>
            </p:nvSpPr>
            <p:spPr>
              <a:xfrm>
                <a:off x="2491826" y="4586144"/>
                <a:ext cx="669373" cy="28147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FPKM</a:t>
                </a:r>
              </a:p>
            </p:txBody>
          </p:sp>
        </p:grpSp>
        <p:grpSp>
          <p:nvGrpSpPr>
            <p:cNvPr id="41" name="Group 40">
              <a:extLst>
                <a:ext uri="{FF2B5EF4-FFF2-40B4-BE49-F238E27FC236}">
                  <a16:creationId xmlns:a16="http://schemas.microsoft.com/office/drawing/2014/main" id="{D52FA52A-9762-446C-688F-20EF91A80E04}"/>
                </a:ext>
              </a:extLst>
            </p:cNvPr>
            <p:cNvGrpSpPr/>
            <p:nvPr/>
          </p:nvGrpSpPr>
          <p:grpSpPr>
            <a:xfrm>
              <a:off x="2778598" y="3905424"/>
              <a:ext cx="8777793" cy="2405738"/>
              <a:chOff x="749809" y="693843"/>
              <a:chExt cx="8777793" cy="2405738"/>
            </a:xfrm>
          </p:grpSpPr>
          <p:pic>
            <p:nvPicPr>
              <p:cNvPr id="35" name="Picture 34">
                <a:extLst>
                  <a:ext uri="{FF2B5EF4-FFF2-40B4-BE49-F238E27FC236}">
                    <a16:creationId xmlns:a16="http://schemas.microsoft.com/office/drawing/2014/main" id="{171C05A2-AE5D-D8E7-9AA8-B8D3FC840B54}"/>
                  </a:ext>
                </a:extLst>
              </p:cNvPr>
              <p:cNvPicPr>
                <a:picLocks noChangeAspect="1"/>
              </p:cNvPicPr>
              <p:nvPr/>
            </p:nvPicPr>
            <p:blipFill>
              <a:blip r:embed="rId5"/>
              <a:srcRect l="7895" t="10503" b="8097"/>
              <a:stretch/>
            </p:blipFill>
            <p:spPr>
              <a:xfrm>
                <a:off x="749809" y="696686"/>
                <a:ext cx="2906717" cy="2402895"/>
              </a:xfrm>
              <a:prstGeom prst="rect">
                <a:avLst/>
              </a:prstGeom>
            </p:spPr>
          </p:pic>
          <p:pic>
            <p:nvPicPr>
              <p:cNvPr id="37" name="Picture 36">
                <a:extLst>
                  <a:ext uri="{FF2B5EF4-FFF2-40B4-BE49-F238E27FC236}">
                    <a16:creationId xmlns:a16="http://schemas.microsoft.com/office/drawing/2014/main" id="{B0900482-2CEC-EBEF-2AED-CB14F6F76D48}"/>
                  </a:ext>
                </a:extLst>
              </p:cNvPr>
              <p:cNvPicPr>
                <a:picLocks noChangeAspect="1"/>
              </p:cNvPicPr>
              <p:nvPr/>
            </p:nvPicPr>
            <p:blipFill>
              <a:blip r:embed="rId6"/>
              <a:srcRect l="8137" t="10503" b="8097"/>
              <a:stretch/>
            </p:blipFill>
            <p:spPr>
              <a:xfrm>
                <a:off x="6530404" y="693845"/>
                <a:ext cx="2997198" cy="2402894"/>
              </a:xfrm>
              <a:prstGeom prst="rect">
                <a:avLst/>
              </a:prstGeom>
            </p:spPr>
          </p:pic>
          <p:pic>
            <p:nvPicPr>
              <p:cNvPr id="39" name="Picture 38">
                <a:extLst>
                  <a:ext uri="{FF2B5EF4-FFF2-40B4-BE49-F238E27FC236}">
                    <a16:creationId xmlns:a16="http://schemas.microsoft.com/office/drawing/2014/main" id="{8A674055-BC1A-A1F6-073D-9A36425D276A}"/>
                  </a:ext>
                </a:extLst>
              </p:cNvPr>
              <p:cNvPicPr>
                <a:picLocks noChangeAspect="1"/>
              </p:cNvPicPr>
              <p:nvPr/>
            </p:nvPicPr>
            <p:blipFill>
              <a:blip r:embed="rId7"/>
              <a:srcRect l="10523" t="10331" b="8267"/>
              <a:stretch/>
            </p:blipFill>
            <p:spPr>
              <a:xfrm>
                <a:off x="3727904" y="693843"/>
                <a:ext cx="2537033" cy="2402896"/>
              </a:xfrm>
              <a:prstGeom prst="rect">
                <a:avLst/>
              </a:prstGeom>
            </p:spPr>
          </p:pic>
        </p:grpSp>
        <p:grpSp>
          <p:nvGrpSpPr>
            <p:cNvPr id="45" name="Group 44">
              <a:extLst>
                <a:ext uri="{FF2B5EF4-FFF2-40B4-BE49-F238E27FC236}">
                  <a16:creationId xmlns:a16="http://schemas.microsoft.com/office/drawing/2014/main" id="{5BBF0E6B-FFC1-8109-4214-AB8A5B3ABFC9}"/>
                </a:ext>
              </a:extLst>
            </p:cNvPr>
            <p:cNvGrpSpPr>
              <a:grpSpLocks noChangeAspect="1"/>
            </p:cNvGrpSpPr>
            <p:nvPr/>
          </p:nvGrpSpPr>
          <p:grpSpPr>
            <a:xfrm>
              <a:off x="1812074" y="1055024"/>
              <a:ext cx="982473" cy="1299268"/>
              <a:chOff x="253731" y="5254140"/>
              <a:chExt cx="728088" cy="962857"/>
            </a:xfrm>
          </p:grpSpPr>
          <p:pic>
            <p:nvPicPr>
              <p:cNvPr id="46" name="Picture 45">
                <a:extLst>
                  <a:ext uri="{FF2B5EF4-FFF2-40B4-BE49-F238E27FC236}">
                    <a16:creationId xmlns:a16="http://schemas.microsoft.com/office/drawing/2014/main" id="{507BBDC0-FF63-D21D-0951-EE90A41BDDC1}"/>
                  </a:ext>
                </a:extLst>
              </p:cNvPr>
              <p:cNvPicPr>
                <a:picLocks noChangeAspect="1"/>
              </p:cNvPicPr>
              <p:nvPr/>
            </p:nvPicPr>
            <p:blipFill>
              <a:blip r:embed="rId8"/>
              <a:stretch>
                <a:fillRect/>
              </a:stretch>
            </p:blipFill>
            <p:spPr>
              <a:xfrm>
                <a:off x="259343" y="5487134"/>
                <a:ext cx="703797" cy="729863"/>
              </a:xfrm>
              <a:prstGeom prst="rect">
                <a:avLst/>
              </a:prstGeom>
            </p:spPr>
          </p:pic>
          <p:sp>
            <p:nvSpPr>
              <p:cNvPr id="47" name="TextBox 46">
                <a:extLst>
                  <a:ext uri="{FF2B5EF4-FFF2-40B4-BE49-F238E27FC236}">
                    <a16:creationId xmlns:a16="http://schemas.microsoft.com/office/drawing/2014/main" id="{DEB5ED9E-66D4-A639-AD31-8C173F2B8D19}"/>
                  </a:ext>
                </a:extLst>
              </p:cNvPr>
              <p:cNvSpPr txBox="1"/>
              <p:nvPr/>
            </p:nvSpPr>
            <p:spPr>
              <a:xfrm>
                <a:off x="253731" y="5254140"/>
                <a:ext cx="728088" cy="244203"/>
              </a:xfrm>
              <a:prstGeom prst="rect">
                <a:avLst/>
              </a:prstGeom>
              <a:noFill/>
            </p:spPr>
            <p:txBody>
              <a:bodyPr wrap="none" rtlCol="0">
                <a:spAutoFit/>
              </a:bodyPr>
              <a:lstStyle/>
              <a:p>
                <a:pPr algn="ctr"/>
                <a:r>
                  <a:rPr lang="en-US" sz="1200" b="1">
                    <a:latin typeface="Arial" panose="020B0604020202020204" pitchFamily="34" charset="0"/>
                    <a:cs typeface="Arial" panose="020B0604020202020204" pitchFamily="34" charset="0"/>
                  </a:rPr>
                  <a:t>Cell type</a:t>
                </a:r>
              </a:p>
            </p:txBody>
          </p:sp>
        </p:grpSp>
        <p:sp>
          <p:nvSpPr>
            <p:cNvPr id="60" name="Freeform 59">
              <a:extLst>
                <a:ext uri="{FF2B5EF4-FFF2-40B4-BE49-F238E27FC236}">
                  <a16:creationId xmlns:a16="http://schemas.microsoft.com/office/drawing/2014/main" id="{8D0E7954-C0A0-F4EC-1FF9-F1E53CFF7752}"/>
                </a:ext>
              </a:extLst>
            </p:cNvPr>
            <p:cNvSpPr/>
            <p:nvPr/>
          </p:nvSpPr>
          <p:spPr>
            <a:xfrm>
              <a:off x="3320105" y="4648991"/>
              <a:ext cx="1734217" cy="710857"/>
            </a:xfrm>
            <a:custGeom>
              <a:avLst/>
              <a:gdLst>
                <a:gd name="connsiteX0" fmla="*/ 18432 w 1734217"/>
                <a:gd name="connsiteY0" fmla="*/ 0 h 710857"/>
                <a:gd name="connsiteX1" fmla="*/ 49255 w 1734217"/>
                <a:gd name="connsiteY1" fmla="*/ 410967 h 710857"/>
                <a:gd name="connsiteX2" fmla="*/ 439673 w 1734217"/>
                <a:gd name="connsiteY2" fmla="*/ 708917 h 710857"/>
                <a:gd name="connsiteX3" fmla="*/ 1734217 w 1734217"/>
                <a:gd name="connsiteY3" fmla="*/ 267128 h 710857"/>
              </a:gdLst>
              <a:ahLst/>
              <a:cxnLst>
                <a:cxn ang="0">
                  <a:pos x="connsiteX0" y="connsiteY0"/>
                </a:cxn>
                <a:cxn ang="0">
                  <a:pos x="connsiteX1" y="connsiteY1"/>
                </a:cxn>
                <a:cxn ang="0">
                  <a:pos x="connsiteX2" y="connsiteY2"/>
                </a:cxn>
                <a:cxn ang="0">
                  <a:pos x="connsiteX3" y="connsiteY3"/>
                </a:cxn>
              </a:cxnLst>
              <a:rect l="l" t="t" r="r" b="b"/>
              <a:pathLst>
                <a:path w="1734217" h="710857">
                  <a:moveTo>
                    <a:pt x="18432" y="0"/>
                  </a:moveTo>
                  <a:cubicBezTo>
                    <a:pt x="-1260" y="146407"/>
                    <a:pt x="-20952" y="292814"/>
                    <a:pt x="49255" y="410967"/>
                  </a:cubicBezTo>
                  <a:cubicBezTo>
                    <a:pt x="119462" y="529120"/>
                    <a:pt x="158846" y="732890"/>
                    <a:pt x="439673" y="708917"/>
                  </a:cubicBezTo>
                  <a:cubicBezTo>
                    <a:pt x="720500" y="684944"/>
                    <a:pt x="1227358" y="476036"/>
                    <a:pt x="1734217" y="267128"/>
                  </a:cubicBezTo>
                </a:path>
              </a:pathLst>
            </a:custGeom>
            <a:noFill/>
            <a:ln>
              <a:solidFill>
                <a:schemeClr val="bg1">
                  <a:lumMod val="65000"/>
                </a:schemeClr>
              </a:solidFill>
              <a:prstDash val="sysDot"/>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Freeform 61">
              <a:extLst>
                <a:ext uri="{FF2B5EF4-FFF2-40B4-BE49-F238E27FC236}">
                  <a16:creationId xmlns:a16="http://schemas.microsoft.com/office/drawing/2014/main" id="{93F82097-E10B-6DF0-0A03-90847C7279AF}"/>
                </a:ext>
              </a:extLst>
            </p:cNvPr>
            <p:cNvSpPr/>
            <p:nvPr/>
          </p:nvSpPr>
          <p:spPr>
            <a:xfrm>
              <a:off x="6117904" y="4442593"/>
              <a:ext cx="1715784" cy="1099717"/>
            </a:xfrm>
            <a:custGeom>
              <a:avLst/>
              <a:gdLst>
                <a:gd name="connsiteX0" fmla="*/ 0 w 1715784"/>
                <a:gd name="connsiteY0" fmla="*/ 1099717 h 1099717"/>
                <a:gd name="connsiteX1" fmla="*/ 482886 w 1715784"/>
                <a:gd name="connsiteY1" fmla="*/ 41478 h 1099717"/>
                <a:gd name="connsiteX2" fmla="*/ 1099335 w 1715784"/>
                <a:gd name="connsiteY2" fmla="*/ 277784 h 1099717"/>
                <a:gd name="connsiteX3" fmla="*/ 1715784 w 1715784"/>
                <a:gd name="connsiteY3" fmla="*/ 873685 h 1099717"/>
              </a:gdLst>
              <a:ahLst/>
              <a:cxnLst>
                <a:cxn ang="0">
                  <a:pos x="connsiteX0" y="connsiteY0"/>
                </a:cxn>
                <a:cxn ang="0">
                  <a:pos x="connsiteX1" y="connsiteY1"/>
                </a:cxn>
                <a:cxn ang="0">
                  <a:pos x="connsiteX2" y="connsiteY2"/>
                </a:cxn>
                <a:cxn ang="0">
                  <a:pos x="connsiteX3" y="connsiteY3"/>
                </a:cxn>
              </a:cxnLst>
              <a:rect l="l" t="t" r="r" b="b"/>
              <a:pathLst>
                <a:path w="1715784" h="1099717">
                  <a:moveTo>
                    <a:pt x="0" y="1099717"/>
                  </a:moveTo>
                  <a:cubicBezTo>
                    <a:pt x="149832" y="639092"/>
                    <a:pt x="299664" y="178467"/>
                    <a:pt x="482886" y="41478"/>
                  </a:cubicBezTo>
                  <a:cubicBezTo>
                    <a:pt x="666108" y="-95511"/>
                    <a:pt x="893852" y="139083"/>
                    <a:pt x="1099335" y="277784"/>
                  </a:cubicBezTo>
                  <a:cubicBezTo>
                    <a:pt x="1304818" y="416485"/>
                    <a:pt x="1688386" y="849712"/>
                    <a:pt x="1715784" y="873685"/>
                  </a:cubicBezTo>
                </a:path>
              </a:pathLst>
            </a:custGeom>
            <a:noFill/>
            <a:ln>
              <a:solidFill>
                <a:schemeClr val="bg1">
                  <a:lumMod val="65000"/>
                </a:schemeClr>
              </a:solidFill>
              <a:prstDash val="sysDot"/>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Freeform 62">
              <a:extLst>
                <a:ext uri="{FF2B5EF4-FFF2-40B4-BE49-F238E27FC236}">
                  <a16:creationId xmlns:a16="http://schemas.microsoft.com/office/drawing/2014/main" id="{2998226F-B76D-BA7D-3C2D-5F1C73678B41}"/>
                </a:ext>
              </a:extLst>
            </p:cNvPr>
            <p:cNvSpPr/>
            <p:nvPr/>
          </p:nvSpPr>
          <p:spPr>
            <a:xfrm>
              <a:off x="8934174" y="4442592"/>
              <a:ext cx="1715784" cy="1099717"/>
            </a:xfrm>
            <a:custGeom>
              <a:avLst/>
              <a:gdLst>
                <a:gd name="connsiteX0" fmla="*/ 0 w 1715784"/>
                <a:gd name="connsiteY0" fmla="*/ 1099717 h 1099717"/>
                <a:gd name="connsiteX1" fmla="*/ 482886 w 1715784"/>
                <a:gd name="connsiteY1" fmla="*/ 41478 h 1099717"/>
                <a:gd name="connsiteX2" fmla="*/ 1099335 w 1715784"/>
                <a:gd name="connsiteY2" fmla="*/ 277784 h 1099717"/>
                <a:gd name="connsiteX3" fmla="*/ 1715784 w 1715784"/>
                <a:gd name="connsiteY3" fmla="*/ 873685 h 1099717"/>
              </a:gdLst>
              <a:ahLst/>
              <a:cxnLst>
                <a:cxn ang="0">
                  <a:pos x="connsiteX0" y="connsiteY0"/>
                </a:cxn>
                <a:cxn ang="0">
                  <a:pos x="connsiteX1" y="connsiteY1"/>
                </a:cxn>
                <a:cxn ang="0">
                  <a:pos x="connsiteX2" y="connsiteY2"/>
                </a:cxn>
                <a:cxn ang="0">
                  <a:pos x="connsiteX3" y="connsiteY3"/>
                </a:cxn>
              </a:cxnLst>
              <a:rect l="l" t="t" r="r" b="b"/>
              <a:pathLst>
                <a:path w="1715784" h="1099717">
                  <a:moveTo>
                    <a:pt x="0" y="1099717"/>
                  </a:moveTo>
                  <a:cubicBezTo>
                    <a:pt x="149832" y="639092"/>
                    <a:pt x="299664" y="178467"/>
                    <a:pt x="482886" y="41478"/>
                  </a:cubicBezTo>
                  <a:cubicBezTo>
                    <a:pt x="666108" y="-95511"/>
                    <a:pt x="893852" y="139083"/>
                    <a:pt x="1099335" y="277784"/>
                  </a:cubicBezTo>
                  <a:cubicBezTo>
                    <a:pt x="1304818" y="416485"/>
                    <a:pt x="1688386" y="849712"/>
                    <a:pt x="1715784" y="873685"/>
                  </a:cubicBezTo>
                </a:path>
              </a:pathLst>
            </a:custGeom>
            <a:noFill/>
            <a:ln>
              <a:solidFill>
                <a:schemeClr val="bg1">
                  <a:lumMod val="65000"/>
                </a:schemeClr>
              </a:solidFill>
              <a:prstDash val="sysDot"/>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385E5E73-5351-CBDD-F06E-4FEAABDF8AD2}"/>
                </a:ext>
              </a:extLst>
            </p:cNvPr>
            <p:cNvSpPr txBox="1"/>
            <p:nvPr/>
          </p:nvSpPr>
          <p:spPr>
            <a:xfrm>
              <a:off x="2468651" y="578314"/>
              <a:ext cx="372241" cy="329525"/>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a.</a:t>
              </a:r>
            </a:p>
          </p:txBody>
        </p:sp>
        <p:sp>
          <p:nvSpPr>
            <p:cNvPr id="5" name="TextBox 4">
              <a:extLst>
                <a:ext uri="{FF2B5EF4-FFF2-40B4-BE49-F238E27FC236}">
                  <a16:creationId xmlns:a16="http://schemas.microsoft.com/office/drawing/2014/main" id="{4C741D2B-0EEB-C691-EAC9-56BDA8BB8275}"/>
                </a:ext>
              </a:extLst>
            </p:cNvPr>
            <p:cNvSpPr txBox="1"/>
            <p:nvPr/>
          </p:nvSpPr>
          <p:spPr>
            <a:xfrm>
              <a:off x="5414024" y="578314"/>
              <a:ext cx="383683" cy="329525"/>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b.</a:t>
              </a:r>
            </a:p>
          </p:txBody>
        </p:sp>
        <p:sp>
          <p:nvSpPr>
            <p:cNvPr id="6" name="TextBox 5">
              <a:extLst>
                <a:ext uri="{FF2B5EF4-FFF2-40B4-BE49-F238E27FC236}">
                  <a16:creationId xmlns:a16="http://schemas.microsoft.com/office/drawing/2014/main" id="{171EF3E9-B5B3-C6B6-141B-9F81EF32A6D9}"/>
                </a:ext>
              </a:extLst>
            </p:cNvPr>
            <p:cNvSpPr txBox="1"/>
            <p:nvPr/>
          </p:nvSpPr>
          <p:spPr>
            <a:xfrm>
              <a:off x="8267831" y="578313"/>
              <a:ext cx="372241" cy="329525"/>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c.</a:t>
              </a:r>
            </a:p>
          </p:txBody>
        </p:sp>
        <p:sp>
          <p:nvSpPr>
            <p:cNvPr id="7" name="TextBox 6">
              <a:extLst>
                <a:ext uri="{FF2B5EF4-FFF2-40B4-BE49-F238E27FC236}">
                  <a16:creationId xmlns:a16="http://schemas.microsoft.com/office/drawing/2014/main" id="{402DC241-B98F-81EA-1EA7-B4B9564F897F}"/>
                </a:ext>
              </a:extLst>
            </p:cNvPr>
            <p:cNvSpPr txBox="1"/>
            <p:nvPr/>
          </p:nvSpPr>
          <p:spPr>
            <a:xfrm>
              <a:off x="2459032" y="3749174"/>
              <a:ext cx="383683" cy="329525"/>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d.</a:t>
              </a:r>
            </a:p>
          </p:txBody>
        </p:sp>
        <p:sp>
          <p:nvSpPr>
            <p:cNvPr id="8" name="TextBox 7">
              <a:extLst>
                <a:ext uri="{FF2B5EF4-FFF2-40B4-BE49-F238E27FC236}">
                  <a16:creationId xmlns:a16="http://schemas.microsoft.com/office/drawing/2014/main" id="{C3C6ADBC-267C-4042-B8D4-719F2BD405B2}"/>
                </a:ext>
              </a:extLst>
            </p:cNvPr>
            <p:cNvSpPr txBox="1"/>
            <p:nvPr/>
          </p:nvSpPr>
          <p:spPr>
            <a:xfrm>
              <a:off x="5391473" y="3749174"/>
              <a:ext cx="372241" cy="329525"/>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e.</a:t>
              </a:r>
            </a:p>
          </p:txBody>
        </p:sp>
        <p:sp>
          <p:nvSpPr>
            <p:cNvPr id="9" name="TextBox 8">
              <a:extLst>
                <a:ext uri="{FF2B5EF4-FFF2-40B4-BE49-F238E27FC236}">
                  <a16:creationId xmlns:a16="http://schemas.microsoft.com/office/drawing/2014/main" id="{979A96E7-6AC3-E2A6-C5E1-41A6DE3B322E}"/>
                </a:ext>
              </a:extLst>
            </p:cNvPr>
            <p:cNvSpPr txBox="1"/>
            <p:nvPr/>
          </p:nvSpPr>
          <p:spPr>
            <a:xfrm>
              <a:off x="8253511" y="3765729"/>
              <a:ext cx="332196" cy="329525"/>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f.</a:t>
              </a:r>
            </a:p>
          </p:txBody>
        </p:sp>
        <p:sp>
          <p:nvSpPr>
            <p:cNvPr id="3" name="TextBox 2">
              <a:extLst>
                <a:ext uri="{FF2B5EF4-FFF2-40B4-BE49-F238E27FC236}">
                  <a16:creationId xmlns:a16="http://schemas.microsoft.com/office/drawing/2014/main" id="{552594A4-EB0D-AA43-A6C5-51D51A308C31}"/>
                </a:ext>
              </a:extLst>
            </p:cNvPr>
            <p:cNvSpPr txBox="1"/>
            <p:nvPr/>
          </p:nvSpPr>
          <p:spPr>
            <a:xfrm>
              <a:off x="3681305" y="6233783"/>
              <a:ext cx="1060659" cy="32952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PC1(76%)</a:t>
              </a:r>
            </a:p>
          </p:txBody>
        </p:sp>
        <p:sp>
          <p:nvSpPr>
            <p:cNvPr id="11" name="TextBox 10">
              <a:extLst>
                <a:ext uri="{FF2B5EF4-FFF2-40B4-BE49-F238E27FC236}">
                  <a16:creationId xmlns:a16="http://schemas.microsoft.com/office/drawing/2014/main" id="{A3044365-997E-A455-27E4-7B2A8F47376C}"/>
                </a:ext>
              </a:extLst>
            </p:cNvPr>
            <p:cNvSpPr txBox="1"/>
            <p:nvPr/>
          </p:nvSpPr>
          <p:spPr>
            <a:xfrm>
              <a:off x="6490617" y="6233783"/>
              <a:ext cx="1060659" cy="32952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PC1(60%)</a:t>
              </a:r>
            </a:p>
          </p:txBody>
        </p:sp>
        <p:sp>
          <p:nvSpPr>
            <p:cNvPr id="14" name="TextBox 13">
              <a:extLst>
                <a:ext uri="{FF2B5EF4-FFF2-40B4-BE49-F238E27FC236}">
                  <a16:creationId xmlns:a16="http://schemas.microsoft.com/office/drawing/2014/main" id="{534C0EBC-07C8-9EAE-A6CE-22791A3FBF35}"/>
                </a:ext>
              </a:extLst>
            </p:cNvPr>
            <p:cNvSpPr txBox="1"/>
            <p:nvPr/>
          </p:nvSpPr>
          <p:spPr>
            <a:xfrm>
              <a:off x="9286159" y="6233783"/>
              <a:ext cx="1060659" cy="32952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PC1(60%)</a:t>
              </a:r>
            </a:p>
          </p:txBody>
        </p:sp>
        <p:sp>
          <p:nvSpPr>
            <p:cNvPr id="18" name="TextBox 17">
              <a:extLst>
                <a:ext uri="{FF2B5EF4-FFF2-40B4-BE49-F238E27FC236}">
                  <a16:creationId xmlns:a16="http://schemas.microsoft.com/office/drawing/2014/main" id="{1EC381A9-E1A6-CE69-9B8C-80521743EA7B}"/>
                </a:ext>
              </a:extLst>
            </p:cNvPr>
            <p:cNvSpPr txBox="1"/>
            <p:nvPr/>
          </p:nvSpPr>
          <p:spPr>
            <a:xfrm rot="16200000">
              <a:off x="2085124" y="4844854"/>
              <a:ext cx="1060659" cy="32952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PC2(14%)</a:t>
              </a:r>
            </a:p>
          </p:txBody>
        </p:sp>
        <p:sp>
          <p:nvSpPr>
            <p:cNvPr id="19" name="TextBox 18">
              <a:extLst>
                <a:ext uri="{FF2B5EF4-FFF2-40B4-BE49-F238E27FC236}">
                  <a16:creationId xmlns:a16="http://schemas.microsoft.com/office/drawing/2014/main" id="{BA347FAD-0FEE-D744-13FD-49A7F4CF91CD}"/>
                </a:ext>
              </a:extLst>
            </p:cNvPr>
            <p:cNvSpPr txBox="1"/>
            <p:nvPr/>
          </p:nvSpPr>
          <p:spPr>
            <a:xfrm rot="16200000">
              <a:off x="5032114" y="4844854"/>
              <a:ext cx="1060659" cy="32952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PC2(26%)</a:t>
              </a:r>
            </a:p>
          </p:txBody>
        </p:sp>
        <p:sp>
          <p:nvSpPr>
            <p:cNvPr id="21" name="TextBox 20">
              <a:extLst>
                <a:ext uri="{FF2B5EF4-FFF2-40B4-BE49-F238E27FC236}">
                  <a16:creationId xmlns:a16="http://schemas.microsoft.com/office/drawing/2014/main" id="{B6DB0147-8584-EA1D-6240-FFE340ABECB3}"/>
                </a:ext>
              </a:extLst>
            </p:cNvPr>
            <p:cNvSpPr txBox="1"/>
            <p:nvPr/>
          </p:nvSpPr>
          <p:spPr>
            <a:xfrm rot="16200000">
              <a:off x="7877243" y="4839657"/>
              <a:ext cx="1060659" cy="32952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PC2(26%)</a:t>
              </a:r>
            </a:p>
          </p:txBody>
        </p:sp>
        <p:cxnSp>
          <p:nvCxnSpPr>
            <p:cNvPr id="122" name="Straight Arrow Connector 121">
              <a:extLst>
                <a:ext uri="{FF2B5EF4-FFF2-40B4-BE49-F238E27FC236}">
                  <a16:creationId xmlns:a16="http://schemas.microsoft.com/office/drawing/2014/main" id="{5BCCB24E-46AD-13BE-A884-0C31F3FBBD6A}"/>
                </a:ext>
              </a:extLst>
            </p:cNvPr>
            <p:cNvCxnSpPr>
              <a:cxnSpLocks/>
            </p:cNvCxnSpPr>
            <p:nvPr/>
          </p:nvCxnSpPr>
          <p:spPr>
            <a:xfrm>
              <a:off x="4114126" y="3518556"/>
              <a:ext cx="0" cy="295122"/>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4C098005-98FD-FE7A-AF71-8F094555570C}"/>
                </a:ext>
              </a:extLst>
            </p:cNvPr>
            <p:cNvCxnSpPr>
              <a:cxnSpLocks/>
            </p:cNvCxnSpPr>
            <p:nvPr/>
          </p:nvCxnSpPr>
          <p:spPr>
            <a:xfrm>
              <a:off x="6863372" y="3545230"/>
              <a:ext cx="0" cy="295122"/>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DF572433-11D1-E395-96A6-983E5796EA91}"/>
                </a:ext>
              </a:extLst>
            </p:cNvPr>
            <p:cNvCxnSpPr>
              <a:cxnSpLocks/>
            </p:cNvCxnSpPr>
            <p:nvPr/>
          </p:nvCxnSpPr>
          <p:spPr>
            <a:xfrm>
              <a:off x="9747269" y="3554376"/>
              <a:ext cx="0" cy="295122"/>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0" name="Title 9">
            <a:extLst>
              <a:ext uri="{FF2B5EF4-FFF2-40B4-BE49-F238E27FC236}">
                <a16:creationId xmlns:a16="http://schemas.microsoft.com/office/drawing/2014/main" id="{C0D49345-AF75-D58B-A3B8-B9AF08988BEB}"/>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49025ECA-5D22-18BF-B291-EF8173AB8716}"/>
              </a:ext>
            </a:extLst>
          </p:cNvPr>
          <p:cNvSpPr>
            <a:spLocks noGrp="1"/>
          </p:cNvSpPr>
          <p:nvPr>
            <p:ph type="sldNum" sz="quarter" idx="12"/>
          </p:nvPr>
        </p:nvSpPr>
        <p:spPr/>
        <p:txBody>
          <a:bodyPr/>
          <a:lstStyle/>
          <a:p>
            <a:fld id="{4BE72A50-E5B2-1A4D-8D3C-2C19FF24C84B}" type="slidenum">
              <a:rPr lang="en-US" smtClean="0"/>
              <a:t>39</a:t>
            </a:fld>
            <a:endParaRPr lang="en-US"/>
          </a:p>
        </p:txBody>
      </p:sp>
    </p:spTree>
    <p:extLst>
      <p:ext uri="{BB962C8B-B14F-4D97-AF65-F5344CB8AC3E}">
        <p14:creationId xmlns:p14="http://schemas.microsoft.com/office/powerpoint/2010/main" val="569737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CB067-8237-F54B-7ED4-F9076AA65876}"/>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27AA9291-FC75-21CB-B0FF-D2F276EA0447}"/>
              </a:ext>
            </a:extLst>
          </p:cNvPr>
          <p:cNvGrpSpPr>
            <a:grpSpLocks noChangeAspect="1"/>
          </p:cNvGrpSpPr>
          <p:nvPr/>
        </p:nvGrpSpPr>
        <p:grpSpPr>
          <a:xfrm>
            <a:off x="727316" y="250014"/>
            <a:ext cx="6759334" cy="6080852"/>
            <a:chOff x="2023855" y="422787"/>
            <a:chExt cx="6866699" cy="6177439"/>
          </a:xfrm>
        </p:grpSpPr>
        <p:pic>
          <p:nvPicPr>
            <p:cNvPr id="73" name="Picture 72">
              <a:extLst>
                <a:ext uri="{FF2B5EF4-FFF2-40B4-BE49-F238E27FC236}">
                  <a16:creationId xmlns:a16="http://schemas.microsoft.com/office/drawing/2014/main" id="{DF768720-0FE9-760A-FFE0-1B9D788BAD77}"/>
                </a:ext>
              </a:extLst>
            </p:cNvPr>
            <p:cNvPicPr>
              <a:picLocks noChangeAspect="1"/>
            </p:cNvPicPr>
            <p:nvPr/>
          </p:nvPicPr>
          <p:blipFill>
            <a:blip r:embed="rId2"/>
            <a:srcRect l="30139" t="2273" r="37047" b="2850"/>
            <a:stretch/>
          </p:blipFill>
          <p:spPr>
            <a:xfrm>
              <a:off x="4028580" y="422787"/>
              <a:ext cx="1138704" cy="5864774"/>
            </a:xfrm>
            <a:prstGeom prst="rect">
              <a:avLst/>
            </a:prstGeom>
          </p:spPr>
        </p:pic>
        <p:pic>
          <p:nvPicPr>
            <p:cNvPr id="14" name="Picture 13" descr="A screenshot of a computer screen&#10;&#10;Description automatically generated">
              <a:extLst>
                <a:ext uri="{FF2B5EF4-FFF2-40B4-BE49-F238E27FC236}">
                  <a16:creationId xmlns:a16="http://schemas.microsoft.com/office/drawing/2014/main" id="{0FCD62FB-1AA3-5DE5-BDF5-89A78F4A4319}"/>
                </a:ext>
              </a:extLst>
            </p:cNvPr>
            <p:cNvPicPr>
              <a:picLocks noChangeAspect="1"/>
            </p:cNvPicPr>
            <p:nvPr/>
          </p:nvPicPr>
          <p:blipFill>
            <a:blip r:embed="rId3">
              <a:extLst>
                <a:ext uri="{BEBA8EAE-BF5A-486C-A8C5-ECC9F3942E4B}">
                  <a14:imgProps xmlns:a14="http://schemas.microsoft.com/office/drawing/2010/main">
                    <a14:imgLayer r:embed="rId4">
                      <a14:imgEffect>
                        <a14:saturation sat="90000"/>
                      </a14:imgEffect>
                    </a14:imgLayer>
                  </a14:imgProps>
                </a:ext>
              </a:extLst>
            </a:blip>
            <a:srcRect l="46361" t="4380" b="3873"/>
            <a:stretch/>
          </p:blipFill>
          <p:spPr>
            <a:xfrm>
              <a:off x="5573084" y="995662"/>
              <a:ext cx="1220121" cy="4033485"/>
            </a:xfrm>
            <a:prstGeom prst="rect">
              <a:avLst/>
            </a:prstGeom>
          </p:spPr>
        </p:pic>
        <p:pic>
          <p:nvPicPr>
            <p:cNvPr id="19" name="Picture 18" descr="A screenshot of a computer screen&#10;&#10;Description automatically generated">
              <a:extLst>
                <a:ext uri="{FF2B5EF4-FFF2-40B4-BE49-F238E27FC236}">
                  <a16:creationId xmlns:a16="http://schemas.microsoft.com/office/drawing/2014/main" id="{B579ADC7-377A-1C03-D761-B91379F20155}"/>
                </a:ext>
              </a:extLst>
            </p:cNvPr>
            <p:cNvPicPr>
              <a:picLocks noChangeAspect="1"/>
            </p:cNvPicPr>
            <p:nvPr/>
          </p:nvPicPr>
          <p:blipFill>
            <a:blip r:embed="rId5">
              <a:extLst>
                <a:ext uri="{BEBA8EAE-BF5A-486C-A8C5-ECC9F3942E4B}">
                  <a14:imgProps xmlns:a14="http://schemas.microsoft.com/office/drawing/2010/main">
                    <a14:imgLayer r:embed="rId6">
                      <a14:imgEffect>
                        <a14:saturation sat="90000"/>
                      </a14:imgEffect>
                    </a14:imgLayer>
                  </a14:imgProps>
                </a:ext>
              </a:extLst>
            </a:blip>
            <a:srcRect l="43539" t="4380" b="3873"/>
            <a:stretch/>
          </p:blipFill>
          <p:spPr>
            <a:xfrm>
              <a:off x="7606253" y="995662"/>
              <a:ext cx="1284301" cy="4033485"/>
            </a:xfrm>
            <a:prstGeom prst="rect">
              <a:avLst/>
            </a:prstGeom>
          </p:spPr>
        </p:pic>
        <p:cxnSp>
          <p:nvCxnSpPr>
            <p:cNvPr id="50" name="Straight Connector 49">
              <a:extLst>
                <a:ext uri="{FF2B5EF4-FFF2-40B4-BE49-F238E27FC236}">
                  <a16:creationId xmlns:a16="http://schemas.microsoft.com/office/drawing/2014/main" id="{DE9345DD-7D26-4FEB-85C4-F0E7E022110A}"/>
                </a:ext>
              </a:extLst>
            </p:cNvPr>
            <p:cNvCxnSpPr>
              <a:cxnSpLocks/>
            </p:cNvCxnSpPr>
            <p:nvPr/>
          </p:nvCxnSpPr>
          <p:spPr>
            <a:xfrm>
              <a:off x="5543975" y="995662"/>
              <a:ext cx="0" cy="1191640"/>
            </a:xfrm>
            <a:prstGeom prst="line">
              <a:avLst/>
            </a:prstGeom>
            <a:ln w="38100">
              <a:solidFill>
                <a:srgbClr val="B62A77"/>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5602EBE-7C06-13DB-DEC0-002255A421C8}"/>
                </a:ext>
              </a:extLst>
            </p:cNvPr>
            <p:cNvCxnSpPr>
              <a:cxnSpLocks/>
            </p:cNvCxnSpPr>
            <p:nvPr/>
          </p:nvCxnSpPr>
          <p:spPr>
            <a:xfrm>
              <a:off x="5543975" y="2297594"/>
              <a:ext cx="0" cy="1191640"/>
            </a:xfrm>
            <a:prstGeom prst="line">
              <a:avLst/>
            </a:prstGeom>
            <a:ln w="38100">
              <a:solidFill>
                <a:srgbClr val="38A8AC"/>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231023D-7168-DFD2-FF67-96ADB0A9B7FB}"/>
                </a:ext>
              </a:extLst>
            </p:cNvPr>
            <p:cNvCxnSpPr>
              <a:cxnSpLocks/>
            </p:cNvCxnSpPr>
            <p:nvPr/>
          </p:nvCxnSpPr>
          <p:spPr>
            <a:xfrm>
              <a:off x="5543975" y="3599525"/>
              <a:ext cx="0" cy="1191640"/>
            </a:xfrm>
            <a:prstGeom prst="line">
              <a:avLst/>
            </a:prstGeom>
            <a:ln w="38100">
              <a:solidFill>
                <a:srgbClr val="F37554"/>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083C396-EF00-959A-C39C-9E23D3036C4F}"/>
                </a:ext>
              </a:extLst>
            </p:cNvPr>
            <p:cNvCxnSpPr>
              <a:cxnSpLocks/>
            </p:cNvCxnSpPr>
            <p:nvPr/>
          </p:nvCxnSpPr>
          <p:spPr>
            <a:xfrm>
              <a:off x="7519720" y="995662"/>
              <a:ext cx="0" cy="1191640"/>
            </a:xfrm>
            <a:prstGeom prst="line">
              <a:avLst/>
            </a:prstGeom>
            <a:ln w="38100">
              <a:solidFill>
                <a:srgbClr val="B62A77"/>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6379CD1D-3B40-2BB8-D19C-8A8CAA87D653}"/>
                </a:ext>
              </a:extLst>
            </p:cNvPr>
            <p:cNvCxnSpPr>
              <a:cxnSpLocks/>
            </p:cNvCxnSpPr>
            <p:nvPr/>
          </p:nvCxnSpPr>
          <p:spPr>
            <a:xfrm>
              <a:off x="7519720" y="2297594"/>
              <a:ext cx="0" cy="1191640"/>
            </a:xfrm>
            <a:prstGeom prst="line">
              <a:avLst/>
            </a:prstGeom>
            <a:ln w="38100">
              <a:solidFill>
                <a:srgbClr val="38A8AC"/>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86FF260-6B1A-05AC-CD28-18210C8F5944}"/>
                </a:ext>
              </a:extLst>
            </p:cNvPr>
            <p:cNvCxnSpPr>
              <a:cxnSpLocks/>
            </p:cNvCxnSpPr>
            <p:nvPr/>
          </p:nvCxnSpPr>
          <p:spPr>
            <a:xfrm>
              <a:off x="7519720" y="3599525"/>
              <a:ext cx="0" cy="1191640"/>
            </a:xfrm>
            <a:prstGeom prst="line">
              <a:avLst/>
            </a:prstGeom>
            <a:ln w="38100">
              <a:solidFill>
                <a:srgbClr val="F37554"/>
              </a:solidFill>
            </a:ln>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382C2801-68C4-03FD-CC34-7CB18CDBFBDB}"/>
                </a:ext>
              </a:extLst>
            </p:cNvPr>
            <p:cNvGrpSpPr/>
            <p:nvPr/>
          </p:nvGrpSpPr>
          <p:grpSpPr>
            <a:xfrm>
              <a:off x="2235459" y="3543983"/>
              <a:ext cx="728249" cy="962857"/>
              <a:chOff x="6694169" y="5301873"/>
              <a:chExt cx="728249" cy="962857"/>
            </a:xfrm>
          </p:grpSpPr>
          <p:pic>
            <p:nvPicPr>
              <p:cNvPr id="57" name="Picture 56">
                <a:extLst>
                  <a:ext uri="{FF2B5EF4-FFF2-40B4-BE49-F238E27FC236}">
                    <a16:creationId xmlns:a16="http://schemas.microsoft.com/office/drawing/2014/main" id="{C2775B38-3135-6D82-854B-7DB5458E41B4}"/>
                  </a:ext>
                </a:extLst>
              </p:cNvPr>
              <p:cNvPicPr>
                <a:picLocks noChangeAspect="1"/>
              </p:cNvPicPr>
              <p:nvPr/>
            </p:nvPicPr>
            <p:blipFill>
              <a:blip r:embed="rId7"/>
              <a:stretch>
                <a:fillRect/>
              </a:stretch>
            </p:blipFill>
            <p:spPr>
              <a:xfrm>
                <a:off x="6699863" y="5534867"/>
                <a:ext cx="703797" cy="729863"/>
              </a:xfrm>
              <a:prstGeom prst="rect">
                <a:avLst/>
              </a:prstGeom>
            </p:spPr>
          </p:pic>
          <p:sp>
            <p:nvSpPr>
              <p:cNvPr id="62" name="TextBox 61">
                <a:extLst>
                  <a:ext uri="{FF2B5EF4-FFF2-40B4-BE49-F238E27FC236}">
                    <a16:creationId xmlns:a16="http://schemas.microsoft.com/office/drawing/2014/main" id="{ED1C3322-20E1-D81C-9A29-489C236BF226}"/>
                  </a:ext>
                </a:extLst>
              </p:cNvPr>
              <p:cNvSpPr txBox="1"/>
              <p:nvPr/>
            </p:nvSpPr>
            <p:spPr>
              <a:xfrm>
                <a:off x="6694169" y="5301873"/>
                <a:ext cx="728249" cy="250132"/>
              </a:xfrm>
              <a:prstGeom prst="rect">
                <a:avLst/>
              </a:prstGeom>
              <a:noFill/>
            </p:spPr>
            <p:txBody>
              <a:bodyPr wrap="none" rtlCol="0">
                <a:spAutoFit/>
              </a:bodyPr>
              <a:lstStyle/>
              <a:p>
                <a:pPr algn="ctr"/>
                <a:r>
                  <a:rPr lang="en-US" sz="1000" b="1">
                    <a:latin typeface="Arial" panose="020B0604020202020204" pitchFamily="34" charset="0"/>
                    <a:cs typeface="Arial" panose="020B0604020202020204" pitchFamily="34" charset="0"/>
                  </a:rPr>
                  <a:t>Cell type</a:t>
                </a:r>
              </a:p>
            </p:txBody>
          </p:sp>
        </p:grpSp>
        <p:sp>
          <p:nvSpPr>
            <p:cNvPr id="69" name="TextBox 68">
              <a:extLst>
                <a:ext uri="{FF2B5EF4-FFF2-40B4-BE49-F238E27FC236}">
                  <a16:creationId xmlns:a16="http://schemas.microsoft.com/office/drawing/2014/main" id="{86D5DABA-DE1E-2D07-FAAC-3698643750F9}"/>
                </a:ext>
              </a:extLst>
            </p:cNvPr>
            <p:cNvSpPr txBox="1"/>
            <p:nvPr/>
          </p:nvSpPr>
          <p:spPr>
            <a:xfrm>
              <a:off x="5648646" y="5029147"/>
              <a:ext cx="1040914" cy="312666"/>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log</a:t>
              </a:r>
              <a:r>
                <a:rPr lang="en-US" sz="1400" baseline="-25000">
                  <a:latin typeface="Arial" panose="020B0604020202020204" pitchFamily="34" charset="0"/>
                  <a:cs typeface="Arial" panose="020B0604020202020204" pitchFamily="34" charset="0"/>
                </a:rPr>
                <a:t>10</a:t>
              </a:r>
              <a:r>
                <a:rPr lang="en-US" sz="1400">
                  <a:latin typeface="Arial" panose="020B0604020202020204" pitchFamily="34" charset="0"/>
                  <a:cs typeface="Arial" panose="020B0604020202020204" pitchFamily="34" charset="0"/>
                </a:rPr>
                <a:t>(ratio)</a:t>
              </a:r>
            </a:p>
          </p:txBody>
        </p:sp>
        <p:sp>
          <p:nvSpPr>
            <p:cNvPr id="70" name="TextBox 69">
              <a:extLst>
                <a:ext uri="{FF2B5EF4-FFF2-40B4-BE49-F238E27FC236}">
                  <a16:creationId xmlns:a16="http://schemas.microsoft.com/office/drawing/2014/main" id="{98347E95-4F3F-A3E2-7BDC-129E32977283}"/>
                </a:ext>
              </a:extLst>
            </p:cNvPr>
            <p:cNvSpPr txBox="1"/>
            <p:nvPr/>
          </p:nvSpPr>
          <p:spPr>
            <a:xfrm>
              <a:off x="7786085" y="5029147"/>
              <a:ext cx="803159" cy="312666"/>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Z-score</a:t>
              </a:r>
            </a:p>
          </p:txBody>
        </p:sp>
        <p:cxnSp>
          <p:nvCxnSpPr>
            <p:cNvPr id="74" name="Straight Connector 73">
              <a:extLst>
                <a:ext uri="{FF2B5EF4-FFF2-40B4-BE49-F238E27FC236}">
                  <a16:creationId xmlns:a16="http://schemas.microsoft.com/office/drawing/2014/main" id="{02336AD9-8E6A-1F0E-A7C9-CD13FE7F1F76}"/>
                </a:ext>
              </a:extLst>
            </p:cNvPr>
            <p:cNvCxnSpPr>
              <a:cxnSpLocks/>
            </p:cNvCxnSpPr>
            <p:nvPr/>
          </p:nvCxnSpPr>
          <p:spPr>
            <a:xfrm>
              <a:off x="3918500" y="1013854"/>
              <a:ext cx="0" cy="1191640"/>
            </a:xfrm>
            <a:prstGeom prst="line">
              <a:avLst/>
            </a:prstGeom>
            <a:ln w="38100">
              <a:solidFill>
                <a:srgbClr val="B62A77"/>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0AA32290-2583-46C1-7628-318FDF3E968C}"/>
                </a:ext>
              </a:extLst>
            </p:cNvPr>
            <p:cNvCxnSpPr>
              <a:cxnSpLocks/>
            </p:cNvCxnSpPr>
            <p:nvPr/>
          </p:nvCxnSpPr>
          <p:spPr>
            <a:xfrm>
              <a:off x="3918500" y="2315786"/>
              <a:ext cx="0" cy="1191640"/>
            </a:xfrm>
            <a:prstGeom prst="line">
              <a:avLst/>
            </a:prstGeom>
            <a:ln w="38100">
              <a:solidFill>
                <a:srgbClr val="38A8AC"/>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1394C276-E23D-D6D1-28CA-9DFABD48A36E}"/>
                </a:ext>
              </a:extLst>
            </p:cNvPr>
            <p:cNvCxnSpPr>
              <a:cxnSpLocks/>
            </p:cNvCxnSpPr>
            <p:nvPr/>
          </p:nvCxnSpPr>
          <p:spPr>
            <a:xfrm>
              <a:off x="3918500" y="3617717"/>
              <a:ext cx="0" cy="1191640"/>
            </a:xfrm>
            <a:prstGeom prst="line">
              <a:avLst/>
            </a:prstGeom>
            <a:ln w="38100">
              <a:solidFill>
                <a:srgbClr val="F37554"/>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A00A88EC-61D8-F4A8-2771-089D4D9E9ADC}"/>
                </a:ext>
              </a:extLst>
            </p:cNvPr>
            <p:cNvCxnSpPr>
              <a:cxnSpLocks/>
            </p:cNvCxnSpPr>
            <p:nvPr/>
          </p:nvCxnSpPr>
          <p:spPr>
            <a:xfrm>
              <a:off x="3918500" y="4910940"/>
              <a:ext cx="0" cy="1191640"/>
            </a:xfrm>
            <a:prstGeom prst="line">
              <a:avLst/>
            </a:prstGeom>
            <a:ln w="38100">
              <a:solidFill>
                <a:srgbClr val="B1BCBA"/>
              </a:solidFill>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31B88014-A571-0F40-31C2-3B80392348BA}"/>
                </a:ext>
              </a:extLst>
            </p:cNvPr>
            <p:cNvSpPr txBox="1"/>
            <p:nvPr/>
          </p:nvSpPr>
          <p:spPr>
            <a:xfrm>
              <a:off x="3685608" y="6287560"/>
              <a:ext cx="1146765" cy="312666"/>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   # of reads</a:t>
              </a:r>
            </a:p>
          </p:txBody>
        </p:sp>
        <p:sp>
          <p:nvSpPr>
            <p:cNvPr id="3" name="TextBox 2">
              <a:extLst>
                <a:ext uri="{FF2B5EF4-FFF2-40B4-BE49-F238E27FC236}">
                  <a16:creationId xmlns:a16="http://schemas.microsoft.com/office/drawing/2014/main" id="{9B213C20-3ADC-1B6D-D0FF-92DE24B558B1}"/>
                </a:ext>
              </a:extLst>
            </p:cNvPr>
            <p:cNvSpPr txBox="1"/>
            <p:nvPr/>
          </p:nvSpPr>
          <p:spPr>
            <a:xfrm>
              <a:off x="3492607" y="859966"/>
              <a:ext cx="339047" cy="312666"/>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a.</a:t>
              </a:r>
            </a:p>
          </p:txBody>
        </p:sp>
        <p:sp>
          <p:nvSpPr>
            <p:cNvPr id="4" name="TextBox 3">
              <a:extLst>
                <a:ext uri="{FF2B5EF4-FFF2-40B4-BE49-F238E27FC236}">
                  <a16:creationId xmlns:a16="http://schemas.microsoft.com/office/drawing/2014/main" id="{6301E5FD-19BA-A744-342C-F7D31D0EA7C4}"/>
                </a:ext>
              </a:extLst>
            </p:cNvPr>
            <p:cNvSpPr txBox="1"/>
            <p:nvPr/>
          </p:nvSpPr>
          <p:spPr>
            <a:xfrm>
              <a:off x="5118024" y="859964"/>
              <a:ext cx="348818" cy="312666"/>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b.</a:t>
              </a:r>
            </a:p>
          </p:txBody>
        </p:sp>
        <p:sp>
          <p:nvSpPr>
            <p:cNvPr id="5" name="TextBox 4">
              <a:extLst>
                <a:ext uri="{FF2B5EF4-FFF2-40B4-BE49-F238E27FC236}">
                  <a16:creationId xmlns:a16="http://schemas.microsoft.com/office/drawing/2014/main" id="{B5E34117-35A0-E481-91C0-5355923D0A8C}"/>
                </a:ext>
              </a:extLst>
            </p:cNvPr>
            <p:cNvSpPr txBox="1"/>
            <p:nvPr/>
          </p:nvSpPr>
          <p:spPr>
            <a:xfrm>
              <a:off x="7122482" y="859964"/>
              <a:ext cx="339047" cy="312666"/>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c.</a:t>
              </a:r>
            </a:p>
          </p:txBody>
        </p:sp>
        <p:grpSp>
          <p:nvGrpSpPr>
            <p:cNvPr id="12" name="Group 11">
              <a:extLst>
                <a:ext uri="{FF2B5EF4-FFF2-40B4-BE49-F238E27FC236}">
                  <a16:creationId xmlns:a16="http://schemas.microsoft.com/office/drawing/2014/main" id="{1493CA05-38D8-AD38-7071-91B6DCDA0DD8}"/>
                </a:ext>
              </a:extLst>
            </p:cNvPr>
            <p:cNvGrpSpPr/>
            <p:nvPr/>
          </p:nvGrpSpPr>
          <p:grpSpPr>
            <a:xfrm>
              <a:off x="2023855" y="2311319"/>
              <a:ext cx="1477020" cy="960966"/>
              <a:chOff x="2023855" y="2311319"/>
              <a:chExt cx="1477020" cy="960966"/>
            </a:xfrm>
          </p:grpSpPr>
          <p:sp>
            <p:nvSpPr>
              <p:cNvPr id="61" name="TextBox 60">
                <a:extLst>
                  <a:ext uri="{FF2B5EF4-FFF2-40B4-BE49-F238E27FC236}">
                    <a16:creationId xmlns:a16="http://schemas.microsoft.com/office/drawing/2014/main" id="{A1FD4878-D9CB-E097-69DE-E48E925484CA}"/>
                  </a:ext>
                </a:extLst>
              </p:cNvPr>
              <p:cNvSpPr txBox="1"/>
              <p:nvPr/>
            </p:nvSpPr>
            <p:spPr>
              <a:xfrm>
                <a:off x="2023855" y="2311319"/>
                <a:ext cx="1477020" cy="250132"/>
              </a:xfrm>
              <a:prstGeom prst="rect">
                <a:avLst/>
              </a:prstGeom>
              <a:noFill/>
            </p:spPr>
            <p:txBody>
              <a:bodyPr wrap="square" rtlCol="0">
                <a:spAutoFit/>
              </a:bodyPr>
              <a:lstStyle/>
              <a:p>
                <a:pPr algn="ctr"/>
                <a:r>
                  <a:rPr lang="en-US" sz="1000" b="1">
                    <a:latin typeface="Arial" panose="020B0604020202020204" pitchFamily="34" charset="0"/>
                    <a:cs typeface="Arial" panose="020B0604020202020204" pitchFamily="34" charset="0"/>
                  </a:rPr>
                  <a:t>ChIP target</a:t>
                </a:r>
              </a:p>
            </p:txBody>
          </p:sp>
          <p:sp>
            <p:nvSpPr>
              <p:cNvPr id="7" name="Rectangle 6">
                <a:extLst>
                  <a:ext uri="{FF2B5EF4-FFF2-40B4-BE49-F238E27FC236}">
                    <a16:creationId xmlns:a16="http://schemas.microsoft.com/office/drawing/2014/main" id="{8A445FE5-ADC4-B754-A223-422E684102B4}"/>
                  </a:ext>
                </a:extLst>
              </p:cNvPr>
              <p:cNvSpPr/>
              <p:nvPr/>
            </p:nvSpPr>
            <p:spPr>
              <a:xfrm>
                <a:off x="2242761" y="2550926"/>
                <a:ext cx="1044610" cy="721359"/>
              </a:xfrm>
              <a:prstGeom prst="rect">
                <a:avLst/>
              </a:prstGeom>
              <a:noFill/>
              <a:ln w="63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6B4702-329B-BD24-1DCA-25ABDF2E5E72}"/>
                  </a:ext>
                </a:extLst>
              </p:cNvPr>
              <p:cNvPicPr>
                <a:picLocks noChangeAspect="1"/>
              </p:cNvPicPr>
              <p:nvPr/>
            </p:nvPicPr>
            <p:blipFill>
              <a:blip r:embed="rId8"/>
              <a:srcRect l="11833" t="1583" r="3865" b="40366"/>
              <a:stretch/>
            </p:blipFill>
            <p:spPr>
              <a:xfrm>
                <a:off x="2325096" y="2583619"/>
                <a:ext cx="874538" cy="496821"/>
              </a:xfrm>
              <a:prstGeom prst="rect">
                <a:avLst/>
              </a:prstGeom>
            </p:spPr>
          </p:pic>
          <p:pic>
            <p:nvPicPr>
              <p:cNvPr id="9" name="Picture 8">
                <a:extLst>
                  <a:ext uri="{FF2B5EF4-FFF2-40B4-BE49-F238E27FC236}">
                    <a16:creationId xmlns:a16="http://schemas.microsoft.com/office/drawing/2014/main" id="{C649C6DF-21B3-814B-17E2-FAF5B8AD6D00}"/>
                  </a:ext>
                </a:extLst>
              </p:cNvPr>
              <p:cNvPicPr>
                <a:picLocks noChangeAspect="1"/>
              </p:cNvPicPr>
              <p:nvPr/>
            </p:nvPicPr>
            <p:blipFill>
              <a:blip r:embed="rId8"/>
              <a:srcRect l="11833" t="83868" r="3865" b="4357"/>
              <a:stretch/>
            </p:blipFill>
            <p:spPr>
              <a:xfrm>
                <a:off x="2325096" y="3113133"/>
                <a:ext cx="874538" cy="100778"/>
              </a:xfrm>
              <a:prstGeom prst="rect">
                <a:avLst/>
              </a:prstGeom>
            </p:spPr>
          </p:pic>
        </p:grpSp>
      </p:grpSp>
      <p:sp>
        <p:nvSpPr>
          <p:cNvPr id="6" name="Title 5">
            <a:extLst>
              <a:ext uri="{FF2B5EF4-FFF2-40B4-BE49-F238E27FC236}">
                <a16:creationId xmlns:a16="http://schemas.microsoft.com/office/drawing/2014/main" id="{D61061D5-6C9D-0470-3CE1-953D1F974AE7}"/>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2189B3EF-3A8E-5672-FF42-7607CFC48C5A}"/>
              </a:ext>
            </a:extLst>
          </p:cNvPr>
          <p:cNvSpPr>
            <a:spLocks noGrp="1"/>
          </p:cNvSpPr>
          <p:nvPr>
            <p:ph type="sldNum" sz="quarter" idx="12"/>
          </p:nvPr>
        </p:nvSpPr>
        <p:spPr/>
        <p:txBody>
          <a:bodyPr/>
          <a:lstStyle/>
          <a:p>
            <a:fld id="{4BE72A50-E5B2-1A4D-8D3C-2C19FF24C84B}" type="slidenum">
              <a:rPr lang="en-US" smtClean="0"/>
              <a:t>40</a:t>
            </a:fld>
            <a:endParaRPr lang="en-US"/>
          </a:p>
        </p:txBody>
      </p:sp>
    </p:spTree>
    <p:extLst>
      <p:ext uri="{BB962C8B-B14F-4D97-AF65-F5344CB8AC3E}">
        <p14:creationId xmlns:p14="http://schemas.microsoft.com/office/powerpoint/2010/main" val="1459738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BC94B-5850-D642-358F-EAA4D9506D5C}"/>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32E6EC5F-9F0D-95F0-A4ED-7EE73F05BE6C}"/>
              </a:ext>
            </a:extLst>
          </p:cNvPr>
          <p:cNvGrpSpPr>
            <a:grpSpLocks noChangeAspect="1"/>
          </p:cNvGrpSpPr>
          <p:nvPr/>
        </p:nvGrpSpPr>
        <p:grpSpPr>
          <a:xfrm>
            <a:off x="1840335" y="291935"/>
            <a:ext cx="5705189" cy="6274130"/>
            <a:chOff x="3110771" y="602903"/>
            <a:chExt cx="4672563" cy="5138526"/>
          </a:xfrm>
        </p:grpSpPr>
        <p:grpSp>
          <p:nvGrpSpPr>
            <p:cNvPr id="40" name="Group 39">
              <a:extLst>
                <a:ext uri="{FF2B5EF4-FFF2-40B4-BE49-F238E27FC236}">
                  <a16:creationId xmlns:a16="http://schemas.microsoft.com/office/drawing/2014/main" id="{77ED1765-9D00-8CE3-EAD5-EAC4374CCCD0}"/>
                </a:ext>
              </a:extLst>
            </p:cNvPr>
            <p:cNvGrpSpPr/>
            <p:nvPr/>
          </p:nvGrpSpPr>
          <p:grpSpPr>
            <a:xfrm>
              <a:off x="3110771" y="602903"/>
              <a:ext cx="4282014" cy="5138526"/>
              <a:chOff x="3110771" y="602903"/>
              <a:chExt cx="4282014" cy="5138526"/>
            </a:xfrm>
          </p:grpSpPr>
          <p:grpSp>
            <p:nvGrpSpPr>
              <p:cNvPr id="35" name="Group 34">
                <a:extLst>
                  <a:ext uri="{FF2B5EF4-FFF2-40B4-BE49-F238E27FC236}">
                    <a16:creationId xmlns:a16="http://schemas.microsoft.com/office/drawing/2014/main" id="{368D7085-2CBC-7E55-2784-4FCEC6315811}"/>
                  </a:ext>
                </a:extLst>
              </p:cNvPr>
              <p:cNvGrpSpPr/>
              <p:nvPr/>
            </p:nvGrpSpPr>
            <p:grpSpPr>
              <a:xfrm>
                <a:off x="3110771" y="602903"/>
                <a:ext cx="4282014" cy="5138526"/>
                <a:chOff x="3110771" y="602903"/>
                <a:chExt cx="4282014" cy="5138526"/>
              </a:xfrm>
            </p:grpSpPr>
            <p:grpSp>
              <p:nvGrpSpPr>
                <p:cNvPr id="29" name="Group 28">
                  <a:extLst>
                    <a:ext uri="{FF2B5EF4-FFF2-40B4-BE49-F238E27FC236}">
                      <a16:creationId xmlns:a16="http://schemas.microsoft.com/office/drawing/2014/main" id="{4FEDBB1A-98A9-2353-5C4C-B810E1EE638B}"/>
                    </a:ext>
                  </a:extLst>
                </p:cNvPr>
                <p:cNvGrpSpPr/>
                <p:nvPr/>
              </p:nvGrpSpPr>
              <p:grpSpPr>
                <a:xfrm>
                  <a:off x="3238370" y="764771"/>
                  <a:ext cx="4154415" cy="4976658"/>
                  <a:chOff x="3238370" y="764771"/>
                  <a:chExt cx="4154415" cy="4976658"/>
                </a:xfrm>
              </p:grpSpPr>
              <p:pic>
                <p:nvPicPr>
                  <p:cNvPr id="3" name="Picture 2">
                    <a:extLst>
                      <a:ext uri="{FF2B5EF4-FFF2-40B4-BE49-F238E27FC236}">
                        <a16:creationId xmlns:a16="http://schemas.microsoft.com/office/drawing/2014/main" id="{879DB583-61B1-3363-D432-1BE578B95130}"/>
                      </a:ext>
                    </a:extLst>
                  </p:cNvPr>
                  <p:cNvPicPr>
                    <a:picLocks noChangeAspect="1"/>
                  </p:cNvPicPr>
                  <p:nvPr/>
                </p:nvPicPr>
                <p:blipFill>
                  <a:blip r:embed="rId3"/>
                  <a:srcRect t="5966" r="7630"/>
                  <a:stretch/>
                </p:blipFill>
                <p:spPr>
                  <a:xfrm>
                    <a:off x="3238370" y="764771"/>
                    <a:ext cx="4071289" cy="1506824"/>
                  </a:xfrm>
                  <a:prstGeom prst="rect">
                    <a:avLst/>
                  </a:prstGeom>
                </p:spPr>
              </p:pic>
              <p:pic>
                <p:nvPicPr>
                  <p:cNvPr id="7" name="Picture 6">
                    <a:extLst>
                      <a:ext uri="{FF2B5EF4-FFF2-40B4-BE49-F238E27FC236}">
                        <a16:creationId xmlns:a16="http://schemas.microsoft.com/office/drawing/2014/main" id="{99C6724B-FAC4-8A9A-8748-9CCAB9394CD2}"/>
                      </a:ext>
                    </a:extLst>
                  </p:cNvPr>
                  <p:cNvPicPr>
                    <a:picLocks noChangeAspect="1"/>
                  </p:cNvPicPr>
                  <p:nvPr/>
                </p:nvPicPr>
                <p:blipFill>
                  <a:blip r:embed="rId4"/>
                  <a:srcRect t="6567" r="7630"/>
                  <a:stretch/>
                </p:blipFill>
                <p:spPr>
                  <a:xfrm>
                    <a:off x="3238370" y="4213144"/>
                    <a:ext cx="4071289" cy="1528285"/>
                  </a:xfrm>
                  <a:prstGeom prst="rect">
                    <a:avLst/>
                  </a:prstGeom>
                </p:spPr>
              </p:pic>
              <p:pic>
                <p:nvPicPr>
                  <p:cNvPr id="9" name="Picture 8">
                    <a:extLst>
                      <a:ext uri="{FF2B5EF4-FFF2-40B4-BE49-F238E27FC236}">
                        <a16:creationId xmlns:a16="http://schemas.microsoft.com/office/drawing/2014/main" id="{71D9547C-35A3-25B5-C9F2-69604D28319E}"/>
                      </a:ext>
                    </a:extLst>
                  </p:cNvPr>
                  <p:cNvPicPr>
                    <a:picLocks noChangeAspect="1"/>
                  </p:cNvPicPr>
                  <p:nvPr/>
                </p:nvPicPr>
                <p:blipFill>
                  <a:blip r:embed="rId5"/>
                  <a:srcRect t="6567" r="7630"/>
                  <a:stretch/>
                </p:blipFill>
                <p:spPr>
                  <a:xfrm>
                    <a:off x="3238371" y="2465727"/>
                    <a:ext cx="4071288" cy="1528285"/>
                  </a:xfrm>
                  <a:prstGeom prst="rect">
                    <a:avLst/>
                  </a:prstGeom>
                </p:spPr>
              </p:pic>
              <p:cxnSp>
                <p:nvCxnSpPr>
                  <p:cNvPr id="20" name="Straight Connector 19">
                    <a:extLst>
                      <a:ext uri="{FF2B5EF4-FFF2-40B4-BE49-F238E27FC236}">
                        <a16:creationId xmlns:a16="http://schemas.microsoft.com/office/drawing/2014/main" id="{FC69641B-CC1A-6F99-476D-9B50DAE918A1}"/>
                      </a:ext>
                    </a:extLst>
                  </p:cNvPr>
                  <p:cNvCxnSpPr>
                    <a:cxnSpLocks/>
                  </p:cNvCxnSpPr>
                  <p:nvPr/>
                </p:nvCxnSpPr>
                <p:spPr>
                  <a:xfrm>
                    <a:off x="3238370" y="2319457"/>
                    <a:ext cx="4154415" cy="0"/>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24A7F9C-6E2E-57E3-DDC6-1B6CB89582CE}"/>
                      </a:ext>
                    </a:extLst>
                  </p:cNvPr>
                  <p:cNvCxnSpPr>
                    <a:cxnSpLocks/>
                  </p:cNvCxnSpPr>
                  <p:nvPr/>
                </p:nvCxnSpPr>
                <p:spPr>
                  <a:xfrm>
                    <a:off x="3238370" y="4051275"/>
                    <a:ext cx="4154415" cy="0"/>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4E623309-ECBB-31E6-A615-32776A2858A2}"/>
                    </a:ext>
                  </a:extLst>
                </p:cNvPr>
                <p:cNvSpPr txBox="1"/>
                <p:nvPr/>
              </p:nvSpPr>
              <p:spPr>
                <a:xfrm>
                  <a:off x="3110771" y="602903"/>
                  <a:ext cx="243142" cy="207958"/>
                </a:xfrm>
                <a:prstGeom prst="rect">
                  <a:avLst/>
                </a:prstGeom>
                <a:noFill/>
              </p:spPr>
              <p:txBody>
                <a:bodyPr wrap="none" rtlCol="0">
                  <a:spAutoFit/>
                </a:bodyPr>
                <a:lstStyle/>
                <a:p>
                  <a:r>
                    <a:rPr lang="en-US" sz="1050" b="1">
                      <a:latin typeface="Arial" panose="020B0604020202020204" pitchFamily="34" charset="0"/>
                      <a:cs typeface="Arial" panose="020B0604020202020204" pitchFamily="34" charset="0"/>
                    </a:rPr>
                    <a:t>a.</a:t>
                  </a:r>
                </a:p>
              </p:txBody>
            </p:sp>
            <p:sp>
              <p:nvSpPr>
                <p:cNvPr id="31" name="TextBox 30">
                  <a:extLst>
                    <a:ext uri="{FF2B5EF4-FFF2-40B4-BE49-F238E27FC236}">
                      <a16:creationId xmlns:a16="http://schemas.microsoft.com/office/drawing/2014/main" id="{454ADA39-58F9-93D7-5ADA-410FBE45EC29}"/>
                    </a:ext>
                  </a:extLst>
                </p:cNvPr>
                <p:cNvSpPr txBox="1"/>
                <p:nvPr/>
              </p:nvSpPr>
              <p:spPr>
                <a:xfrm>
                  <a:off x="3110771" y="2324704"/>
                  <a:ext cx="248394" cy="207958"/>
                </a:xfrm>
                <a:prstGeom prst="rect">
                  <a:avLst/>
                </a:prstGeom>
                <a:noFill/>
              </p:spPr>
              <p:txBody>
                <a:bodyPr wrap="none" rtlCol="0">
                  <a:spAutoFit/>
                </a:bodyPr>
                <a:lstStyle/>
                <a:p>
                  <a:r>
                    <a:rPr lang="en-US" sz="1050" b="1">
                      <a:latin typeface="Arial" panose="020B0604020202020204" pitchFamily="34" charset="0"/>
                      <a:cs typeface="Arial" panose="020B0604020202020204" pitchFamily="34" charset="0"/>
                    </a:rPr>
                    <a:t>b.</a:t>
                  </a:r>
                </a:p>
              </p:txBody>
            </p:sp>
            <p:sp>
              <p:nvSpPr>
                <p:cNvPr id="32" name="TextBox 31">
                  <a:extLst>
                    <a:ext uri="{FF2B5EF4-FFF2-40B4-BE49-F238E27FC236}">
                      <a16:creationId xmlns:a16="http://schemas.microsoft.com/office/drawing/2014/main" id="{5A6639E0-8481-2538-F8A5-FED7B8058AE7}"/>
                    </a:ext>
                  </a:extLst>
                </p:cNvPr>
                <p:cNvSpPr txBox="1"/>
                <p:nvPr/>
              </p:nvSpPr>
              <p:spPr>
                <a:xfrm>
                  <a:off x="3110771" y="4056633"/>
                  <a:ext cx="243142" cy="207958"/>
                </a:xfrm>
                <a:prstGeom prst="rect">
                  <a:avLst/>
                </a:prstGeom>
                <a:noFill/>
              </p:spPr>
              <p:txBody>
                <a:bodyPr wrap="none" rtlCol="0">
                  <a:spAutoFit/>
                </a:bodyPr>
                <a:lstStyle/>
                <a:p>
                  <a:r>
                    <a:rPr lang="en-US" sz="1050" b="1">
                      <a:latin typeface="Arial" panose="020B0604020202020204" pitchFamily="34" charset="0"/>
                      <a:cs typeface="Arial" panose="020B0604020202020204" pitchFamily="34" charset="0"/>
                    </a:rPr>
                    <a:t>c.</a:t>
                  </a:r>
                </a:p>
              </p:txBody>
            </p:sp>
            <p:sp>
              <p:nvSpPr>
                <p:cNvPr id="34" name="Freeform 33">
                  <a:extLst>
                    <a:ext uri="{FF2B5EF4-FFF2-40B4-BE49-F238E27FC236}">
                      <a16:creationId xmlns:a16="http://schemas.microsoft.com/office/drawing/2014/main" id="{5DF0448A-8E47-1E1A-50DC-38E83C6189A2}"/>
                    </a:ext>
                  </a:extLst>
                </p:cNvPr>
                <p:cNvSpPr/>
                <p:nvPr/>
              </p:nvSpPr>
              <p:spPr>
                <a:xfrm>
                  <a:off x="3553905" y="4617173"/>
                  <a:ext cx="961534" cy="614703"/>
                </a:xfrm>
                <a:custGeom>
                  <a:avLst/>
                  <a:gdLst>
                    <a:gd name="connsiteX0" fmla="*/ 0 w 961534"/>
                    <a:gd name="connsiteY0" fmla="*/ 558142 h 614703"/>
                    <a:gd name="connsiteX1" fmla="*/ 466627 w 961534"/>
                    <a:gd name="connsiteY1" fmla="*/ 6674 h 614703"/>
                    <a:gd name="connsiteX2" fmla="*/ 829559 w 961534"/>
                    <a:gd name="connsiteY2" fmla="*/ 275338 h 614703"/>
                    <a:gd name="connsiteX3" fmla="*/ 961534 w 961534"/>
                    <a:gd name="connsiteY3" fmla="*/ 614703 h 614703"/>
                  </a:gdLst>
                  <a:ahLst/>
                  <a:cxnLst>
                    <a:cxn ang="0">
                      <a:pos x="connsiteX0" y="connsiteY0"/>
                    </a:cxn>
                    <a:cxn ang="0">
                      <a:pos x="connsiteX1" y="connsiteY1"/>
                    </a:cxn>
                    <a:cxn ang="0">
                      <a:pos x="connsiteX2" y="connsiteY2"/>
                    </a:cxn>
                    <a:cxn ang="0">
                      <a:pos x="connsiteX3" y="connsiteY3"/>
                    </a:cxn>
                  </a:cxnLst>
                  <a:rect l="l" t="t" r="r" b="b"/>
                  <a:pathLst>
                    <a:path w="961534" h="614703">
                      <a:moveTo>
                        <a:pt x="0" y="558142"/>
                      </a:moveTo>
                      <a:cubicBezTo>
                        <a:pt x="164183" y="305975"/>
                        <a:pt x="328367" y="53808"/>
                        <a:pt x="466627" y="6674"/>
                      </a:cubicBezTo>
                      <a:cubicBezTo>
                        <a:pt x="604887" y="-40460"/>
                        <a:pt x="747075" y="174000"/>
                        <a:pt x="829559" y="275338"/>
                      </a:cubicBezTo>
                      <a:cubicBezTo>
                        <a:pt x="912043" y="376676"/>
                        <a:pt x="936788" y="495689"/>
                        <a:pt x="961534" y="614703"/>
                      </a:cubicBezTo>
                    </a:path>
                  </a:pathLst>
                </a:custGeom>
                <a:noFill/>
                <a:ln w="9525">
                  <a:solidFill>
                    <a:schemeClr val="bg1">
                      <a:lumMod val="65000"/>
                    </a:schemeClr>
                  </a:solidFill>
                  <a:prstDash val="sysDot"/>
                  <a:headEnd type="none" w="med" len="med"/>
                  <a:tailEnd type="stealth"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6" name="Freeform 35">
                <a:extLst>
                  <a:ext uri="{FF2B5EF4-FFF2-40B4-BE49-F238E27FC236}">
                    <a16:creationId xmlns:a16="http://schemas.microsoft.com/office/drawing/2014/main" id="{46C23BF4-07E9-3FAC-62C8-AC674BEA4854}"/>
                  </a:ext>
                </a:extLst>
              </p:cNvPr>
              <p:cNvSpPr/>
              <p:nvPr/>
            </p:nvSpPr>
            <p:spPr>
              <a:xfrm>
                <a:off x="4901207" y="4652128"/>
                <a:ext cx="872711" cy="580022"/>
              </a:xfrm>
              <a:custGeom>
                <a:avLst/>
                <a:gdLst>
                  <a:gd name="connsiteX0" fmla="*/ 872711 w 872711"/>
                  <a:gd name="connsiteY0" fmla="*/ 348792 h 580022"/>
                  <a:gd name="connsiteX1" fmla="*/ 250541 w 872711"/>
                  <a:gd name="connsiteY1" fmla="*/ 579748 h 580022"/>
                  <a:gd name="connsiteX2" fmla="*/ 5445 w 872711"/>
                  <a:gd name="connsiteY2" fmla="*/ 386499 h 580022"/>
                  <a:gd name="connsiteX3" fmla="*/ 104426 w 872711"/>
                  <a:gd name="connsiteY3" fmla="*/ 0 h 580022"/>
                </a:gdLst>
                <a:ahLst/>
                <a:cxnLst>
                  <a:cxn ang="0">
                    <a:pos x="connsiteX0" y="connsiteY0"/>
                  </a:cxn>
                  <a:cxn ang="0">
                    <a:pos x="connsiteX1" y="connsiteY1"/>
                  </a:cxn>
                  <a:cxn ang="0">
                    <a:pos x="connsiteX2" y="connsiteY2"/>
                  </a:cxn>
                  <a:cxn ang="0">
                    <a:pos x="connsiteX3" y="connsiteY3"/>
                  </a:cxn>
                </a:cxnLst>
                <a:rect l="l" t="t" r="r" b="b"/>
                <a:pathLst>
                  <a:path w="872711" h="580022">
                    <a:moveTo>
                      <a:pt x="872711" y="348792"/>
                    </a:moveTo>
                    <a:cubicBezTo>
                      <a:pt x="633898" y="461128"/>
                      <a:pt x="395085" y="573464"/>
                      <a:pt x="250541" y="579748"/>
                    </a:cubicBezTo>
                    <a:cubicBezTo>
                      <a:pt x="105997" y="586033"/>
                      <a:pt x="29797" y="483124"/>
                      <a:pt x="5445" y="386499"/>
                    </a:cubicBezTo>
                    <a:cubicBezTo>
                      <a:pt x="-18908" y="289874"/>
                      <a:pt x="42759" y="144937"/>
                      <a:pt x="104426" y="0"/>
                    </a:cubicBezTo>
                  </a:path>
                </a:pathLst>
              </a:custGeom>
              <a:noFill/>
              <a:ln w="12700">
                <a:solidFill>
                  <a:schemeClr val="bg1">
                    <a:lumMod val="65000"/>
                  </a:schemeClr>
                </a:solidFill>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Freeform 36">
                <a:extLst>
                  <a:ext uri="{FF2B5EF4-FFF2-40B4-BE49-F238E27FC236}">
                    <a16:creationId xmlns:a16="http://schemas.microsoft.com/office/drawing/2014/main" id="{A0FEAE0D-AEAB-B4A7-981C-01FFC219EB01}"/>
                  </a:ext>
                </a:extLst>
              </p:cNvPr>
              <p:cNvSpPr/>
              <p:nvPr/>
            </p:nvSpPr>
            <p:spPr>
              <a:xfrm>
                <a:off x="6207551" y="4655651"/>
                <a:ext cx="1008668" cy="624840"/>
              </a:xfrm>
              <a:custGeom>
                <a:avLst/>
                <a:gdLst>
                  <a:gd name="connsiteX0" fmla="*/ 0 w 1008668"/>
                  <a:gd name="connsiteY0" fmla="*/ 472530 h 624840"/>
                  <a:gd name="connsiteX1" fmla="*/ 763571 w 1008668"/>
                  <a:gd name="connsiteY1" fmla="*/ 1190 h 624840"/>
                  <a:gd name="connsiteX2" fmla="*/ 862552 w 1008668"/>
                  <a:gd name="connsiteY2" fmla="*/ 595079 h 624840"/>
                  <a:gd name="connsiteX3" fmla="*/ 1008668 w 1008668"/>
                  <a:gd name="connsiteY3" fmla="*/ 481957 h 624840"/>
                </a:gdLst>
                <a:ahLst/>
                <a:cxnLst>
                  <a:cxn ang="0">
                    <a:pos x="connsiteX0" y="connsiteY0"/>
                  </a:cxn>
                  <a:cxn ang="0">
                    <a:pos x="connsiteX1" y="connsiteY1"/>
                  </a:cxn>
                  <a:cxn ang="0">
                    <a:pos x="connsiteX2" y="connsiteY2"/>
                  </a:cxn>
                  <a:cxn ang="0">
                    <a:pos x="connsiteX3" y="connsiteY3"/>
                  </a:cxn>
                </a:cxnLst>
                <a:rect l="l" t="t" r="r" b="b"/>
                <a:pathLst>
                  <a:path w="1008668" h="624840">
                    <a:moveTo>
                      <a:pt x="0" y="472530"/>
                    </a:moveTo>
                    <a:cubicBezTo>
                      <a:pt x="309906" y="226647"/>
                      <a:pt x="619812" y="-19235"/>
                      <a:pt x="763571" y="1190"/>
                    </a:cubicBezTo>
                    <a:cubicBezTo>
                      <a:pt x="907330" y="21615"/>
                      <a:pt x="821702" y="514951"/>
                      <a:pt x="862552" y="595079"/>
                    </a:cubicBezTo>
                    <a:cubicBezTo>
                      <a:pt x="903402" y="675207"/>
                      <a:pt x="956035" y="578582"/>
                      <a:pt x="1008668" y="481957"/>
                    </a:cubicBezTo>
                  </a:path>
                </a:pathLst>
              </a:custGeom>
              <a:noFill/>
              <a:ln w="12700">
                <a:solidFill>
                  <a:schemeClr val="bg1">
                    <a:lumMod val="65000"/>
                  </a:schemeClr>
                </a:solidFill>
                <a:prstDash val="sysDot"/>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48" name="Group 47">
              <a:extLst>
                <a:ext uri="{FF2B5EF4-FFF2-40B4-BE49-F238E27FC236}">
                  <a16:creationId xmlns:a16="http://schemas.microsoft.com/office/drawing/2014/main" id="{C48E2020-71B3-2317-0D6E-3BBD2750EA3F}"/>
                </a:ext>
              </a:extLst>
            </p:cNvPr>
            <p:cNvGrpSpPr/>
            <p:nvPr/>
          </p:nvGrpSpPr>
          <p:grpSpPr>
            <a:xfrm>
              <a:off x="7437259" y="2804179"/>
              <a:ext cx="346075" cy="728613"/>
              <a:chOff x="7829551" y="918735"/>
              <a:chExt cx="346075" cy="728613"/>
            </a:xfrm>
          </p:grpSpPr>
          <p:grpSp>
            <p:nvGrpSpPr>
              <p:cNvPr id="46" name="Group 45">
                <a:extLst>
                  <a:ext uri="{FF2B5EF4-FFF2-40B4-BE49-F238E27FC236}">
                    <a16:creationId xmlns:a16="http://schemas.microsoft.com/office/drawing/2014/main" id="{584F7D54-A63D-7212-B539-1E711810D108}"/>
                  </a:ext>
                </a:extLst>
              </p:cNvPr>
              <p:cNvGrpSpPr/>
              <p:nvPr/>
            </p:nvGrpSpPr>
            <p:grpSpPr>
              <a:xfrm>
                <a:off x="7829551" y="918735"/>
                <a:ext cx="288924" cy="728613"/>
                <a:chOff x="7829551" y="918735"/>
                <a:chExt cx="288924" cy="728613"/>
              </a:xfrm>
            </p:grpSpPr>
            <p:grpSp>
              <p:nvGrpSpPr>
                <p:cNvPr id="45" name="Group 44">
                  <a:extLst>
                    <a:ext uri="{FF2B5EF4-FFF2-40B4-BE49-F238E27FC236}">
                      <a16:creationId xmlns:a16="http://schemas.microsoft.com/office/drawing/2014/main" id="{7F779FF4-652E-00F4-C3D6-0A2354C8EA2B}"/>
                    </a:ext>
                  </a:extLst>
                </p:cNvPr>
                <p:cNvGrpSpPr/>
                <p:nvPr/>
              </p:nvGrpSpPr>
              <p:grpSpPr>
                <a:xfrm>
                  <a:off x="7829551" y="918735"/>
                  <a:ext cx="288924" cy="671940"/>
                  <a:chOff x="8074025" y="204360"/>
                  <a:chExt cx="606425" cy="1424148"/>
                </a:xfrm>
              </p:grpSpPr>
              <p:pic>
                <p:nvPicPr>
                  <p:cNvPr id="41" name="Picture 40">
                    <a:extLst>
                      <a:ext uri="{FF2B5EF4-FFF2-40B4-BE49-F238E27FC236}">
                        <a16:creationId xmlns:a16="http://schemas.microsoft.com/office/drawing/2014/main" id="{3D958B6E-FD89-4780-DCC2-EE38518442C9}"/>
                      </a:ext>
                    </a:extLst>
                  </p:cNvPr>
                  <p:cNvPicPr>
                    <a:picLocks noChangeAspect="1"/>
                  </p:cNvPicPr>
                  <p:nvPr/>
                </p:nvPicPr>
                <p:blipFill>
                  <a:blip r:embed="rId3"/>
                  <a:srcRect l="92794" t="13719" r="940" b="49626"/>
                  <a:stretch/>
                </p:blipFill>
                <p:spPr>
                  <a:xfrm>
                    <a:off x="8074025" y="204360"/>
                    <a:ext cx="606425" cy="1289527"/>
                  </a:xfrm>
                  <a:prstGeom prst="rect">
                    <a:avLst/>
                  </a:prstGeom>
                </p:spPr>
              </p:pic>
              <p:sp>
                <p:nvSpPr>
                  <p:cNvPr id="43" name="Rectangle 42">
                    <a:extLst>
                      <a:ext uri="{FF2B5EF4-FFF2-40B4-BE49-F238E27FC236}">
                        <a16:creationId xmlns:a16="http://schemas.microsoft.com/office/drawing/2014/main" id="{4B4E9041-1959-92CD-7DA1-4C68BA9DD9F9}"/>
                      </a:ext>
                    </a:extLst>
                  </p:cNvPr>
                  <p:cNvSpPr/>
                  <p:nvPr/>
                </p:nvSpPr>
                <p:spPr>
                  <a:xfrm>
                    <a:off x="8173033" y="1546491"/>
                    <a:ext cx="79375" cy="82017"/>
                  </a:xfrm>
                  <a:prstGeom prst="rect">
                    <a:avLst/>
                  </a:prstGeom>
                  <a:solidFill>
                    <a:schemeClr val="bg2">
                      <a:lumMod val="25000"/>
                    </a:schemeClr>
                  </a:solidFill>
                  <a:ln w="31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44" name="TextBox 43">
                  <a:extLst>
                    <a:ext uri="{FF2B5EF4-FFF2-40B4-BE49-F238E27FC236}">
                      <a16:creationId xmlns:a16="http://schemas.microsoft.com/office/drawing/2014/main" id="{11CF9914-0FD5-2C5D-F3CE-5B095D706D85}"/>
                    </a:ext>
                  </a:extLst>
                </p:cNvPr>
                <p:cNvSpPr txBox="1"/>
                <p:nvPr/>
              </p:nvSpPr>
              <p:spPr>
                <a:xfrm>
                  <a:off x="7917884" y="1496106"/>
                  <a:ext cx="186690" cy="151242"/>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3</a:t>
                  </a:r>
                </a:p>
              </p:txBody>
            </p:sp>
          </p:grpSp>
          <p:sp>
            <p:nvSpPr>
              <p:cNvPr id="47" name="Rectangle 46">
                <a:extLst>
                  <a:ext uri="{FF2B5EF4-FFF2-40B4-BE49-F238E27FC236}">
                    <a16:creationId xmlns:a16="http://schemas.microsoft.com/office/drawing/2014/main" id="{C0A552C5-9BD8-A513-CE48-A5547D1E0FFC}"/>
                  </a:ext>
                </a:extLst>
              </p:cNvPr>
              <p:cNvSpPr/>
              <p:nvPr/>
            </p:nvSpPr>
            <p:spPr>
              <a:xfrm>
                <a:off x="7840266" y="918735"/>
                <a:ext cx="335360" cy="726360"/>
              </a:xfrm>
              <a:prstGeom prst="rect">
                <a:avLst/>
              </a:prstGeom>
              <a:noFill/>
              <a:ln w="31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4" name="Title 3">
            <a:extLst>
              <a:ext uri="{FF2B5EF4-FFF2-40B4-BE49-F238E27FC236}">
                <a16:creationId xmlns:a16="http://schemas.microsoft.com/office/drawing/2014/main" id="{4B643738-B016-AE62-226E-4E64EC2C7F90}"/>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595398EE-2EF0-5154-2E22-241047882DD4}"/>
              </a:ext>
            </a:extLst>
          </p:cNvPr>
          <p:cNvSpPr>
            <a:spLocks noGrp="1"/>
          </p:cNvSpPr>
          <p:nvPr>
            <p:ph type="sldNum" sz="quarter" idx="12"/>
          </p:nvPr>
        </p:nvSpPr>
        <p:spPr/>
        <p:txBody>
          <a:bodyPr/>
          <a:lstStyle/>
          <a:p>
            <a:fld id="{4BE72A50-E5B2-1A4D-8D3C-2C19FF24C84B}" type="slidenum">
              <a:rPr lang="en-US" smtClean="0"/>
              <a:t>41</a:t>
            </a:fld>
            <a:endParaRPr lang="en-US"/>
          </a:p>
        </p:txBody>
      </p:sp>
    </p:spTree>
    <p:extLst>
      <p:ext uri="{BB962C8B-B14F-4D97-AF65-F5344CB8AC3E}">
        <p14:creationId xmlns:p14="http://schemas.microsoft.com/office/powerpoint/2010/main" val="1010349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CDF7D-7679-7F9A-ECB1-5ED2D83C1ADE}"/>
              </a:ext>
            </a:extLst>
          </p:cNvPr>
          <p:cNvGrpSpPr>
            <a:grpSpLocks noChangeAspect="1"/>
          </p:cNvGrpSpPr>
          <p:nvPr/>
        </p:nvGrpSpPr>
        <p:grpSpPr>
          <a:xfrm>
            <a:off x="2080374" y="126942"/>
            <a:ext cx="3843349" cy="6731058"/>
            <a:chOff x="3521220" y="345324"/>
            <a:chExt cx="3718656" cy="6512676"/>
          </a:xfrm>
        </p:grpSpPr>
        <p:grpSp>
          <p:nvGrpSpPr>
            <p:cNvPr id="8" name="Group 7">
              <a:extLst>
                <a:ext uri="{FF2B5EF4-FFF2-40B4-BE49-F238E27FC236}">
                  <a16:creationId xmlns:a16="http://schemas.microsoft.com/office/drawing/2014/main" id="{5A7B2CB6-64B6-9CA6-BC1C-DB3E8EEDAD12}"/>
                </a:ext>
              </a:extLst>
            </p:cNvPr>
            <p:cNvGrpSpPr/>
            <p:nvPr/>
          </p:nvGrpSpPr>
          <p:grpSpPr>
            <a:xfrm>
              <a:off x="3705180" y="345324"/>
              <a:ext cx="3534696" cy="6512676"/>
              <a:chOff x="3705180" y="345324"/>
              <a:chExt cx="3534696" cy="6512676"/>
            </a:xfrm>
          </p:grpSpPr>
          <p:grpSp>
            <p:nvGrpSpPr>
              <p:cNvPr id="2" name="Group 1">
                <a:extLst>
                  <a:ext uri="{FF2B5EF4-FFF2-40B4-BE49-F238E27FC236}">
                    <a16:creationId xmlns:a16="http://schemas.microsoft.com/office/drawing/2014/main" id="{9F00C690-6A7A-B53A-4862-62DF98A6EEF7}"/>
                  </a:ext>
                </a:extLst>
              </p:cNvPr>
              <p:cNvGrpSpPr/>
              <p:nvPr/>
            </p:nvGrpSpPr>
            <p:grpSpPr>
              <a:xfrm>
                <a:off x="3705180" y="345324"/>
                <a:ext cx="3534696" cy="6512676"/>
                <a:chOff x="3705180" y="345324"/>
                <a:chExt cx="3534696" cy="6512676"/>
              </a:xfrm>
            </p:grpSpPr>
            <p:pic>
              <p:nvPicPr>
                <p:cNvPr id="7" name="Picture 6">
                  <a:extLst>
                    <a:ext uri="{FF2B5EF4-FFF2-40B4-BE49-F238E27FC236}">
                      <a16:creationId xmlns:a16="http://schemas.microsoft.com/office/drawing/2014/main" id="{7A25B7E9-5770-0058-4A4D-7574E833A00B}"/>
                    </a:ext>
                  </a:extLst>
                </p:cNvPr>
                <p:cNvPicPr>
                  <a:picLocks noChangeAspect="1"/>
                </p:cNvPicPr>
                <p:nvPr/>
              </p:nvPicPr>
              <p:blipFill>
                <a:blip r:embed="rId3"/>
                <a:srcRect l="13084" t="11572"/>
                <a:stretch/>
              </p:blipFill>
              <p:spPr>
                <a:xfrm>
                  <a:off x="4061454" y="3924300"/>
                  <a:ext cx="3178422" cy="2933700"/>
                </a:xfrm>
                <a:prstGeom prst="rect">
                  <a:avLst/>
                </a:prstGeom>
              </p:spPr>
            </p:pic>
            <p:grpSp>
              <p:nvGrpSpPr>
                <p:cNvPr id="18" name="Group 17">
                  <a:extLst>
                    <a:ext uri="{FF2B5EF4-FFF2-40B4-BE49-F238E27FC236}">
                      <a16:creationId xmlns:a16="http://schemas.microsoft.com/office/drawing/2014/main" id="{F9841FA3-19AA-AB6C-2664-4D88EA66340F}"/>
                    </a:ext>
                  </a:extLst>
                </p:cNvPr>
                <p:cNvGrpSpPr>
                  <a:grpSpLocks noChangeAspect="1"/>
                </p:cNvGrpSpPr>
                <p:nvPr/>
              </p:nvGrpSpPr>
              <p:grpSpPr>
                <a:xfrm>
                  <a:off x="4125532" y="506225"/>
                  <a:ext cx="3114344" cy="2967785"/>
                  <a:chOff x="2936142" y="-139700"/>
                  <a:chExt cx="3744934" cy="3568700"/>
                </a:xfrm>
              </p:grpSpPr>
              <p:pic>
                <p:nvPicPr>
                  <p:cNvPr id="12" name="Picture 11">
                    <a:extLst>
                      <a:ext uri="{FF2B5EF4-FFF2-40B4-BE49-F238E27FC236}">
                        <a16:creationId xmlns:a16="http://schemas.microsoft.com/office/drawing/2014/main" id="{3AA1FEEB-B98A-06CC-D775-0DE2E6AE31E0}"/>
                      </a:ext>
                    </a:extLst>
                  </p:cNvPr>
                  <p:cNvPicPr>
                    <a:picLocks noChangeAspect="1"/>
                  </p:cNvPicPr>
                  <p:nvPr/>
                </p:nvPicPr>
                <p:blipFill>
                  <a:blip r:embed="rId4"/>
                  <a:srcRect l="14577" t="11263" b="8925"/>
                  <a:stretch/>
                </p:blipFill>
                <p:spPr>
                  <a:xfrm>
                    <a:off x="2936142" y="-139700"/>
                    <a:ext cx="3744934" cy="3186788"/>
                  </a:xfrm>
                  <a:prstGeom prst="rect">
                    <a:avLst/>
                  </a:prstGeom>
                </p:spPr>
              </p:pic>
              <p:pic>
                <p:nvPicPr>
                  <p:cNvPr id="13" name="Picture 12">
                    <a:extLst>
                      <a:ext uri="{FF2B5EF4-FFF2-40B4-BE49-F238E27FC236}">
                        <a16:creationId xmlns:a16="http://schemas.microsoft.com/office/drawing/2014/main" id="{4C697FD2-D287-F893-B638-8FEE533E2C62}"/>
                      </a:ext>
                    </a:extLst>
                  </p:cNvPr>
                  <p:cNvPicPr>
                    <a:picLocks noChangeAspect="1"/>
                  </p:cNvPicPr>
                  <p:nvPr/>
                </p:nvPicPr>
                <p:blipFill>
                  <a:blip r:embed="rId5"/>
                  <a:srcRect l="87659" t="24799" r="3630" b="8925"/>
                  <a:stretch/>
                </p:blipFill>
                <p:spPr>
                  <a:xfrm rot="16200000">
                    <a:off x="4603744" y="1914889"/>
                    <a:ext cx="381912" cy="2646309"/>
                  </a:xfrm>
                  <a:prstGeom prst="rect">
                    <a:avLst/>
                  </a:prstGeom>
                </p:spPr>
              </p:pic>
            </p:grpSp>
            <p:sp>
              <p:nvSpPr>
                <p:cNvPr id="21" name="TextBox 20">
                  <a:extLst>
                    <a:ext uri="{FF2B5EF4-FFF2-40B4-BE49-F238E27FC236}">
                      <a16:creationId xmlns:a16="http://schemas.microsoft.com/office/drawing/2014/main" id="{A5B60AA8-C1DF-9172-32FB-8DACBC677B60}"/>
                    </a:ext>
                  </a:extLst>
                </p:cNvPr>
                <p:cNvSpPr txBox="1"/>
                <p:nvPr/>
              </p:nvSpPr>
              <p:spPr>
                <a:xfrm>
                  <a:off x="4676680" y="3708856"/>
                  <a:ext cx="2294233" cy="238233"/>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After background normalization (WCE)</a:t>
                  </a:r>
                </a:p>
              </p:txBody>
            </p:sp>
            <p:sp>
              <p:nvSpPr>
                <p:cNvPr id="22" name="TextBox 21">
                  <a:extLst>
                    <a:ext uri="{FF2B5EF4-FFF2-40B4-BE49-F238E27FC236}">
                      <a16:creationId xmlns:a16="http://schemas.microsoft.com/office/drawing/2014/main" id="{E0764B4B-2C3B-2CD8-99E4-F099DDCF90A2}"/>
                    </a:ext>
                  </a:extLst>
                </p:cNvPr>
                <p:cNvSpPr txBox="1"/>
                <p:nvPr/>
              </p:nvSpPr>
              <p:spPr>
                <a:xfrm>
                  <a:off x="4653871" y="345324"/>
                  <a:ext cx="2432272" cy="238233"/>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Prior to background normalization (WCE)</a:t>
                  </a:r>
                </a:p>
              </p:txBody>
            </p:sp>
            <p:pic>
              <p:nvPicPr>
                <p:cNvPr id="26" name="Picture 25">
                  <a:extLst>
                    <a:ext uri="{FF2B5EF4-FFF2-40B4-BE49-F238E27FC236}">
                      <a16:creationId xmlns:a16="http://schemas.microsoft.com/office/drawing/2014/main" id="{40F2AD70-6974-F264-9EB8-F3CD2CE4F3D1}"/>
                    </a:ext>
                  </a:extLst>
                </p:cNvPr>
                <p:cNvPicPr>
                  <a:picLocks noChangeAspect="1"/>
                </p:cNvPicPr>
                <p:nvPr/>
              </p:nvPicPr>
              <p:blipFill>
                <a:blip r:embed="rId6"/>
                <a:srcRect t="48721" r="87624" b="26456"/>
                <a:stretch/>
              </p:blipFill>
              <p:spPr>
                <a:xfrm>
                  <a:off x="3705180" y="1728573"/>
                  <a:ext cx="420352" cy="767895"/>
                </a:xfrm>
                <a:prstGeom prst="rect">
                  <a:avLst/>
                </a:prstGeom>
              </p:spPr>
            </p:pic>
            <p:pic>
              <p:nvPicPr>
                <p:cNvPr id="27" name="Picture 26">
                  <a:extLst>
                    <a:ext uri="{FF2B5EF4-FFF2-40B4-BE49-F238E27FC236}">
                      <a16:creationId xmlns:a16="http://schemas.microsoft.com/office/drawing/2014/main" id="{9C206BD1-E8F6-6C4A-60AE-85C93A40DAF0}"/>
                    </a:ext>
                  </a:extLst>
                </p:cNvPr>
                <p:cNvPicPr>
                  <a:picLocks noChangeAspect="1"/>
                </p:cNvPicPr>
                <p:nvPr/>
              </p:nvPicPr>
              <p:blipFill>
                <a:blip r:embed="rId7"/>
                <a:srcRect t="48721" r="87624" b="26456"/>
                <a:stretch/>
              </p:blipFill>
              <p:spPr>
                <a:xfrm>
                  <a:off x="3708342" y="5007202"/>
                  <a:ext cx="420352" cy="767895"/>
                </a:xfrm>
                <a:prstGeom prst="rect">
                  <a:avLst/>
                </a:prstGeom>
              </p:spPr>
            </p:pic>
          </p:grpSp>
          <p:sp>
            <p:nvSpPr>
              <p:cNvPr id="5" name="TextBox 4">
                <a:extLst>
                  <a:ext uri="{FF2B5EF4-FFF2-40B4-BE49-F238E27FC236}">
                    <a16:creationId xmlns:a16="http://schemas.microsoft.com/office/drawing/2014/main" id="{CE9B44E7-9F19-8AC4-5376-858481FA108F}"/>
                  </a:ext>
                </a:extLst>
              </p:cNvPr>
              <p:cNvSpPr txBox="1"/>
              <p:nvPr/>
            </p:nvSpPr>
            <p:spPr>
              <a:xfrm>
                <a:off x="3705180" y="356355"/>
                <a:ext cx="287244" cy="245678"/>
              </a:xfrm>
              <a:prstGeom prst="rect">
                <a:avLst/>
              </a:prstGeom>
              <a:noFill/>
            </p:spPr>
            <p:txBody>
              <a:bodyPr wrap="none" rtlCol="0">
                <a:spAutoFit/>
              </a:bodyPr>
              <a:lstStyle/>
              <a:p>
                <a:r>
                  <a:rPr lang="en-US" sz="1050" b="1">
                    <a:latin typeface="Arial" panose="020B0604020202020204" pitchFamily="34" charset="0"/>
                    <a:cs typeface="Arial" panose="020B0604020202020204" pitchFamily="34" charset="0"/>
                  </a:rPr>
                  <a:t>a.</a:t>
                </a:r>
              </a:p>
            </p:txBody>
          </p:sp>
          <p:sp>
            <p:nvSpPr>
              <p:cNvPr id="6" name="TextBox 5">
                <a:extLst>
                  <a:ext uri="{FF2B5EF4-FFF2-40B4-BE49-F238E27FC236}">
                    <a16:creationId xmlns:a16="http://schemas.microsoft.com/office/drawing/2014/main" id="{625E3DAC-6875-C16C-731A-4CEB789C8868}"/>
                  </a:ext>
                </a:extLst>
              </p:cNvPr>
              <p:cNvSpPr txBox="1"/>
              <p:nvPr/>
            </p:nvSpPr>
            <p:spPr>
              <a:xfrm>
                <a:off x="3787757" y="3788853"/>
                <a:ext cx="293448" cy="245678"/>
              </a:xfrm>
              <a:prstGeom prst="rect">
                <a:avLst/>
              </a:prstGeom>
              <a:noFill/>
            </p:spPr>
            <p:txBody>
              <a:bodyPr wrap="none" rtlCol="0">
                <a:spAutoFit/>
              </a:bodyPr>
              <a:lstStyle/>
              <a:p>
                <a:r>
                  <a:rPr lang="en-US" sz="1050" b="1">
                    <a:latin typeface="Arial" panose="020B0604020202020204" pitchFamily="34" charset="0"/>
                    <a:cs typeface="Arial" panose="020B0604020202020204" pitchFamily="34" charset="0"/>
                  </a:rPr>
                  <a:t>b.</a:t>
                </a:r>
              </a:p>
            </p:txBody>
          </p:sp>
        </p:grpSp>
        <p:grpSp>
          <p:nvGrpSpPr>
            <p:cNvPr id="9" name="Group 8">
              <a:extLst>
                <a:ext uri="{FF2B5EF4-FFF2-40B4-BE49-F238E27FC236}">
                  <a16:creationId xmlns:a16="http://schemas.microsoft.com/office/drawing/2014/main" id="{E8D41499-EC2F-2F0A-F548-38A74E4BA89A}"/>
                </a:ext>
              </a:extLst>
            </p:cNvPr>
            <p:cNvGrpSpPr/>
            <p:nvPr/>
          </p:nvGrpSpPr>
          <p:grpSpPr>
            <a:xfrm>
              <a:off x="3521220" y="3025985"/>
              <a:ext cx="541608" cy="534988"/>
              <a:chOff x="6513107" y="5250688"/>
              <a:chExt cx="1094548" cy="1014042"/>
            </a:xfrm>
          </p:grpSpPr>
          <p:pic>
            <p:nvPicPr>
              <p:cNvPr id="10" name="Picture 9">
                <a:extLst>
                  <a:ext uri="{FF2B5EF4-FFF2-40B4-BE49-F238E27FC236}">
                    <a16:creationId xmlns:a16="http://schemas.microsoft.com/office/drawing/2014/main" id="{F01BA228-B2BB-EA60-AAD5-604A85CAB479}"/>
                  </a:ext>
                </a:extLst>
              </p:cNvPr>
              <p:cNvPicPr>
                <a:picLocks noChangeAspect="1"/>
              </p:cNvPicPr>
              <p:nvPr/>
            </p:nvPicPr>
            <p:blipFill>
              <a:blip r:embed="rId8"/>
              <a:stretch>
                <a:fillRect/>
              </a:stretch>
            </p:blipFill>
            <p:spPr>
              <a:xfrm>
                <a:off x="6699863" y="5534867"/>
                <a:ext cx="703797" cy="729863"/>
              </a:xfrm>
              <a:prstGeom prst="rect">
                <a:avLst/>
              </a:prstGeom>
            </p:spPr>
          </p:pic>
          <p:sp>
            <p:nvSpPr>
              <p:cNvPr id="11" name="TextBox 10">
                <a:extLst>
                  <a:ext uri="{FF2B5EF4-FFF2-40B4-BE49-F238E27FC236}">
                    <a16:creationId xmlns:a16="http://schemas.microsoft.com/office/drawing/2014/main" id="{A87BE3ED-2375-ACAA-D6A8-29DE5847E02E}"/>
                  </a:ext>
                </a:extLst>
              </p:cNvPr>
              <p:cNvSpPr txBox="1"/>
              <p:nvPr/>
            </p:nvSpPr>
            <p:spPr>
              <a:xfrm>
                <a:off x="6513107" y="5250688"/>
                <a:ext cx="1094548" cy="366891"/>
              </a:xfrm>
              <a:prstGeom prst="rect">
                <a:avLst/>
              </a:prstGeom>
              <a:noFill/>
            </p:spPr>
            <p:txBody>
              <a:bodyPr wrap="none" rtlCol="0">
                <a:spAutoFit/>
              </a:bodyPr>
              <a:lstStyle/>
              <a:p>
                <a:pPr algn="ctr"/>
                <a:r>
                  <a:rPr lang="en-US" sz="700" b="1" dirty="0">
                    <a:latin typeface="Arial" panose="020B0604020202020204" pitchFamily="34" charset="0"/>
                    <a:cs typeface="Arial" panose="020B0604020202020204" pitchFamily="34" charset="0"/>
                  </a:rPr>
                  <a:t>Cell type</a:t>
                </a:r>
              </a:p>
            </p:txBody>
          </p:sp>
        </p:grpSp>
        <p:grpSp>
          <p:nvGrpSpPr>
            <p:cNvPr id="14" name="Group 13">
              <a:extLst>
                <a:ext uri="{FF2B5EF4-FFF2-40B4-BE49-F238E27FC236}">
                  <a16:creationId xmlns:a16="http://schemas.microsoft.com/office/drawing/2014/main" id="{A6D50D8C-1275-81EF-873D-B60BC959E476}"/>
                </a:ext>
              </a:extLst>
            </p:cNvPr>
            <p:cNvGrpSpPr/>
            <p:nvPr/>
          </p:nvGrpSpPr>
          <p:grpSpPr>
            <a:xfrm>
              <a:off x="3529957" y="2460744"/>
              <a:ext cx="681566" cy="547993"/>
              <a:chOff x="2073666" y="2233594"/>
              <a:chExt cx="1377397" cy="1038691"/>
            </a:xfrm>
          </p:grpSpPr>
          <p:sp>
            <p:nvSpPr>
              <p:cNvPr id="15" name="TextBox 14">
                <a:extLst>
                  <a:ext uri="{FF2B5EF4-FFF2-40B4-BE49-F238E27FC236}">
                    <a16:creationId xmlns:a16="http://schemas.microsoft.com/office/drawing/2014/main" id="{48357B8D-3DC0-6AC6-F0C2-3A67DA38949E}"/>
                  </a:ext>
                </a:extLst>
              </p:cNvPr>
              <p:cNvSpPr txBox="1"/>
              <p:nvPr/>
            </p:nvSpPr>
            <p:spPr>
              <a:xfrm>
                <a:off x="2073666" y="2233594"/>
                <a:ext cx="1377397" cy="366891"/>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ChIP target</a:t>
                </a:r>
              </a:p>
            </p:txBody>
          </p:sp>
          <p:sp>
            <p:nvSpPr>
              <p:cNvPr id="16" name="Rectangle 15">
                <a:extLst>
                  <a:ext uri="{FF2B5EF4-FFF2-40B4-BE49-F238E27FC236}">
                    <a16:creationId xmlns:a16="http://schemas.microsoft.com/office/drawing/2014/main" id="{01D506F6-80A5-F532-4189-3D265BBB3E81}"/>
                  </a:ext>
                </a:extLst>
              </p:cNvPr>
              <p:cNvSpPr/>
              <p:nvPr/>
            </p:nvSpPr>
            <p:spPr>
              <a:xfrm>
                <a:off x="2242761" y="2550926"/>
                <a:ext cx="1044610" cy="721359"/>
              </a:xfrm>
              <a:prstGeom prst="rect">
                <a:avLst/>
              </a:prstGeom>
              <a:noFill/>
              <a:ln w="63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17" name="Picture 16">
                <a:extLst>
                  <a:ext uri="{FF2B5EF4-FFF2-40B4-BE49-F238E27FC236}">
                    <a16:creationId xmlns:a16="http://schemas.microsoft.com/office/drawing/2014/main" id="{56A791A4-B745-ED4D-C069-97C18CE0E847}"/>
                  </a:ext>
                </a:extLst>
              </p:cNvPr>
              <p:cNvPicPr>
                <a:picLocks noChangeAspect="1"/>
              </p:cNvPicPr>
              <p:nvPr/>
            </p:nvPicPr>
            <p:blipFill>
              <a:blip r:embed="rId9"/>
              <a:srcRect l="11833" t="1583" r="3865" b="40366"/>
              <a:stretch/>
            </p:blipFill>
            <p:spPr>
              <a:xfrm>
                <a:off x="2325096" y="2583619"/>
                <a:ext cx="874538" cy="496821"/>
              </a:xfrm>
              <a:prstGeom prst="rect">
                <a:avLst/>
              </a:prstGeom>
            </p:spPr>
          </p:pic>
          <p:pic>
            <p:nvPicPr>
              <p:cNvPr id="19" name="Picture 18">
                <a:extLst>
                  <a:ext uri="{FF2B5EF4-FFF2-40B4-BE49-F238E27FC236}">
                    <a16:creationId xmlns:a16="http://schemas.microsoft.com/office/drawing/2014/main" id="{45C66E4D-A39F-6B03-02EA-1188EE974D55}"/>
                  </a:ext>
                </a:extLst>
              </p:cNvPr>
              <p:cNvPicPr>
                <a:picLocks noChangeAspect="1"/>
              </p:cNvPicPr>
              <p:nvPr/>
            </p:nvPicPr>
            <p:blipFill>
              <a:blip r:embed="rId9"/>
              <a:srcRect l="11833" t="83868" r="3865" b="4357"/>
              <a:stretch/>
            </p:blipFill>
            <p:spPr>
              <a:xfrm>
                <a:off x="2325096" y="3113133"/>
                <a:ext cx="874538" cy="100778"/>
              </a:xfrm>
              <a:prstGeom prst="rect">
                <a:avLst/>
              </a:prstGeom>
            </p:spPr>
          </p:pic>
        </p:grpSp>
      </p:grpSp>
      <p:sp>
        <p:nvSpPr>
          <p:cNvPr id="20" name="Title 19">
            <a:extLst>
              <a:ext uri="{FF2B5EF4-FFF2-40B4-BE49-F238E27FC236}">
                <a16:creationId xmlns:a16="http://schemas.microsoft.com/office/drawing/2014/main" id="{476A9FFE-D9E1-534B-B673-61C67195A5F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9FCAC55-DAC9-AA58-2F43-3123A38C31B1}"/>
              </a:ext>
            </a:extLst>
          </p:cNvPr>
          <p:cNvSpPr>
            <a:spLocks noGrp="1"/>
          </p:cNvSpPr>
          <p:nvPr>
            <p:ph type="sldNum" sz="quarter" idx="12"/>
          </p:nvPr>
        </p:nvSpPr>
        <p:spPr/>
        <p:txBody>
          <a:bodyPr/>
          <a:lstStyle/>
          <a:p>
            <a:fld id="{4BE72A50-E5B2-1A4D-8D3C-2C19FF24C84B}" type="slidenum">
              <a:rPr lang="en-US" smtClean="0"/>
              <a:t>42</a:t>
            </a:fld>
            <a:endParaRPr lang="en-US"/>
          </a:p>
        </p:txBody>
      </p:sp>
    </p:spTree>
    <p:extLst>
      <p:ext uri="{BB962C8B-B14F-4D97-AF65-F5344CB8AC3E}">
        <p14:creationId xmlns:p14="http://schemas.microsoft.com/office/powerpoint/2010/main" val="947423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F67971E-126F-18A5-64C3-CFB20485018C}"/>
              </a:ext>
            </a:extLst>
          </p:cNvPr>
          <p:cNvGrpSpPr/>
          <p:nvPr/>
        </p:nvGrpSpPr>
        <p:grpSpPr>
          <a:xfrm>
            <a:off x="1093075" y="661895"/>
            <a:ext cx="6649508" cy="5534210"/>
            <a:chOff x="2994685" y="282402"/>
            <a:chExt cx="6842937" cy="5923785"/>
          </a:xfrm>
        </p:grpSpPr>
        <p:pic>
          <p:nvPicPr>
            <p:cNvPr id="3" name="Picture 2">
              <a:extLst>
                <a:ext uri="{FF2B5EF4-FFF2-40B4-BE49-F238E27FC236}">
                  <a16:creationId xmlns:a16="http://schemas.microsoft.com/office/drawing/2014/main" id="{5781D971-9A64-74CA-7370-9DCF4CE45228}"/>
                </a:ext>
              </a:extLst>
            </p:cNvPr>
            <p:cNvPicPr>
              <a:picLocks noChangeAspect="1"/>
            </p:cNvPicPr>
            <p:nvPr/>
          </p:nvPicPr>
          <p:blipFill>
            <a:blip r:embed="rId2"/>
            <a:stretch>
              <a:fillRect/>
            </a:stretch>
          </p:blipFill>
          <p:spPr>
            <a:xfrm>
              <a:off x="6494982" y="635119"/>
              <a:ext cx="3342640" cy="5571067"/>
            </a:xfrm>
            <a:prstGeom prst="rect">
              <a:avLst/>
            </a:prstGeom>
          </p:spPr>
        </p:pic>
        <p:pic>
          <p:nvPicPr>
            <p:cNvPr id="6" name="Picture 5">
              <a:extLst>
                <a:ext uri="{FF2B5EF4-FFF2-40B4-BE49-F238E27FC236}">
                  <a16:creationId xmlns:a16="http://schemas.microsoft.com/office/drawing/2014/main" id="{98C36E1D-3903-9491-3C69-9B086BFE9FE4}"/>
                </a:ext>
              </a:extLst>
            </p:cNvPr>
            <p:cNvPicPr>
              <a:picLocks noChangeAspect="1"/>
            </p:cNvPicPr>
            <p:nvPr/>
          </p:nvPicPr>
          <p:blipFill>
            <a:blip r:embed="rId3"/>
            <a:stretch>
              <a:fillRect/>
            </a:stretch>
          </p:blipFill>
          <p:spPr>
            <a:xfrm>
              <a:off x="2994685" y="635120"/>
              <a:ext cx="3342640" cy="5571067"/>
            </a:xfrm>
            <a:prstGeom prst="rect">
              <a:avLst/>
            </a:prstGeom>
          </p:spPr>
        </p:pic>
        <p:sp>
          <p:nvSpPr>
            <p:cNvPr id="9" name="TextBox 8">
              <a:extLst>
                <a:ext uri="{FF2B5EF4-FFF2-40B4-BE49-F238E27FC236}">
                  <a16:creationId xmlns:a16="http://schemas.microsoft.com/office/drawing/2014/main" id="{240FB90A-2FE0-1B66-7CD5-2EA8682BF4E0}"/>
                </a:ext>
              </a:extLst>
            </p:cNvPr>
            <p:cNvSpPr txBox="1"/>
            <p:nvPr/>
          </p:nvSpPr>
          <p:spPr>
            <a:xfrm>
              <a:off x="7953743" y="282402"/>
              <a:ext cx="437482" cy="329443"/>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AE</a:t>
              </a:r>
            </a:p>
          </p:txBody>
        </p:sp>
        <p:cxnSp>
          <p:nvCxnSpPr>
            <p:cNvPr id="10" name="Straight Connector 9">
              <a:extLst>
                <a:ext uri="{FF2B5EF4-FFF2-40B4-BE49-F238E27FC236}">
                  <a16:creationId xmlns:a16="http://schemas.microsoft.com/office/drawing/2014/main" id="{B6CF797A-FCA2-DAF3-DE5F-7027096331DC}"/>
                </a:ext>
              </a:extLst>
            </p:cNvPr>
            <p:cNvCxnSpPr>
              <a:cxnSpLocks/>
            </p:cNvCxnSpPr>
            <p:nvPr/>
          </p:nvCxnSpPr>
          <p:spPr>
            <a:xfrm>
              <a:off x="6399436" y="365689"/>
              <a:ext cx="0" cy="5840497"/>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3742AE5-2BFF-48EA-2F29-407BE1284B72}"/>
                </a:ext>
              </a:extLst>
            </p:cNvPr>
            <p:cNvSpPr txBox="1"/>
            <p:nvPr/>
          </p:nvSpPr>
          <p:spPr>
            <a:xfrm>
              <a:off x="4572482" y="344037"/>
              <a:ext cx="547481" cy="329443"/>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VAE</a:t>
              </a:r>
            </a:p>
          </p:txBody>
        </p:sp>
      </p:grpSp>
      <p:sp>
        <p:nvSpPr>
          <p:cNvPr id="4" name="Title 3">
            <a:extLst>
              <a:ext uri="{FF2B5EF4-FFF2-40B4-BE49-F238E27FC236}">
                <a16:creationId xmlns:a16="http://schemas.microsoft.com/office/drawing/2014/main" id="{D7ABD881-E795-FA14-629C-E4074D802255}"/>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3F0B5A36-E29A-6E4C-631D-C096053DECCF}"/>
              </a:ext>
            </a:extLst>
          </p:cNvPr>
          <p:cNvSpPr>
            <a:spLocks noGrp="1"/>
          </p:cNvSpPr>
          <p:nvPr>
            <p:ph type="sldNum" sz="quarter" idx="12"/>
          </p:nvPr>
        </p:nvSpPr>
        <p:spPr/>
        <p:txBody>
          <a:bodyPr/>
          <a:lstStyle/>
          <a:p>
            <a:fld id="{4BE72A50-E5B2-1A4D-8D3C-2C19FF24C84B}" type="slidenum">
              <a:rPr lang="en-US" smtClean="0"/>
              <a:t>43</a:t>
            </a:fld>
            <a:endParaRPr lang="en-US"/>
          </a:p>
        </p:txBody>
      </p:sp>
    </p:spTree>
    <p:extLst>
      <p:ext uri="{BB962C8B-B14F-4D97-AF65-F5344CB8AC3E}">
        <p14:creationId xmlns:p14="http://schemas.microsoft.com/office/powerpoint/2010/main" val="2915340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8E9476F8-501D-4EDE-FF7D-954CE6AC1CA9}"/>
              </a:ext>
            </a:extLst>
          </p:cNvPr>
          <p:cNvGrpSpPr>
            <a:grpSpLocks noChangeAspect="1"/>
          </p:cNvGrpSpPr>
          <p:nvPr/>
        </p:nvGrpSpPr>
        <p:grpSpPr>
          <a:xfrm>
            <a:off x="1261573" y="403720"/>
            <a:ext cx="6620854" cy="5792142"/>
            <a:chOff x="2012474" y="246497"/>
            <a:chExt cx="7421214" cy="6492324"/>
          </a:xfrm>
        </p:grpSpPr>
        <p:grpSp>
          <p:nvGrpSpPr>
            <p:cNvPr id="19" name="Group 18">
              <a:extLst>
                <a:ext uri="{FF2B5EF4-FFF2-40B4-BE49-F238E27FC236}">
                  <a16:creationId xmlns:a16="http://schemas.microsoft.com/office/drawing/2014/main" id="{F91B4165-472A-2414-A134-A14E1CFC3498}"/>
                </a:ext>
              </a:extLst>
            </p:cNvPr>
            <p:cNvGrpSpPr>
              <a:grpSpLocks noChangeAspect="1"/>
            </p:cNvGrpSpPr>
            <p:nvPr/>
          </p:nvGrpSpPr>
          <p:grpSpPr>
            <a:xfrm>
              <a:off x="2650833" y="408429"/>
              <a:ext cx="6144495" cy="3160271"/>
              <a:chOff x="661848" y="937944"/>
              <a:chExt cx="7842738" cy="4033721"/>
            </a:xfrm>
          </p:grpSpPr>
          <p:pic>
            <p:nvPicPr>
              <p:cNvPr id="13" name="Picture 12">
                <a:extLst>
                  <a:ext uri="{FF2B5EF4-FFF2-40B4-BE49-F238E27FC236}">
                    <a16:creationId xmlns:a16="http://schemas.microsoft.com/office/drawing/2014/main" id="{810F8E07-5330-45E1-83FD-4E885228D3D6}"/>
                  </a:ext>
                </a:extLst>
              </p:cNvPr>
              <p:cNvPicPr>
                <a:picLocks noChangeAspect="1"/>
              </p:cNvPicPr>
              <p:nvPr/>
            </p:nvPicPr>
            <p:blipFill>
              <a:blip r:embed="rId2"/>
              <a:stretch>
                <a:fillRect/>
              </a:stretch>
            </p:blipFill>
            <p:spPr>
              <a:xfrm>
                <a:off x="661848" y="937944"/>
                <a:ext cx="7772400" cy="2203740"/>
              </a:xfrm>
              <a:prstGeom prst="rect">
                <a:avLst/>
              </a:prstGeom>
            </p:spPr>
          </p:pic>
          <p:pic>
            <p:nvPicPr>
              <p:cNvPr id="15" name="Picture 14">
                <a:extLst>
                  <a:ext uri="{FF2B5EF4-FFF2-40B4-BE49-F238E27FC236}">
                    <a16:creationId xmlns:a16="http://schemas.microsoft.com/office/drawing/2014/main" id="{3E9D5E24-CA6A-5379-4283-6BBB538F3B3E}"/>
                  </a:ext>
                </a:extLst>
              </p:cNvPr>
              <p:cNvPicPr>
                <a:picLocks noChangeAspect="1"/>
              </p:cNvPicPr>
              <p:nvPr/>
            </p:nvPicPr>
            <p:blipFill>
              <a:blip r:embed="rId3"/>
              <a:stretch>
                <a:fillRect/>
              </a:stretch>
            </p:blipFill>
            <p:spPr>
              <a:xfrm>
                <a:off x="732186" y="3420100"/>
                <a:ext cx="7772400" cy="1551565"/>
              </a:xfrm>
              <a:prstGeom prst="rect">
                <a:avLst/>
              </a:prstGeom>
            </p:spPr>
          </p:pic>
        </p:grpSp>
        <p:grpSp>
          <p:nvGrpSpPr>
            <p:cNvPr id="20" name="Group 19">
              <a:extLst>
                <a:ext uri="{FF2B5EF4-FFF2-40B4-BE49-F238E27FC236}">
                  <a16:creationId xmlns:a16="http://schemas.microsoft.com/office/drawing/2014/main" id="{E4FAC8E1-4A94-D92E-5E3A-28B713CF7A7E}"/>
                </a:ext>
              </a:extLst>
            </p:cNvPr>
            <p:cNvGrpSpPr>
              <a:grpSpLocks noChangeAspect="1"/>
            </p:cNvGrpSpPr>
            <p:nvPr/>
          </p:nvGrpSpPr>
          <p:grpSpPr>
            <a:xfrm>
              <a:off x="2012474" y="4001402"/>
              <a:ext cx="7421214" cy="2737419"/>
              <a:chOff x="1559169" y="2050148"/>
              <a:chExt cx="7772400" cy="2866959"/>
            </a:xfrm>
          </p:grpSpPr>
          <p:pic>
            <p:nvPicPr>
              <p:cNvPr id="21" name="Picture 20">
                <a:extLst>
                  <a:ext uri="{FF2B5EF4-FFF2-40B4-BE49-F238E27FC236}">
                    <a16:creationId xmlns:a16="http://schemas.microsoft.com/office/drawing/2014/main" id="{1023D0D5-EDBD-9390-3B02-0C1CAD93C55E}"/>
                  </a:ext>
                </a:extLst>
              </p:cNvPr>
              <p:cNvPicPr>
                <a:picLocks noChangeAspect="1"/>
              </p:cNvPicPr>
              <p:nvPr/>
            </p:nvPicPr>
            <p:blipFill>
              <a:blip r:embed="rId4"/>
              <a:stretch>
                <a:fillRect/>
              </a:stretch>
            </p:blipFill>
            <p:spPr>
              <a:xfrm>
                <a:off x="1559169" y="2050148"/>
                <a:ext cx="7772400" cy="1832770"/>
              </a:xfrm>
              <a:prstGeom prst="rect">
                <a:avLst/>
              </a:prstGeom>
            </p:spPr>
          </p:pic>
          <p:pic>
            <p:nvPicPr>
              <p:cNvPr id="22" name="Picture 21">
                <a:extLst>
                  <a:ext uri="{FF2B5EF4-FFF2-40B4-BE49-F238E27FC236}">
                    <a16:creationId xmlns:a16="http://schemas.microsoft.com/office/drawing/2014/main" id="{405A5E1D-CE54-7881-A5DE-E552EA5A16CA}"/>
                  </a:ext>
                </a:extLst>
              </p:cNvPr>
              <p:cNvPicPr>
                <a:picLocks noChangeAspect="1"/>
              </p:cNvPicPr>
              <p:nvPr/>
            </p:nvPicPr>
            <p:blipFill>
              <a:blip r:embed="rId5"/>
              <a:stretch>
                <a:fillRect/>
              </a:stretch>
            </p:blipFill>
            <p:spPr>
              <a:xfrm>
                <a:off x="1559169" y="3951789"/>
                <a:ext cx="7772400" cy="965318"/>
              </a:xfrm>
              <a:prstGeom prst="rect">
                <a:avLst/>
              </a:prstGeom>
            </p:spPr>
          </p:pic>
        </p:grpSp>
        <p:sp>
          <p:nvSpPr>
            <p:cNvPr id="23" name="Rectangle 22">
              <a:extLst>
                <a:ext uri="{FF2B5EF4-FFF2-40B4-BE49-F238E27FC236}">
                  <a16:creationId xmlns:a16="http://schemas.microsoft.com/office/drawing/2014/main" id="{C474FD11-4C73-6EA7-FEB7-BA5CF245539C}"/>
                </a:ext>
              </a:extLst>
            </p:cNvPr>
            <p:cNvSpPr/>
            <p:nvPr/>
          </p:nvSpPr>
          <p:spPr>
            <a:xfrm>
              <a:off x="4449389" y="380118"/>
              <a:ext cx="2298543" cy="167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B48CC0F9-A77E-1778-8297-0B3094ED64BF}"/>
                </a:ext>
              </a:extLst>
            </p:cNvPr>
            <p:cNvSpPr/>
            <p:nvPr/>
          </p:nvSpPr>
          <p:spPr>
            <a:xfrm>
              <a:off x="4381656" y="2353106"/>
              <a:ext cx="2696477" cy="214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8A803253-B9AA-CE0A-F3C5-9E64EE10C4B2}"/>
                </a:ext>
              </a:extLst>
            </p:cNvPr>
            <p:cNvSpPr/>
            <p:nvPr/>
          </p:nvSpPr>
          <p:spPr>
            <a:xfrm>
              <a:off x="4347288" y="3935643"/>
              <a:ext cx="2696477" cy="214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6E103336-43CE-F76F-4892-8FF0D52CFE4F}"/>
                </a:ext>
              </a:extLst>
            </p:cNvPr>
            <p:cNvSpPr/>
            <p:nvPr/>
          </p:nvSpPr>
          <p:spPr>
            <a:xfrm>
              <a:off x="4525088" y="5759404"/>
              <a:ext cx="2696477" cy="214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CAC6061E-869E-8DB4-A4C1-ADBBF79AFE03}"/>
                </a:ext>
              </a:extLst>
            </p:cNvPr>
            <p:cNvSpPr txBox="1"/>
            <p:nvPr/>
          </p:nvSpPr>
          <p:spPr>
            <a:xfrm>
              <a:off x="5655959" y="262989"/>
              <a:ext cx="496291" cy="338555"/>
            </a:xfrm>
            <a:prstGeom prst="rect">
              <a:avLst/>
            </a:prstGeom>
            <a:noFill/>
          </p:spPr>
          <p:txBody>
            <a:bodyPr wrap="none" rtlCol="0">
              <a:spAutoFit/>
            </a:bodyPr>
            <a:lstStyle/>
            <a:p>
              <a:r>
                <a:rPr lang="en-US" sz="1050" b="1">
                  <a:latin typeface="Arial" panose="020B0604020202020204" pitchFamily="34" charset="0"/>
                  <a:cs typeface="Arial" panose="020B0604020202020204" pitchFamily="34" charset="0"/>
                </a:rPr>
                <a:t>AE</a:t>
              </a:r>
            </a:p>
          </p:txBody>
        </p:sp>
        <p:sp>
          <p:nvSpPr>
            <p:cNvPr id="27" name="TextBox 26">
              <a:extLst>
                <a:ext uri="{FF2B5EF4-FFF2-40B4-BE49-F238E27FC236}">
                  <a16:creationId xmlns:a16="http://schemas.microsoft.com/office/drawing/2014/main" id="{C831BF96-0549-A498-9412-416962D2824D}"/>
                </a:ext>
              </a:extLst>
            </p:cNvPr>
            <p:cNvSpPr txBox="1"/>
            <p:nvPr/>
          </p:nvSpPr>
          <p:spPr>
            <a:xfrm>
              <a:off x="5598660" y="3801400"/>
              <a:ext cx="615981" cy="338555"/>
            </a:xfrm>
            <a:prstGeom prst="rect">
              <a:avLst/>
            </a:prstGeom>
            <a:noFill/>
          </p:spPr>
          <p:txBody>
            <a:bodyPr wrap="none" rtlCol="0">
              <a:spAutoFit/>
            </a:bodyPr>
            <a:lstStyle/>
            <a:p>
              <a:r>
                <a:rPr lang="en-US" sz="1050" b="1">
                  <a:latin typeface="Arial" panose="020B0604020202020204" pitchFamily="34" charset="0"/>
                  <a:cs typeface="Arial" panose="020B0604020202020204" pitchFamily="34" charset="0"/>
                </a:rPr>
                <a:t>VAE</a:t>
              </a:r>
            </a:p>
          </p:txBody>
        </p:sp>
        <p:cxnSp>
          <p:nvCxnSpPr>
            <p:cNvPr id="28" name="Straight Connector 27">
              <a:extLst>
                <a:ext uri="{FF2B5EF4-FFF2-40B4-BE49-F238E27FC236}">
                  <a16:creationId xmlns:a16="http://schemas.microsoft.com/office/drawing/2014/main" id="{EB838ACB-BDA3-B2D9-D39E-FCB56372F4C7}"/>
                </a:ext>
              </a:extLst>
            </p:cNvPr>
            <p:cNvCxnSpPr>
              <a:cxnSpLocks/>
            </p:cNvCxnSpPr>
            <p:nvPr/>
          </p:nvCxnSpPr>
          <p:spPr>
            <a:xfrm flipH="1">
              <a:off x="2098962" y="4116102"/>
              <a:ext cx="7334726" cy="9063"/>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3D9CBB7-A6ED-2F1A-935A-0621C46085F6}"/>
                </a:ext>
              </a:extLst>
            </p:cNvPr>
            <p:cNvCxnSpPr>
              <a:cxnSpLocks/>
            </p:cNvCxnSpPr>
            <p:nvPr/>
          </p:nvCxnSpPr>
          <p:spPr>
            <a:xfrm flipH="1" flipV="1">
              <a:off x="2480733" y="542889"/>
              <a:ext cx="6392334" cy="504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9481E40-7C3B-01FD-8235-FCB23719096C}"/>
                </a:ext>
              </a:extLst>
            </p:cNvPr>
            <p:cNvSpPr txBox="1"/>
            <p:nvPr/>
          </p:nvSpPr>
          <p:spPr>
            <a:xfrm>
              <a:off x="2410637" y="246497"/>
              <a:ext cx="374461" cy="307776"/>
            </a:xfrm>
            <a:prstGeom prst="rect">
              <a:avLst/>
            </a:prstGeom>
            <a:noFill/>
          </p:spPr>
          <p:txBody>
            <a:bodyPr wrap="none" rtlCol="0">
              <a:spAutoFit/>
            </a:bodyPr>
            <a:lstStyle/>
            <a:p>
              <a:r>
                <a:rPr lang="en-US" sz="900" b="1">
                  <a:latin typeface="Arial" panose="020B0604020202020204" pitchFamily="34" charset="0"/>
                  <a:cs typeface="Arial" panose="020B0604020202020204" pitchFamily="34" charset="0"/>
                </a:rPr>
                <a:t>a.</a:t>
              </a:r>
            </a:p>
          </p:txBody>
        </p:sp>
        <p:sp>
          <p:nvSpPr>
            <p:cNvPr id="38" name="TextBox 37">
              <a:extLst>
                <a:ext uri="{FF2B5EF4-FFF2-40B4-BE49-F238E27FC236}">
                  <a16:creationId xmlns:a16="http://schemas.microsoft.com/office/drawing/2014/main" id="{DE5C9A76-8F8B-A410-2CFE-2877FB28CF71}"/>
                </a:ext>
              </a:extLst>
            </p:cNvPr>
            <p:cNvSpPr txBox="1"/>
            <p:nvPr/>
          </p:nvSpPr>
          <p:spPr>
            <a:xfrm>
              <a:off x="2078518" y="3842440"/>
              <a:ext cx="383011" cy="307776"/>
            </a:xfrm>
            <a:prstGeom prst="rect">
              <a:avLst/>
            </a:prstGeom>
            <a:noFill/>
          </p:spPr>
          <p:txBody>
            <a:bodyPr wrap="none" rtlCol="0">
              <a:spAutoFit/>
            </a:bodyPr>
            <a:lstStyle/>
            <a:p>
              <a:r>
                <a:rPr lang="en-US" sz="900" b="1">
                  <a:latin typeface="Arial" panose="020B0604020202020204" pitchFamily="34" charset="0"/>
                  <a:cs typeface="Arial" panose="020B0604020202020204" pitchFamily="34" charset="0"/>
                </a:rPr>
                <a:t>b.</a:t>
              </a:r>
            </a:p>
          </p:txBody>
        </p:sp>
      </p:grpSp>
      <p:sp>
        <p:nvSpPr>
          <p:cNvPr id="3" name="Title 2">
            <a:extLst>
              <a:ext uri="{FF2B5EF4-FFF2-40B4-BE49-F238E27FC236}">
                <a16:creationId xmlns:a16="http://schemas.microsoft.com/office/drawing/2014/main" id="{57AE6867-89D7-5B22-3029-BE5142233901}"/>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D8A0E9C8-6E19-863E-007E-99EFE4971263}"/>
              </a:ext>
            </a:extLst>
          </p:cNvPr>
          <p:cNvSpPr>
            <a:spLocks noGrp="1"/>
          </p:cNvSpPr>
          <p:nvPr>
            <p:ph type="sldNum" sz="quarter" idx="12"/>
          </p:nvPr>
        </p:nvSpPr>
        <p:spPr/>
        <p:txBody>
          <a:bodyPr/>
          <a:lstStyle/>
          <a:p>
            <a:fld id="{4BE72A50-E5B2-1A4D-8D3C-2C19FF24C84B}" type="slidenum">
              <a:rPr lang="en-US" smtClean="0"/>
              <a:t>44</a:t>
            </a:fld>
            <a:endParaRPr lang="en-US"/>
          </a:p>
        </p:txBody>
      </p:sp>
    </p:spTree>
    <p:extLst>
      <p:ext uri="{BB962C8B-B14F-4D97-AF65-F5344CB8AC3E}">
        <p14:creationId xmlns:p14="http://schemas.microsoft.com/office/powerpoint/2010/main" val="1609611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773B-EB7F-14F6-3AD7-458FF7FD402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0E047AA-07D9-0DDC-8334-077D0F965B94}"/>
              </a:ext>
            </a:extLst>
          </p:cNvPr>
          <p:cNvGrpSpPr/>
          <p:nvPr/>
        </p:nvGrpSpPr>
        <p:grpSpPr>
          <a:xfrm>
            <a:off x="1046282" y="1892456"/>
            <a:ext cx="6975712" cy="3275894"/>
            <a:chOff x="3109222" y="1026011"/>
            <a:chExt cx="4876800" cy="2402988"/>
          </a:xfrm>
        </p:grpSpPr>
        <p:pic>
          <p:nvPicPr>
            <p:cNvPr id="7" name="Picture 6" descr="A colorful dots on a white background&#10;&#10;Description automatically generated">
              <a:extLst>
                <a:ext uri="{FF2B5EF4-FFF2-40B4-BE49-F238E27FC236}">
                  <a16:creationId xmlns:a16="http://schemas.microsoft.com/office/drawing/2014/main" id="{2A464F3C-4A92-E132-2377-E503D2981E34}"/>
                </a:ext>
              </a:extLst>
            </p:cNvPr>
            <p:cNvPicPr>
              <a:picLocks noChangeAspect="1"/>
            </p:cNvPicPr>
            <p:nvPr/>
          </p:nvPicPr>
          <p:blipFill>
            <a:blip r:embed="rId2"/>
            <a:srcRect t="6597"/>
            <a:stretch/>
          </p:blipFill>
          <p:spPr>
            <a:xfrm>
              <a:off x="5547622" y="1151466"/>
              <a:ext cx="2438400" cy="2277533"/>
            </a:xfrm>
            <a:prstGeom prst="rect">
              <a:avLst/>
            </a:prstGeom>
          </p:spPr>
        </p:pic>
        <p:pic>
          <p:nvPicPr>
            <p:cNvPr id="8" name="Picture 7" descr="A map of a cell type&#10;&#10;Description automatically generated">
              <a:extLst>
                <a:ext uri="{FF2B5EF4-FFF2-40B4-BE49-F238E27FC236}">
                  <a16:creationId xmlns:a16="http://schemas.microsoft.com/office/drawing/2014/main" id="{19CD1CD5-E62E-1AF8-0C17-148433E2AB2D}"/>
                </a:ext>
              </a:extLst>
            </p:cNvPr>
            <p:cNvPicPr>
              <a:picLocks noChangeAspect="1"/>
            </p:cNvPicPr>
            <p:nvPr/>
          </p:nvPicPr>
          <p:blipFill>
            <a:blip r:embed="rId3"/>
            <a:srcRect t="13863"/>
            <a:stretch/>
          </p:blipFill>
          <p:spPr>
            <a:xfrm>
              <a:off x="3109222" y="1328611"/>
              <a:ext cx="2438400" cy="2100388"/>
            </a:xfrm>
            <a:prstGeom prst="rect">
              <a:avLst/>
            </a:prstGeom>
          </p:spPr>
        </p:pic>
        <p:pic>
          <p:nvPicPr>
            <p:cNvPr id="9" name="Picture 8">
              <a:extLst>
                <a:ext uri="{FF2B5EF4-FFF2-40B4-BE49-F238E27FC236}">
                  <a16:creationId xmlns:a16="http://schemas.microsoft.com/office/drawing/2014/main" id="{4FB147E5-6D26-3245-5FCF-A8A5D0728E3F}"/>
                </a:ext>
              </a:extLst>
            </p:cNvPr>
            <p:cNvPicPr>
              <a:picLocks noChangeAspect="1"/>
            </p:cNvPicPr>
            <p:nvPr/>
          </p:nvPicPr>
          <p:blipFill>
            <a:blip r:embed="rId4"/>
            <a:stretch>
              <a:fillRect/>
            </a:stretch>
          </p:blipFill>
          <p:spPr>
            <a:xfrm>
              <a:off x="5028947" y="1256843"/>
              <a:ext cx="355854" cy="369034"/>
            </a:xfrm>
            <a:prstGeom prst="rect">
              <a:avLst/>
            </a:prstGeom>
          </p:spPr>
        </p:pic>
        <p:sp>
          <p:nvSpPr>
            <p:cNvPr id="13" name="TextBox 12">
              <a:extLst>
                <a:ext uri="{FF2B5EF4-FFF2-40B4-BE49-F238E27FC236}">
                  <a16:creationId xmlns:a16="http://schemas.microsoft.com/office/drawing/2014/main" id="{6BD853C4-716B-8B55-83E7-84F221BD94BF}"/>
                </a:ext>
              </a:extLst>
            </p:cNvPr>
            <p:cNvSpPr txBox="1"/>
            <p:nvPr/>
          </p:nvSpPr>
          <p:spPr>
            <a:xfrm>
              <a:off x="6485333" y="1026011"/>
              <a:ext cx="480995" cy="20318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CV</a:t>
              </a:r>
              <a:r>
                <a:rPr lang="en-US" sz="1200" b="1" baseline="-25000">
                  <a:latin typeface="Arial" panose="020B0604020202020204" pitchFamily="34" charset="0"/>
                  <a:cs typeface="Arial" panose="020B0604020202020204" pitchFamily="34" charset="0"/>
                </a:rPr>
                <a:t>FPKM</a:t>
              </a:r>
            </a:p>
          </p:txBody>
        </p:sp>
        <p:sp>
          <p:nvSpPr>
            <p:cNvPr id="14" name="TextBox 13">
              <a:extLst>
                <a:ext uri="{FF2B5EF4-FFF2-40B4-BE49-F238E27FC236}">
                  <a16:creationId xmlns:a16="http://schemas.microsoft.com/office/drawing/2014/main" id="{63532B89-82DD-2F96-21CA-51B577519CFD}"/>
                </a:ext>
              </a:extLst>
            </p:cNvPr>
            <p:cNvSpPr txBox="1"/>
            <p:nvPr/>
          </p:nvSpPr>
          <p:spPr>
            <a:xfrm>
              <a:off x="3755188" y="1026011"/>
              <a:ext cx="1023403" cy="20318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Cell type markers</a:t>
              </a:r>
              <a:endParaRPr lang="en-US" sz="1200" b="1" baseline="-25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9CE13EF-0885-A8C4-71DA-23E3A5C009D3}"/>
                </a:ext>
              </a:extLst>
            </p:cNvPr>
            <p:cNvSpPr txBox="1"/>
            <p:nvPr/>
          </p:nvSpPr>
          <p:spPr>
            <a:xfrm>
              <a:off x="3109222" y="1210528"/>
              <a:ext cx="218756" cy="20318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a.</a:t>
              </a:r>
              <a:endParaRPr lang="en-US" sz="1200" b="1" baseline="-25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723ECE0-FCC2-BBB1-6E80-F22A9298F985}"/>
                </a:ext>
              </a:extLst>
            </p:cNvPr>
            <p:cNvSpPr txBox="1"/>
            <p:nvPr/>
          </p:nvSpPr>
          <p:spPr>
            <a:xfrm>
              <a:off x="5563198" y="1213195"/>
              <a:ext cx="225480" cy="20318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b.</a:t>
              </a:r>
              <a:endParaRPr lang="en-US" sz="1200" b="1" baseline="-25000">
                <a:latin typeface="Arial" panose="020B0604020202020204" pitchFamily="34" charset="0"/>
                <a:cs typeface="Arial" panose="020B0604020202020204" pitchFamily="34" charset="0"/>
              </a:endParaRPr>
            </a:p>
          </p:txBody>
        </p:sp>
      </p:grpSp>
      <p:sp>
        <p:nvSpPr>
          <p:cNvPr id="10" name="Title 9">
            <a:extLst>
              <a:ext uri="{FF2B5EF4-FFF2-40B4-BE49-F238E27FC236}">
                <a16:creationId xmlns:a16="http://schemas.microsoft.com/office/drawing/2014/main" id="{96298178-D640-9E07-9F3D-5A6F6472E6D0}"/>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4730FFEA-7FB9-7239-87C2-976FD5BCEBCF}"/>
              </a:ext>
            </a:extLst>
          </p:cNvPr>
          <p:cNvSpPr>
            <a:spLocks noGrp="1"/>
          </p:cNvSpPr>
          <p:nvPr>
            <p:ph type="sldNum" sz="quarter" idx="12"/>
          </p:nvPr>
        </p:nvSpPr>
        <p:spPr/>
        <p:txBody>
          <a:bodyPr/>
          <a:lstStyle/>
          <a:p>
            <a:fld id="{4BE72A50-E5B2-1A4D-8D3C-2C19FF24C84B}" type="slidenum">
              <a:rPr lang="en-US" smtClean="0"/>
              <a:t>45</a:t>
            </a:fld>
            <a:endParaRPr lang="en-US"/>
          </a:p>
        </p:txBody>
      </p:sp>
    </p:spTree>
    <p:extLst>
      <p:ext uri="{BB962C8B-B14F-4D97-AF65-F5344CB8AC3E}">
        <p14:creationId xmlns:p14="http://schemas.microsoft.com/office/powerpoint/2010/main" val="200487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2D8CB46-02F9-2228-1D19-3A269D7747D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0E02D48-6EE5-53C6-94D7-45A0597F9024}"/>
              </a:ext>
            </a:extLst>
          </p:cNvPr>
          <p:cNvSpPr>
            <a:spLocks noGrp="1"/>
          </p:cNvSpPr>
          <p:nvPr>
            <p:ph type="sldNum" sz="quarter" idx="12"/>
          </p:nvPr>
        </p:nvSpPr>
        <p:spPr/>
        <p:txBody>
          <a:bodyPr/>
          <a:lstStyle/>
          <a:p>
            <a:fld id="{4BE72A50-E5B2-1A4D-8D3C-2C19FF24C84B}" type="slidenum">
              <a:rPr lang="en-US" smtClean="0"/>
              <a:t>46</a:t>
            </a:fld>
            <a:endParaRPr lang="en-US"/>
          </a:p>
        </p:txBody>
      </p:sp>
      <p:grpSp>
        <p:nvGrpSpPr>
          <p:cNvPr id="4" name="Group 3">
            <a:extLst>
              <a:ext uri="{FF2B5EF4-FFF2-40B4-BE49-F238E27FC236}">
                <a16:creationId xmlns:a16="http://schemas.microsoft.com/office/drawing/2014/main" id="{AE72D6C1-1213-4962-395B-C27E84231168}"/>
              </a:ext>
            </a:extLst>
          </p:cNvPr>
          <p:cNvGrpSpPr>
            <a:grpSpLocks noChangeAspect="1"/>
          </p:cNvGrpSpPr>
          <p:nvPr/>
        </p:nvGrpSpPr>
        <p:grpSpPr>
          <a:xfrm>
            <a:off x="530273" y="1587491"/>
            <a:ext cx="7858354" cy="3841295"/>
            <a:chOff x="3090627" y="3474448"/>
            <a:chExt cx="4895395" cy="2392951"/>
          </a:xfrm>
        </p:grpSpPr>
        <p:pic>
          <p:nvPicPr>
            <p:cNvPr id="5" name="Picture 4" descr="A map of a continent&#10;&#10;Description automatically generated">
              <a:extLst>
                <a:ext uri="{FF2B5EF4-FFF2-40B4-BE49-F238E27FC236}">
                  <a16:creationId xmlns:a16="http://schemas.microsoft.com/office/drawing/2014/main" id="{EA43BD15-BCB4-3147-BCA0-44B65372308D}"/>
                </a:ext>
              </a:extLst>
            </p:cNvPr>
            <p:cNvPicPr>
              <a:picLocks noChangeAspect="1"/>
            </p:cNvPicPr>
            <p:nvPr/>
          </p:nvPicPr>
          <p:blipFill>
            <a:blip r:embed="rId2"/>
            <a:srcRect t="6598"/>
            <a:stretch/>
          </p:blipFill>
          <p:spPr>
            <a:xfrm>
              <a:off x="3109222" y="3573581"/>
              <a:ext cx="2438400" cy="2277536"/>
            </a:xfrm>
            <a:prstGeom prst="rect">
              <a:avLst/>
            </a:prstGeom>
          </p:spPr>
        </p:pic>
        <p:pic>
          <p:nvPicPr>
            <p:cNvPr id="6" name="Picture 5" descr="A map of a continent&#10;&#10;Description automatically generated with medium confidence">
              <a:extLst>
                <a:ext uri="{FF2B5EF4-FFF2-40B4-BE49-F238E27FC236}">
                  <a16:creationId xmlns:a16="http://schemas.microsoft.com/office/drawing/2014/main" id="{47EB23DD-16EA-77D6-D3DC-F259B33E401D}"/>
                </a:ext>
              </a:extLst>
            </p:cNvPr>
            <p:cNvPicPr>
              <a:picLocks noChangeAspect="1"/>
            </p:cNvPicPr>
            <p:nvPr/>
          </p:nvPicPr>
          <p:blipFill>
            <a:blip r:embed="rId3"/>
            <a:srcRect t="6598"/>
            <a:stretch/>
          </p:blipFill>
          <p:spPr>
            <a:xfrm>
              <a:off x="5547622" y="3589864"/>
              <a:ext cx="2438400" cy="2277535"/>
            </a:xfrm>
            <a:prstGeom prst="rect">
              <a:avLst/>
            </a:prstGeom>
          </p:spPr>
        </p:pic>
        <p:sp>
          <p:nvSpPr>
            <p:cNvPr id="7" name="TextBox 6">
              <a:extLst>
                <a:ext uri="{FF2B5EF4-FFF2-40B4-BE49-F238E27FC236}">
                  <a16:creationId xmlns:a16="http://schemas.microsoft.com/office/drawing/2014/main" id="{BDA13906-A801-D118-EA83-C33AB68E4744}"/>
                </a:ext>
              </a:extLst>
            </p:cNvPr>
            <p:cNvSpPr txBox="1"/>
            <p:nvPr/>
          </p:nvSpPr>
          <p:spPr>
            <a:xfrm>
              <a:off x="4178380" y="3474448"/>
              <a:ext cx="231875" cy="191731"/>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S</a:t>
              </a:r>
              <a:r>
                <a:rPr lang="en-US" sz="1400" b="1" baseline="-25000">
                  <a:latin typeface="Arial" panose="020B0604020202020204" pitchFamily="34" charset="0"/>
                  <a:cs typeface="Arial" panose="020B0604020202020204" pitchFamily="34" charset="0"/>
                </a:rPr>
                <a:t>c</a:t>
              </a:r>
            </a:p>
          </p:txBody>
        </p:sp>
        <p:sp>
          <p:nvSpPr>
            <p:cNvPr id="8" name="TextBox 7">
              <a:extLst>
                <a:ext uri="{FF2B5EF4-FFF2-40B4-BE49-F238E27FC236}">
                  <a16:creationId xmlns:a16="http://schemas.microsoft.com/office/drawing/2014/main" id="{87973E57-FD89-793D-45D7-A3ABB3E7EE80}"/>
                </a:ext>
              </a:extLst>
            </p:cNvPr>
            <p:cNvSpPr txBox="1"/>
            <p:nvPr/>
          </p:nvSpPr>
          <p:spPr>
            <a:xfrm>
              <a:off x="6507777" y="3488909"/>
              <a:ext cx="438584" cy="191731"/>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RMSE</a:t>
              </a:r>
              <a:endParaRPr lang="en-US" sz="1400" b="1" baseline="-25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C778841-D10D-F328-F00E-7659DAD718A6}"/>
                </a:ext>
              </a:extLst>
            </p:cNvPr>
            <p:cNvSpPr txBox="1"/>
            <p:nvPr/>
          </p:nvSpPr>
          <p:spPr>
            <a:xfrm>
              <a:off x="3090627" y="3679637"/>
              <a:ext cx="176951" cy="191731"/>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a</a:t>
              </a:r>
              <a:endParaRPr lang="en-US" sz="1400" b="1" baseline="-25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7D01527-A9B0-3DAB-931A-5AC19ECDABB7}"/>
                </a:ext>
              </a:extLst>
            </p:cNvPr>
            <p:cNvSpPr txBox="1"/>
            <p:nvPr/>
          </p:nvSpPr>
          <p:spPr>
            <a:xfrm>
              <a:off x="5545446" y="3679637"/>
              <a:ext cx="182943" cy="191731"/>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b</a:t>
              </a:r>
              <a:endParaRPr lang="en-US" sz="1400" b="1" baseline="-25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68227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A20BB-8596-48B2-6791-FB647C89B9FF}"/>
            </a:ext>
          </a:extLst>
        </p:cNvPr>
        <p:cNvGrpSpPr/>
        <p:nvPr/>
      </p:nvGrpSpPr>
      <p:grpSpPr>
        <a:xfrm>
          <a:off x="0" y="0"/>
          <a:ext cx="0" cy="0"/>
          <a:chOff x="0" y="0"/>
          <a:chExt cx="0" cy="0"/>
        </a:xfrm>
      </p:grpSpPr>
      <p:pic>
        <p:nvPicPr>
          <p:cNvPr id="7" name="Picture 6" descr="A screenshot of a map&#10;&#10;Description automatically generated">
            <a:extLst>
              <a:ext uri="{FF2B5EF4-FFF2-40B4-BE49-F238E27FC236}">
                <a16:creationId xmlns:a16="http://schemas.microsoft.com/office/drawing/2014/main" id="{7E6C9C28-709E-F661-BEE2-4B1E820DE344}"/>
              </a:ext>
            </a:extLst>
          </p:cNvPr>
          <p:cNvPicPr>
            <a:picLocks noChangeAspect="1"/>
          </p:cNvPicPr>
          <p:nvPr/>
        </p:nvPicPr>
        <p:blipFill>
          <a:blip r:embed="rId2"/>
          <a:stretch>
            <a:fillRect/>
          </a:stretch>
        </p:blipFill>
        <p:spPr>
          <a:xfrm>
            <a:off x="2000250" y="857250"/>
            <a:ext cx="5143500" cy="5143500"/>
          </a:xfrm>
          <a:prstGeom prst="rect">
            <a:avLst/>
          </a:prstGeom>
        </p:spPr>
      </p:pic>
      <p:pic>
        <p:nvPicPr>
          <p:cNvPr id="8" name="Picture 7" descr="A screenshot of a map&#10;&#10;Description automatically generated">
            <a:extLst>
              <a:ext uri="{FF2B5EF4-FFF2-40B4-BE49-F238E27FC236}">
                <a16:creationId xmlns:a16="http://schemas.microsoft.com/office/drawing/2014/main" id="{4CEBBD00-7149-41E1-2481-F32828A9109D}"/>
              </a:ext>
            </a:extLst>
          </p:cNvPr>
          <p:cNvPicPr>
            <a:picLocks noChangeAspect="1"/>
          </p:cNvPicPr>
          <p:nvPr/>
        </p:nvPicPr>
        <p:blipFill>
          <a:blip r:embed="rId2"/>
          <a:stretch>
            <a:fillRect/>
          </a:stretch>
        </p:blipFill>
        <p:spPr>
          <a:xfrm>
            <a:off x="1197978" y="212968"/>
            <a:ext cx="6325944" cy="6325944"/>
          </a:xfrm>
          <a:prstGeom prst="rect">
            <a:avLst/>
          </a:prstGeom>
        </p:spPr>
      </p:pic>
      <p:sp>
        <p:nvSpPr>
          <p:cNvPr id="3" name="Title 2">
            <a:extLst>
              <a:ext uri="{FF2B5EF4-FFF2-40B4-BE49-F238E27FC236}">
                <a16:creationId xmlns:a16="http://schemas.microsoft.com/office/drawing/2014/main" id="{A99E9FD6-D7A3-FD5A-CE45-E95537BF8415}"/>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E2B42CFD-3AF7-96F5-6EA9-47F4082ED226}"/>
              </a:ext>
            </a:extLst>
          </p:cNvPr>
          <p:cNvSpPr>
            <a:spLocks noGrp="1"/>
          </p:cNvSpPr>
          <p:nvPr>
            <p:ph type="sldNum" sz="quarter" idx="12"/>
          </p:nvPr>
        </p:nvSpPr>
        <p:spPr/>
        <p:txBody>
          <a:bodyPr/>
          <a:lstStyle/>
          <a:p>
            <a:fld id="{4BE72A50-E5B2-1A4D-8D3C-2C19FF24C84B}" type="slidenum">
              <a:rPr lang="en-US" smtClean="0"/>
              <a:t>47</a:t>
            </a:fld>
            <a:endParaRPr lang="en-US"/>
          </a:p>
        </p:txBody>
      </p:sp>
    </p:spTree>
    <p:extLst>
      <p:ext uri="{BB962C8B-B14F-4D97-AF65-F5344CB8AC3E}">
        <p14:creationId xmlns:p14="http://schemas.microsoft.com/office/powerpoint/2010/main" val="3824076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1F713-BC35-E38F-D9A4-AEAAA4EED9F9}"/>
            </a:ext>
          </a:extLst>
        </p:cNvPr>
        <p:cNvGrpSpPr/>
        <p:nvPr/>
      </p:nvGrpSpPr>
      <p:grpSpPr>
        <a:xfrm>
          <a:off x="0" y="0"/>
          <a:ext cx="0" cy="0"/>
          <a:chOff x="0" y="0"/>
          <a:chExt cx="0" cy="0"/>
        </a:xfrm>
      </p:grpSpPr>
      <p:pic>
        <p:nvPicPr>
          <p:cNvPr id="2" name="Picture 1" descr="A screenshot of a computer generated image&#10;&#10;Description automatically generated">
            <a:extLst>
              <a:ext uri="{FF2B5EF4-FFF2-40B4-BE49-F238E27FC236}">
                <a16:creationId xmlns:a16="http://schemas.microsoft.com/office/drawing/2014/main" id="{0CA4ACC1-9393-1BFB-9DD0-E0D312841AFC}"/>
              </a:ext>
            </a:extLst>
          </p:cNvPr>
          <p:cNvPicPr>
            <a:picLocks noChangeAspect="1"/>
          </p:cNvPicPr>
          <p:nvPr/>
        </p:nvPicPr>
        <p:blipFill>
          <a:blip r:embed="rId2"/>
          <a:srcRect b="30289"/>
          <a:stretch/>
        </p:blipFill>
        <p:spPr>
          <a:xfrm>
            <a:off x="913200" y="878413"/>
            <a:ext cx="7317599" cy="5101173"/>
          </a:xfrm>
          <a:prstGeom prst="rect">
            <a:avLst/>
          </a:prstGeom>
        </p:spPr>
      </p:pic>
      <p:sp>
        <p:nvSpPr>
          <p:cNvPr id="4" name="Title 3">
            <a:extLst>
              <a:ext uri="{FF2B5EF4-FFF2-40B4-BE49-F238E27FC236}">
                <a16:creationId xmlns:a16="http://schemas.microsoft.com/office/drawing/2014/main" id="{C98CBF0B-AD62-457F-94E0-2E7D4E1FA282}"/>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F3354A9-AE20-EF8C-38B6-AFB39B564F98}"/>
              </a:ext>
            </a:extLst>
          </p:cNvPr>
          <p:cNvSpPr>
            <a:spLocks noGrp="1"/>
          </p:cNvSpPr>
          <p:nvPr>
            <p:ph type="sldNum" sz="quarter" idx="12"/>
          </p:nvPr>
        </p:nvSpPr>
        <p:spPr/>
        <p:txBody>
          <a:bodyPr/>
          <a:lstStyle/>
          <a:p>
            <a:fld id="{4BE72A50-E5B2-1A4D-8D3C-2C19FF24C84B}" type="slidenum">
              <a:rPr lang="en-US" smtClean="0"/>
              <a:t>48</a:t>
            </a:fld>
            <a:endParaRPr lang="en-US"/>
          </a:p>
        </p:txBody>
      </p:sp>
    </p:spTree>
    <p:extLst>
      <p:ext uri="{BB962C8B-B14F-4D97-AF65-F5344CB8AC3E}">
        <p14:creationId xmlns:p14="http://schemas.microsoft.com/office/powerpoint/2010/main" val="256251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C08DB-E11A-C816-BCD1-A8DF8D79C592}"/>
              </a:ext>
            </a:extLst>
          </p:cNvPr>
          <p:cNvSpPr>
            <a:spLocks noGrp="1"/>
          </p:cNvSpPr>
          <p:nvPr>
            <p:ph type="title"/>
          </p:nvPr>
        </p:nvSpPr>
        <p:spPr/>
        <p:txBody>
          <a:bodyPr>
            <a:noAutofit/>
          </a:bodyPr>
          <a:lstStyle/>
          <a:p>
            <a:pPr algn="ctr"/>
            <a:r>
              <a:rPr lang="en-US" dirty="0"/>
              <a:t>Autoencoders (AEs) learn a compressed representation of the input</a:t>
            </a:r>
          </a:p>
        </p:txBody>
      </p:sp>
      <p:sp>
        <p:nvSpPr>
          <p:cNvPr id="3" name="TextBox 2">
            <a:extLst>
              <a:ext uri="{FF2B5EF4-FFF2-40B4-BE49-F238E27FC236}">
                <a16:creationId xmlns:a16="http://schemas.microsoft.com/office/drawing/2014/main" id="{92A78244-5425-CE8E-FA24-06FCEA8B1FF7}"/>
              </a:ext>
            </a:extLst>
          </p:cNvPr>
          <p:cNvSpPr txBox="1"/>
          <p:nvPr/>
        </p:nvSpPr>
        <p:spPr>
          <a:xfrm>
            <a:off x="385529" y="5007236"/>
            <a:ext cx="8859597" cy="1175771"/>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N</a:t>
            </a:r>
            <a:r>
              <a:rPr lang="en-US" sz="1400" dirty="0">
                <a:solidFill>
                  <a:srgbClr val="000000"/>
                </a:solidFill>
                <a:effectLst/>
                <a:latin typeface="Arial" panose="020B0604020202020204" pitchFamily="34" charset="0"/>
                <a:cs typeface="Arial" panose="020B0604020202020204" pitchFamily="34" charset="0"/>
              </a:rPr>
              <a:t>eural network architecture designed to firstly efficiently compress (</a:t>
            </a:r>
            <a:r>
              <a:rPr lang="en-US" sz="1400" b="1" dirty="0">
                <a:effectLst/>
                <a:latin typeface="Arial" panose="020B0604020202020204" pitchFamily="34" charset="0"/>
                <a:cs typeface="Arial" panose="020B0604020202020204" pitchFamily="34" charset="0"/>
              </a:rPr>
              <a:t>encode</a:t>
            </a:r>
            <a:r>
              <a:rPr lang="en-US" sz="1400" dirty="0">
                <a:solidFill>
                  <a:srgbClr val="000000"/>
                </a:solidFill>
                <a:effectLst/>
                <a:latin typeface="Arial" panose="020B0604020202020204" pitchFamily="34" charset="0"/>
                <a:cs typeface="Arial" panose="020B0604020202020204" pitchFamily="34" charset="0"/>
              </a:rPr>
              <a:t>) input data into a latent representation, and, then reconstruct (</a:t>
            </a:r>
            <a:r>
              <a:rPr lang="en-US" sz="1400" b="1" dirty="0">
                <a:effectLst/>
                <a:latin typeface="Arial" panose="020B0604020202020204" pitchFamily="34" charset="0"/>
                <a:cs typeface="Arial" panose="020B0604020202020204" pitchFamily="34" charset="0"/>
              </a:rPr>
              <a:t>decode</a:t>
            </a:r>
            <a:r>
              <a:rPr lang="en-US" sz="1400" dirty="0">
                <a:solidFill>
                  <a:srgbClr val="000000"/>
                </a:solidFill>
                <a:effectLst/>
                <a:latin typeface="Arial" panose="020B0604020202020204" pitchFamily="34" charset="0"/>
                <a:cs typeface="Arial" panose="020B0604020202020204" pitchFamily="34" charset="0"/>
              </a:rPr>
              <a:t>) the original input from the latent representation</a:t>
            </a:r>
          </a:p>
          <a:p>
            <a:pPr marL="285750" indent="-285750">
              <a:lnSpc>
                <a:spcPct val="150000"/>
              </a:lnSpc>
              <a:spcBef>
                <a:spcPts val="600"/>
              </a:spcBef>
              <a:spcAft>
                <a:spcPts val="600"/>
              </a:spcAft>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Representation learning </a:t>
            </a:r>
            <a:r>
              <a:rPr lang="en-US" sz="1400" dirty="0">
                <a:solidFill>
                  <a:srgbClr val="000000"/>
                </a:solidFill>
                <a:latin typeface="Arial" panose="020B0604020202020204" pitchFamily="34" charset="0"/>
                <a:cs typeface="Arial" panose="020B0604020202020204" pitchFamily="34" charset="0"/>
              </a:rPr>
              <a:t>and </a:t>
            </a:r>
            <a:r>
              <a:rPr lang="en-US" sz="1400" b="1" dirty="0">
                <a:solidFill>
                  <a:srgbClr val="000000"/>
                </a:solidFill>
                <a:latin typeface="Arial" panose="020B0604020202020204" pitchFamily="34" charset="0"/>
                <a:cs typeface="Arial" panose="020B0604020202020204" pitchFamily="34" charset="0"/>
              </a:rPr>
              <a:t>Dimensionality reduction</a:t>
            </a:r>
            <a:endParaRPr lang="en-US" sz="1400" b="1" dirty="0">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02100336-A86E-C93E-E4B8-EAFD0B6E2BEC}"/>
              </a:ext>
            </a:extLst>
          </p:cNvPr>
          <p:cNvCxnSpPr>
            <a:cxnSpLocks/>
          </p:cNvCxnSpPr>
          <p:nvPr/>
        </p:nvCxnSpPr>
        <p:spPr>
          <a:xfrm>
            <a:off x="2206931" y="2595768"/>
            <a:ext cx="332057"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279D0AE-6D51-3B35-CFE1-FBE7B0422DC5}"/>
              </a:ext>
            </a:extLst>
          </p:cNvPr>
          <p:cNvCxnSpPr>
            <a:cxnSpLocks/>
          </p:cNvCxnSpPr>
          <p:nvPr/>
        </p:nvCxnSpPr>
        <p:spPr>
          <a:xfrm>
            <a:off x="6231068" y="2586676"/>
            <a:ext cx="427038"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FCB3DE6-75AE-7091-9198-1036441893B5}"/>
              </a:ext>
            </a:extLst>
          </p:cNvPr>
          <p:cNvSpPr txBox="1"/>
          <p:nvPr/>
        </p:nvSpPr>
        <p:spPr>
          <a:xfrm>
            <a:off x="3008972" y="3833108"/>
            <a:ext cx="755335" cy="276999"/>
          </a:xfrm>
          <a:prstGeom prst="rect">
            <a:avLst/>
          </a:prstGeom>
          <a:noFill/>
        </p:spPr>
        <p:txBody>
          <a:bodyPr wrap="none" rtlCol="0">
            <a:spAutoFit/>
          </a:bodyPr>
          <a:lstStyle/>
          <a:p>
            <a:r>
              <a:rPr lang="en-US" sz="1200" dirty="0">
                <a:solidFill>
                  <a:schemeClr val="accent6">
                    <a:lumMod val="75000"/>
                  </a:schemeClr>
                </a:solidFill>
                <a:latin typeface="Arial" panose="020B0604020202020204" pitchFamily="34" charset="0"/>
                <a:cs typeface="Arial" panose="020B0604020202020204" pitchFamily="34" charset="0"/>
              </a:rPr>
              <a:t>Encoder</a:t>
            </a:r>
          </a:p>
        </p:txBody>
      </p:sp>
      <p:sp>
        <p:nvSpPr>
          <p:cNvPr id="25" name="TextBox 24">
            <a:extLst>
              <a:ext uri="{FF2B5EF4-FFF2-40B4-BE49-F238E27FC236}">
                <a16:creationId xmlns:a16="http://schemas.microsoft.com/office/drawing/2014/main" id="{4A8F7086-F3F8-11BF-8928-3AE2CF7E3A5C}"/>
              </a:ext>
            </a:extLst>
          </p:cNvPr>
          <p:cNvSpPr txBox="1"/>
          <p:nvPr/>
        </p:nvSpPr>
        <p:spPr>
          <a:xfrm>
            <a:off x="5135258" y="3857404"/>
            <a:ext cx="763351" cy="276999"/>
          </a:xfrm>
          <a:prstGeom prst="rect">
            <a:avLst/>
          </a:prstGeom>
          <a:noFill/>
        </p:spPr>
        <p:txBody>
          <a:bodyPr wrap="none" rtlCol="0">
            <a:spAutoFit/>
          </a:bodyPr>
          <a:lstStyle/>
          <a:p>
            <a:r>
              <a:rPr lang="en-US" sz="1200" dirty="0">
                <a:solidFill>
                  <a:schemeClr val="tx2">
                    <a:lumMod val="75000"/>
                    <a:lumOff val="25000"/>
                  </a:schemeClr>
                </a:solidFill>
                <a:latin typeface="Arial" panose="020B0604020202020204" pitchFamily="34" charset="0"/>
                <a:cs typeface="Arial" panose="020B0604020202020204" pitchFamily="34" charset="0"/>
              </a:rPr>
              <a:t>Decoder</a:t>
            </a:r>
          </a:p>
        </p:txBody>
      </p:sp>
      <p:sp>
        <p:nvSpPr>
          <p:cNvPr id="27" name="TextBox 26">
            <a:extLst>
              <a:ext uri="{FF2B5EF4-FFF2-40B4-BE49-F238E27FC236}">
                <a16:creationId xmlns:a16="http://schemas.microsoft.com/office/drawing/2014/main" id="{6C236226-0AE6-D141-8574-352FF482E389}"/>
              </a:ext>
            </a:extLst>
          </p:cNvPr>
          <p:cNvSpPr txBox="1"/>
          <p:nvPr/>
        </p:nvSpPr>
        <p:spPr>
          <a:xfrm>
            <a:off x="1517624" y="2441879"/>
            <a:ext cx="562975"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Input</a:t>
            </a:r>
          </a:p>
        </p:txBody>
      </p:sp>
      <p:sp>
        <p:nvSpPr>
          <p:cNvPr id="28" name="TextBox 27">
            <a:extLst>
              <a:ext uri="{FF2B5EF4-FFF2-40B4-BE49-F238E27FC236}">
                <a16:creationId xmlns:a16="http://schemas.microsoft.com/office/drawing/2014/main" id="{4B313D90-A264-510A-6D1C-45982C5E86BD}"/>
              </a:ext>
            </a:extLst>
          </p:cNvPr>
          <p:cNvSpPr txBox="1"/>
          <p:nvPr/>
        </p:nvSpPr>
        <p:spPr>
          <a:xfrm>
            <a:off x="6688298" y="2432787"/>
            <a:ext cx="1313180"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Reconstruction</a:t>
            </a:r>
          </a:p>
        </p:txBody>
      </p:sp>
      <p:cxnSp>
        <p:nvCxnSpPr>
          <p:cNvPr id="30" name="Elbow Connector 29">
            <a:extLst>
              <a:ext uri="{FF2B5EF4-FFF2-40B4-BE49-F238E27FC236}">
                <a16:creationId xmlns:a16="http://schemas.microsoft.com/office/drawing/2014/main" id="{0B27C679-5AE6-60A4-C03D-869F700E9667}"/>
              </a:ext>
            </a:extLst>
          </p:cNvPr>
          <p:cNvCxnSpPr>
            <a:cxnSpLocks/>
            <a:stCxn id="28" idx="2"/>
            <a:endCxn id="27" idx="2"/>
          </p:cNvCxnSpPr>
          <p:nvPr/>
        </p:nvCxnSpPr>
        <p:spPr>
          <a:xfrm rot="5400000">
            <a:off x="4567454" y="-58556"/>
            <a:ext cx="9092" cy="5545776"/>
          </a:xfrm>
          <a:prstGeom prst="bentConnector3">
            <a:avLst>
              <a:gd name="adj1" fmla="val 20717246"/>
            </a:avLst>
          </a:prstGeom>
          <a:ln>
            <a:solidFill>
              <a:schemeClr val="bg1">
                <a:lumMod val="6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061A2C4-DCCA-D46A-1650-2BAFF18F2E7B}"/>
              </a:ext>
            </a:extLst>
          </p:cNvPr>
          <p:cNvSpPr txBox="1"/>
          <p:nvPr/>
        </p:nvSpPr>
        <p:spPr>
          <a:xfrm>
            <a:off x="3410484" y="4284629"/>
            <a:ext cx="2074607" cy="276999"/>
          </a:xfrm>
          <a:prstGeom prst="rect">
            <a:avLst/>
          </a:prstGeom>
          <a:noFill/>
        </p:spPr>
        <p:txBody>
          <a:bodyPr wrap="none" rtlCol="0">
            <a:spAutoFit/>
          </a:bodyPr>
          <a:lstStyle/>
          <a:p>
            <a:r>
              <a:rPr lang="en-US" sz="1200" dirty="0">
                <a:solidFill>
                  <a:schemeClr val="bg2">
                    <a:lumMod val="50000"/>
                  </a:schemeClr>
                </a:solidFill>
                <a:latin typeface="Arial" panose="020B0604020202020204" pitchFamily="34" charset="0"/>
                <a:cs typeface="Arial" panose="020B0604020202020204" pitchFamily="34" charset="0"/>
              </a:rPr>
              <a:t>Loss = Reconstruction error</a:t>
            </a:r>
          </a:p>
        </p:txBody>
      </p:sp>
      <p:sp>
        <p:nvSpPr>
          <p:cNvPr id="26" name="TextBox 25">
            <a:extLst>
              <a:ext uri="{FF2B5EF4-FFF2-40B4-BE49-F238E27FC236}">
                <a16:creationId xmlns:a16="http://schemas.microsoft.com/office/drawing/2014/main" id="{B325D0EE-CAAC-68AD-A5DD-8B2E5F0B335C}"/>
              </a:ext>
            </a:extLst>
          </p:cNvPr>
          <p:cNvSpPr txBox="1"/>
          <p:nvPr/>
        </p:nvSpPr>
        <p:spPr>
          <a:xfrm>
            <a:off x="4160982" y="3595794"/>
            <a:ext cx="654346" cy="461665"/>
          </a:xfrm>
          <a:prstGeom prst="rect">
            <a:avLst/>
          </a:prstGeom>
          <a:noFill/>
        </p:spPr>
        <p:txBody>
          <a:bodyPr wrap="none" rtlCol="0">
            <a:spAutoFit/>
          </a:bodyPr>
          <a:lstStyle/>
          <a:p>
            <a:pPr algn="ctr"/>
            <a:r>
              <a:rPr lang="en-US" sz="1200" dirty="0">
                <a:solidFill>
                  <a:srgbClr val="AC3E2F"/>
                </a:solidFill>
                <a:latin typeface="Arial" panose="020B0604020202020204" pitchFamily="34" charset="0"/>
                <a:cs typeface="Arial" panose="020B0604020202020204" pitchFamily="34" charset="0"/>
              </a:rPr>
              <a:t>Latent </a:t>
            </a:r>
          </a:p>
          <a:p>
            <a:pPr algn="ctr"/>
            <a:r>
              <a:rPr lang="en-US" sz="1200" dirty="0">
                <a:solidFill>
                  <a:srgbClr val="AC3E2F"/>
                </a:solidFill>
                <a:latin typeface="Arial" panose="020B0604020202020204" pitchFamily="34" charset="0"/>
                <a:cs typeface="Arial" panose="020B0604020202020204" pitchFamily="34" charset="0"/>
              </a:rPr>
              <a:t>space</a:t>
            </a:r>
          </a:p>
        </p:txBody>
      </p:sp>
      <p:sp>
        <p:nvSpPr>
          <p:cNvPr id="33" name="Slide Number Placeholder 32">
            <a:extLst>
              <a:ext uri="{FF2B5EF4-FFF2-40B4-BE49-F238E27FC236}">
                <a16:creationId xmlns:a16="http://schemas.microsoft.com/office/drawing/2014/main" id="{1FA1A1C7-694E-1126-590E-8856C43E1DCF}"/>
              </a:ext>
            </a:extLst>
          </p:cNvPr>
          <p:cNvSpPr>
            <a:spLocks noGrp="1"/>
          </p:cNvSpPr>
          <p:nvPr>
            <p:ph type="sldNum" sz="quarter" idx="12"/>
          </p:nvPr>
        </p:nvSpPr>
        <p:spPr/>
        <p:txBody>
          <a:bodyPr/>
          <a:lstStyle/>
          <a:p>
            <a:fld id="{DE4206C8-C01E-7A4A-B46C-8F62E6FE7485}" type="slidenum">
              <a:rPr lang="en-US" smtClean="0"/>
              <a:pPr/>
              <a:t>4</a:t>
            </a:fld>
            <a:endParaRPr lang="en-US"/>
          </a:p>
        </p:txBody>
      </p:sp>
      <p:pic>
        <p:nvPicPr>
          <p:cNvPr id="5" name="Picture 4" descr="A diagram of a network&#10;&#10;Description automatically generated">
            <a:extLst>
              <a:ext uri="{FF2B5EF4-FFF2-40B4-BE49-F238E27FC236}">
                <a16:creationId xmlns:a16="http://schemas.microsoft.com/office/drawing/2014/main" id="{49C21718-9D1A-597A-16C7-DD21A3EA44D3}"/>
              </a:ext>
            </a:extLst>
          </p:cNvPr>
          <p:cNvPicPr>
            <a:picLocks noChangeAspect="1"/>
          </p:cNvPicPr>
          <p:nvPr/>
        </p:nvPicPr>
        <p:blipFill>
          <a:blip r:embed="rId3"/>
          <a:stretch>
            <a:fillRect/>
          </a:stretch>
        </p:blipFill>
        <p:spPr>
          <a:xfrm>
            <a:off x="2753179" y="1595739"/>
            <a:ext cx="1880537" cy="1981874"/>
          </a:xfrm>
          <a:prstGeom prst="rect">
            <a:avLst/>
          </a:prstGeom>
        </p:spPr>
      </p:pic>
      <p:pic>
        <p:nvPicPr>
          <p:cNvPr id="6" name="Picture 5" descr="A diagram of a network&#10;&#10;Description automatically generated">
            <a:extLst>
              <a:ext uri="{FF2B5EF4-FFF2-40B4-BE49-F238E27FC236}">
                <a16:creationId xmlns:a16="http://schemas.microsoft.com/office/drawing/2014/main" id="{34337D73-8392-E766-DD7F-AC212FCBF070}"/>
              </a:ext>
            </a:extLst>
          </p:cNvPr>
          <p:cNvPicPr>
            <a:picLocks noChangeAspect="1"/>
          </p:cNvPicPr>
          <p:nvPr/>
        </p:nvPicPr>
        <p:blipFill>
          <a:blip r:embed="rId3"/>
          <a:srcRect r="2699"/>
          <a:stretch/>
        </p:blipFill>
        <p:spPr>
          <a:xfrm rot="10800000">
            <a:off x="4401292" y="1613921"/>
            <a:ext cx="1829776" cy="1981874"/>
          </a:xfrm>
          <a:prstGeom prst="rect">
            <a:avLst/>
          </a:prstGeom>
        </p:spPr>
      </p:pic>
      <p:sp>
        <p:nvSpPr>
          <p:cNvPr id="35" name="Left Brace 34">
            <a:extLst>
              <a:ext uri="{FF2B5EF4-FFF2-40B4-BE49-F238E27FC236}">
                <a16:creationId xmlns:a16="http://schemas.microsoft.com/office/drawing/2014/main" id="{F8C14204-3809-8D06-D602-650FED185BA0}"/>
              </a:ext>
            </a:extLst>
          </p:cNvPr>
          <p:cNvSpPr/>
          <p:nvPr/>
        </p:nvSpPr>
        <p:spPr>
          <a:xfrm rot="16200000">
            <a:off x="3320038" y="3149338"/>
            <a:ext cx="180893" cy="1186645"/>
          </a:xfrm>
          <a:prstGeom prst="leftBrace">
            <a:avLst>
              <a:gd name="adj1" fmla="val 0"/>
              <a:gd name="adj2" fmla="val 50636"/>
            </a:avLst>
          </a:prstGeom>
          <a:ln>
            <a:solidFill>
              <a:srgbClr val="3A7E2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6" name="Left Brace 35">
            <a:extLst>
              <a:ext uri="{FF2B5EF4-FFF2-40B4-BE49-F238E27FC236}">
                <a16:creationId xmlns:a16="http://schemas.microsoft.com/office/drawing/2014/main" id="{E7FEB353-AD06-9665-F936-88638FB9958B}"/>
              </a:ext>
            </a:extLst>
          </p:cNvPr>
          <p:cNvSpPr/>
          <p:nvPr/>
        </p:nvSpPr>
        <p:spPr>
          <a:xfrm rot="16200000">
            <a:off x="5475379" y="3149337"/>
            <a:ext cx="180893" cy="1186645"/>
          </a:xfrm>
          <a:prstGeom prst="leftBrace">
            <a:avLst>
              <a:gd name="adj1" fmla="val 0"/>
              <a:gd name="adj2" fmla="val 50636"/>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2C22287C-D9D9-7591-FE1F-59BC3E275F8D}"/>
              </a:ext>
            </a:extLst>
          </p:cNvPr>
          <p:cNvCxnSpPr>
            <a:cxnSpLocks/>
          </p:cNvCxnSpPr>
          <p:nvPr/>
        </p:nvCxnSpPr>
        <p:spPr>
          <a:xfrm flipV="1">
            <a:off x="4488155" y="1731105"/>
            <a:ext cx="0" cy="50915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1" name="Left Brace 50">
            <a:extLst>
              <a:ext uri="{FF2B5EF4-FFF2-40B4-BE49-F238E27FC236}">
                <a16:creationId xmlns:a16="http://schemas.microsoft.com/office/drawing/2014/main" id="{6B4FB1C8-66F0-4A25-CF99-D57968B70944}"/>
              </a:ext>
            </a:extLst>
          </p:cNvPr>
          <p:cNvSpPr/>
          <p:nvPr/>
        </p:nvSpPr>
        <p:spPr>
          <a:xfrm rot="16200000">
            <a:off x="4369073" y="3261534"/>
            <a:ext cx="238164" cy="328720"/>
          </a:xfrm>
          <a:prstGeom prst="leftBrace">
            <a:avLst>
              <a:gd name="adj1" fmla="val 0"/>
              <a:gd name="adj2" fmla="val 50636"/>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C276C0CE-00A4-6E48-4B9D-CD524651BB57}"/>
              </a:ext>
            </a:extLst>
          </p:cNvPr>
          <p:cNvSpPr txBox="1"/>
          <p:nvPr/>
        </p:nvSpPr>
        <p:spPr>
          <a:xfrm>
            <a:off x="3870037" y="1245323"/>
            <a:ext cx="1266692" cy="461665"/>
          </a:xfrm>
          <a:prstGeom prst="rect">
            <a:avLst/>
          </a:prstGeom>
          <a:noFill/>
        </p:spPr>
        <p:txBody>
          <a:bodyPr wrap="none" rtlCol="0">
            <a:spAutoFit/>
          </a:bodyPr>
          <a:lstStyle/>
          <a:p>
            <a:pPr algn="ctr"/>
            <a:r>
              <a:rPr lang="en-US" sz="1200" dirty="0">
                <a:solidFill>
                  <a:srgbClr val="AC3E2F"/>
                </a:solidFill>
                <a:latin typeface="Arial" panose="020B0604020202020204" pitchFamily="34" charset="0"/>
                <a:cs typeface="Arial" panose="020B0604020202020204" pitchFamily="34" charset="0"/>
              </a:rPr>
              <a:t>Latent </a:t>
            </a:r>
          </a:p>
          <a:p>
            <a:pPr algn="ctr"/>
            <a:r>
              <a:rPr lang="en-US" sz="1200" dirty="0">
                <a:solidFill>
                  <a:srgbClr val="AC3E2F"/>
                </a:solidFill>
                <a:latin typeface="Arial" panose="020B0604020202020204" pitchFamily="34" charset="0"/>
                <a:cs typeface="Arial" panose="020B0604020202020204" pitchFamily="34" charset="0"/>
              </a:rPr>
              <a:t>Representation </a:t>
            </a:r>
          </a:p>
        </p:txBody>
      </p:sp>
      <p:sp>
        <p:nvSpPr>
          <p:cNvPr id="56" name="TextBox 55">
            <a:extLst>
              <a:ext uri="{FF2B5EF4-FFF2-40B4-BE49-F238E27FC236}">
                <a16:creationId xmlns:a16="http://schemas.microsoft.com/office/drawing/2014/main" id="{15084BEF-FE25-A105-B9F0-2BEC0044573C}"/>
              </a:ext>
            </a:extLst>
          </p:cNvPr>
          <p:cNvSpPr txBox="1"/>
          <p:nvPr/>
        </p:nvSpPr>
        <p:spPr>
          <a:xfrm>
            <a:off x="5439990" y="844915"/>
            <a:ext cx="917238" cy="276999"/>
          </a:xfrm>
          <a:prstGeom prst="rect">
            <a:avLst/>
          </a:prstGeom>
          <a:noFill/>
        </p:spPr>
        <p:txBody>
          <a:bodyPr wrap="none" rtlCol="0">
            <a:spAutoFit/>
          </a:bodyPr>
          <a:lstStyle/>
          <a:p>
            <a:pPr algn="ctr"/>
            <a:r>
              <a:rPr lang="en-US" sz="1200" dirty="0">
                <a:solidFill>
                  <a:srgbClr val="AC3E2F"/>
                </a:solidFill>
                <a:latin typeface="Arial" panose="020B0604020202020204" pitchFamily="34" charset="0"/>
                <a:cs typeface="Arial" panose="020B0604020202020204" pitchFamily="34" charset="0"/>
              </a:rPr>
              <a:t>Clustering </a:t>
            </a:r>
          </a:p>
        </p:txBody>
      </p:sp>
      <p:cxnSp>
        <p:nvCxnSpPr>
          <p:cNvPr id="63" name="Elbow Connector 62">
            <a:extLst>
              <a:ext uri="{FF2B5EF4-FFF2-40B4-BE49-F238E27FC236}">
                <a16:creationId xmlns:a16="http://schemas.microsoft.com/office/drawing/2014/main" id="{14174191-BEAC-1901-4BB4-D6C2F11A8877}"/>
              </a:ext>
            </a:extLst>
          </p:cNvPr>
          <p:cNvCxnSpPr>
            <a:stCxn id="52" idx="0"/>
            <a:endCxn id="56" idx="1"/>
          </p:cNvCxnSpPr>
          <p:nvPr/>
        </p:nvCxnSpPr>
        <p:spPr>
          <a:xfrm rot="5400000" flipH="1" flipV="1">
            <a:off x="4840732" y="646066"/>
            <a:ext cx="261908" cy="936607"/>
          </a:xfrm>
          <a:prstGeom prst="bentConnector2">
            <a:avLst/>
          </a:prstGeom>
          <a:ln>
            <a:solidFill>
              <a:srgbClr val="C00000"/>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020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C8166-7D7B-9A19-F9A4-56D714BD2219}"/>
              </a:ext>
            </a:extLst>
          </p:cNvPr>
          <p:cNvPicPr>
            <a:picLocks noChangeAspect="1"/>
          </p:cNvPicPr>
          <p:nvPr/>
        </p:nvPicPr>
        <p:blipFill>
          <a:blip r:embed="rId2"/>
          <a:stretch>
            <a:fillRect/>
          </a:stretch>
        </p:blipFill>
        <p:spPr>
          <a:xfrm>
            <a:off x="1794455" y="631616"/>
            <a:ext cx="5555090" cy="5594768"/>
          </a:xfrm>
          <a:prstGeom prst="rect">
            <a:avLst/>
          </a:prstGeom>
        </p:spPr>
      </p:pic>
      <p:sp>
        <p:nvSpPr>
          <p:cNvPr id="3" name="Title 2">
            <a:extLst>
              <a:ext uri="{FF2B5EF4-FFF2-40B4-BE49-F238E27FC236}">
                <a16:creationId xmlns:a16="http://schemas.microsoft.com/office/drawing/2014/main" id="{7B77AA02-2DA5-FBE3-4230-BD69839F3FC6}"/>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806315F7-449E-12A6-201F-C1038444E060}"/>
              </a:ext>
            </a:extLst>
          </p:cNvPr>
          <p:cNvSpPr>
            <a:spLocks noGrp="1"/>
          </p:cNvSpPr>
          <p:nvPr>
            <p:ph type="sldNum" sz="quarter" idx="12"/>
          </p:nvPr>
        </p:nvSpPr>
        <p:spPr/>
        <p:txBody>
          <a:bodyPr/>
          <a:lstStyle/>
          <a:p>
            <a:fld id="{4BE72A50-E5B2-1A4D-8D3C-2C19FF24C84B}" type="slidenum">
              <a:rPr lang="en-US" smtClean="0"/>
              <a:t>49</a:t>
            </a:fld>
            <a:endParaRPr lang="en-US"/>
          </a:p>
        </p:txBody>
      </p:sp>
    </p:spTree>
    <p:extLst>
      <p:ext uri="{BB962C8B-B14F-4D97-AF65-F5344CB8AC3E}">
        <p14:creationId xmlns:p14="http://schemas.microsoft.com/office/powerpoint/2010/main" val="4253204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F2FDB-615F-416E-233C-F0DF8E24D109}"/>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CD60F31E-C8E6-7922-1C40-5A8C4B410A10}"/>
              </a:ext>
            </a:extLst>
          </p:cNvPr>
          <p:cNvGrpSpPr/>
          <p:nvPr/>
        </p:nvGrpSpPr>
        <p:grpSpPr>
          <a:xfrm>
            <a:off x="1333911" y="1159414"/>
            <a:ext cx="6476177" cy="4741978"/>
            <a:chOff x="1632495" y="320087"/>
            <a:chExt cx="8634902" cy="6322637"/>
          </a:xfrm>
        </p:grpSpPr>
        <p:grpSp>
          <p:nvGrpSpPr>
            <p:cNvPr id="12" name="Group 11">
              <a:extLst>
                <a:ext uri="{FF2B5EF4-FFF2-40B4-BE49-F238E27FC236}">
                  <a16:creationId xmlns:a16="http://schemas.microsoft.com/office/drawing/2014/main" id="{31159DE9-C6A9-DE2B-C767-2AE422F49BCC}"/>
                </a:ext>
              </a:extLst>
            </p:cNvPr>
            <p:cNvGrpSpPr/>
            <p:nvPr/>
          </p:nvGrpSpPr>
          <p:grpSpPr>
            <a:xfrm>
              <a:off x="1632495" y="386114"/>
              <a:ext cx="8634902" cy="6256610"/>
              <a:chOff x="1632495" y="386114"/>
              <a:chExt cx="8634902" cy="6256610"/>
            </a:xfrm>
          </p:grpSpPr>
          <p:pic>
            <p:nvPicPr>
              <p:cNvPr id="11" name="Picture 10">
                <a:extLst>
                  <a:ext uri="{FF2B5EF4-FFF2-40B4-BE49-F238E27FC236}">
                    <a16:creationId xmlns:a16="http://schemas.microsoft.com/office/drawing/2014/main" id="{B1AAFBA7-C43C-59D2-427B-38EC91D3E913}"/>
                  </a:ext>
                </a:extLst>
              </p:cNvPr>
              <p:cNvPicPr>
                <a:picLocks noChangeAspect="1"/>
              </p:cNvPicPr>
              <p:nvPr/>
            </p:nvPicPr>
            <p:blipFill>
              <a:blip r:embed="rId2"/>
              <a:srcRect t="8878"/>
              <a:stretch/>
            </p:blipFill>
            <p:spPr>
              <a:xfrm>
                <a:off x="1632495" y="1551951"/>
                <a:ext cx="8634902" cy="5090773"/>
              </a:xfrm>
              <a:prstGeom prst="rect">
                <a:avLst/>
              </a:prstGeom>
            </p:spPr>
          </p:pic>
          <p:grpSp>
            <p:nvGrpSpPr>
              <p:cNvPr id="5" name="Group 4">
                <a:extLst>
                  <a:ext uri="{FF2B5EF4-FFF2-40B4-BE49-F238E27FC236}">
                    <a16:creationId xmlns:a16="http://schemas.microsoft.com/office/drawing/2014/main" id="{CDFCAB8F-3862-28E7-D381-27EC0F4B50A4}"/>
                  </a:ext>
                </a:extLst>
              </p:cNvPr>
              <p:cNvGrpSpPr/>
              <p:nvPr/>
            </p:nvGrpSpPr>
            <p:grpSpPr>
              <a:xfrm>
                <a:off x="1732058" y="386114"/>
                <a:ext cx="1044802" cy="1196617"/>
                <a:chOff x="393700" y="4159250"/>
                <a:chExt cx="1035625" cy="1185319"/>
              </a:xfrm>
            </p:grpSpPr>
            <p:pic>
              <p:nvPicPr>
                <p:cNvPr id="13" name="Picture 12">
                  <a:extLst>
                    <a:ext uri="{FF2B5EF4-FFF2-40B4-BE49-F238E27FC236}">
                      <a16:creationId xmlns:a16="http://schemas.microsoft.com/office/drawing/2014/main" id="{9E976569-2C38-89C6-DE9F-C78A0BE2F032}"/>
                    </a:ext>
                  </a:extLst>
                </p:cNvPr>
                <p:cNvPicPr>
                  <a:picLocks noChangeAspect="1"/>
                </p:cNvPicPr>
                <p:nvPr/>
              </p:nvPicPr>
              <p:blipFill>
                <a:blip r:embed="rId3"/>
                <a:srcRect l="9152" t="79806" r="76239" b="7881"/>
                <a:stretch/>
              </p:blipFill>
              <p:spPr>
                <a:xfrm>
                  <a:off x="393700" y="5077230"/>
                  <a:ext cx="228600" cy="171450"/>
                </a:xfrm>
                <a:prstGeom prst="rect">
                  <a:avLst/>
                </a:prstGeom>
              </p:spPr>
            </p:pic>
            <p:pic>
              <p:nvPicPr>
                <p:cNvPr id="3" name="Picture 2">
                  <a:extLst>
                    <a:ext uri="{FF2B5EF4-FFF2-40B4-BE49-F238E27FC236}">
                      <a16:creationId xmlns:a16="http://schemas.microsoft.com/office/drawing/2014/main" id="{E3D7391C-563C-3E64-6BE8-044B52CB6951}"/>
                    </a:ext>
                  </a:extLst>
                </p:cNvPr>
                <p:cNvPicPr>
                  <a:picLocks noChangeAspect="1"/>
                </p:cNvPicPr>
                <p:nvPr/>
              </p:nvPicPr>
              <p:blipFill>
                <a:blip r:embed="rId4"/>
                <a:srcRect l="12546" t="6298" r="4779" b="7496"/>
                <a:stretch/>
              </p:blipFill>
              <p:spPr>
                <a:xfrm>
                  <a:off x="393700" y="4159250"/>
                  <a:ext cx="781050" cy="844550"/>
                </a:xfrm>
                <a:prstGeom prst="rect">
                  <a:avLst/>
                </a:prstGeom>
              </p:spPr>
            </p:pic>
            <p:sp>
              <p:nvSpPr>
                <p:cNvPr id="4" name="TextBox 3">
                  <a:extLst>
                    <a:ext uri="{FF2B5EF4-FFF2-40B4-BE49-F238E27FC236}">
                      <a16:creationId xmlns:a16="http://schemas.microsoft.com/office/drawing/2014/main" id="{40848458-8397-D967-6B61-09BCDBE14482}"/>
                    </a:ext>
                  </a:extLst>
                </p:cNvPr>
                <p:cNvSpPr txBox="1"/>
                <p:nvPr/>
              </p:nvSpPr>
              <p:spPr>
                <a:xfrm>
                  <a:off x="719182" y="5024455"/>
                  <a:ext cx="710143" cy="320114"/>
                </a:xfrm>
                <a:prstGeom prst="rect">
                  <a:avLst/>
                </a:prstGeom>
                <a:noFill/>
              </p:spPr>
              <p:txBody>
                <a:bodyPr wrap="none" rtlCol="0">
                  <a:spAutoFit/>
                </a:bodyPr>
                <a:lstStyle/>
                <a:p>
                  <a:r>
                    <a:rPr lang="en-US" sz="975">
                      <a:latin typeface="Arial" panose="020B0604020202020204" pitchFamily="34" charset="0"/>
                      <a:cs typeface="Arial" panose="020B0604020202020204" pitchFamily="34" charset="0"/>
                    </a:rPr>
                    <a:t>Stable</a:t>
                  </a:r>
                </a:p>
              </p:txBody>
            </p:sp>
          </p:grpSp>
        </p:grpSp>
        <p:sp>
          <p:nvSpPr>
            <p:cNvPr id="8" name="Rectangle 7">
              <a:extLst>
                <a:ext uri="{FF2B5EF4-FFF2-40B4-BE49-F238E27FC236}">
                  <a16:creationId xmlns:a16="http://schemas.microsoft.com/office/drawing/2014/main" id="{F0B54DA2-39DA-1EAD-082E-6852542AA7E9}"/>
                </a:ext>
              </a:extLst>
            </p:cNvPr>
            <p:cNvSpPr/>
            <p:nvPr/>
          </p:nvSpPr>
          <p:spPr>
            <a:xfrm>
              <a:off x="1632495" y="320087"/>
              <a:ext cx="1159875" cy="1231864"/>
            </a:xfrm>
            <a:prstGeom prst="rect">
              <a:avLst/>
            </a:prstGeom>
            <a:no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F195E18D-BC2C-CA4E-20A6-D746243EC1E8}"/>
                </a:ext>
              </a:extLst>
            </p:cNvPr>
            <p:cNvSpPr txBox="1"/>
            <p:nvPr/>
          </p:nvSpPr>
          <p:spPr>
            <a:xfrm>
              <a:off x="3459778" y="647302"/>
              <a:ext cx="4980338" cy="615553"/>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Composition of clusters in terms of variable genes (stratified by CT</a:t>
              </a:r>
              <a:r>
                <a:rPr lang="en-US" sz="1200" baseline="-25000" dirty="0">
                  <a:latin typeface="Arial" panose="020B0604020202020204" pitchFamily="34" charset="0"/>
                  <a:cs typeface="Arial" panose="020B0604020202020204" pitchFamily="34" charset="0"/>
                </a:rPr>
                <a:t>max</a:t>
              </a:r>
              <a:r>
                <a:rPr lang="en-US" sz="1200" dirty="0">
                  <a:latin typeface="Arial" panose="020B0604020202020204" pitchFamily="34" charset="0"/>
                  <a:cs typeface="Arial" panose="020B0604020202020204" pitchFamily="34" charset="0"/>
                </a:rPr>
                <a:t>) and stable genes</a:t>
              </a:r>
            </a:p>
          </p:txBody>
        </p:sp>
      </p:grpSp>
      <p:sp>
        <p:nvSpPr>
          <p:cNvPr id="6" name="Title 5">
            <a:extLst>
              <a:ext uri="{FF2B5EF4-FFF2-40B4-BE49-F238E27FC236}">
                <a16:creationId xmlns:a16="http://schemas.microsoft.com/office/drawing/2014/main" id="{D8E5C961-12E2-11B8-C397-0D6E011886B6}"/>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C0C1FFBF-C936-B6F4-8B42-84C175F270EF}"/>
              </a:ext>
            </a:extLst>
          </p:cNvPr>
          <p:cNvSpPr>
            <a:spLocks noGrp="1"/>
          </p:cNvSpPr>
          <p:nvPr>
            <p:ph type="sldNum" sz="quarter" idx="12"/>
          </p:nvPr>
        </p:nvSpPr>
        <p:spPr/>
        <p:txBody>
          <a:bodyPr/>
          <a:lstStyle/>
          <a:p>
            <a:fld id="{4BE72A50-E5B2-1A4D-8D3C-2C19FF24C84B}" type="slidenum">
              <a:rPr lang="en-US" smtClean="0"/>
              <a:t>50</a:t>
            </a:fld>
            <a:endParaRPr lang="en-US"/>
          </a:p>
        </p:txBody>
      </p:sp>
    </p:spTree>
    <p:extLst>
      <p:ext uri="{BB962C8B-B14F-4D97-AF65-F5344CB8AC3E}">
        <p14:creationId xmlns:p14="http://schemas.microsoft.com/office/powerpoint/2010/main" val="2495392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78499-F0E5-D6B2-0D3D-1775C65F941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DC577B83-DC0A-EA45-8ACC-90DDB1470FA7}"/>
              </a:ext>
            </a:extLst>
          </p:cNvPr>
          <p:cNvGrpSpPr>
            <a:grpSpLocks noChangeAspect="1"/>
          </p:cNvGrpSpPr>
          <p:nvPr/>
        </p:nvGrpSpPr>
        <p:grpSpPr>
          <a:xfrm>
            <a:off x="1019015" y="733853"/>
            <a:ext cx="7105969" cy="3724261"/>
            <a:chOff x="329365" y="1818898"/>
            <a:chExt cx="6144215" cy="3220203"/>
          </a:xfrm>
        </p:grpSpPr>
        <p:grpSp>
          <p:nvGrpSpPr>
            <p:cNvPr id="16" name="Group 15">
              <a:extLst>
                <a:ext uri="{FF2B5EF4-FFF2-40B4-BE49-F238E27FC236}">
                  <a16:creationId xmlns:a16="http://schemas.microsoft.com/office/drawing/2014/main" id="{D5FAD009-9C11-6264-D6CC-B338C6005F51}"/>
                </a:ext>
              </a:extLst>
            </p:cNvPr>
            <p:cNvGrpSpPr/>
            <p:nvPr/>
          </p:nvGrpSpPr>
          <p:grpSpPr>
            <a:xfrm>
              <a:off x="329365" y="1818898"/>
              <a:ext cx="6144215" cy="3220203"/>
              <a:chOff x="2301770" y="1950620"/>
              <a:chExt cx="6144215" cy="3220203"/>
            </a:xfrm>
          </p:grpSpPr>
          <p:pic>
            <p:nvPicPr>
              <p:cNvPr id="38" name="Picture 37" descr="A colorful lines of objects&#10;&#10;Description automatically generated with low confidence">
                <a:extLst>
                  <a:ext uri="{FF2B5EF4-FFF2-40B4-BE49-F238E27FC236}">
                    <a16:creationId xmlns:a16="http://schemas.microsoft.com/office/drawing/2014/main" id="{165ED160-228C-21DD-D44E-DBF781497410}"/>
                  </a:ext>
                </a:extLst>
              </p:cNvPr>
              <p:cNvPicPr>
                <a:picLocks noChangeAspect="1"/>
              </p:cNvPicPr>
              <p:nvPr/>
            </p:nvPicPr>
            <p:blipFill>
              <a:blip r:embed="rId2"/>
              <a:srcRect t="8524"/>
              <a:stretch/>
            </p:blipFill>
            <p:spPr>
              <a:xfrm>
                <a:off x="2440876" y="3179313"/>
                <a:ext cx="1087961" cy="1956713"/>
              </a:xfrm>
              <a:prstGeom prst="rect">
                <a:avLst/>
              </a:prstGeom>
            </p:spPr>
          </p:pic>
          <p:sp>
            <p:nvSpPr>
              <p:cNvPr id="52" name="TextBox 51">
                <a:extLst>
                  <a:ext uri="{FF2B5EF4-FFF2-40B4-BE49-F238E27FC236}">
                    <a16:creationId xmlns:a16="http://schemas.microsoft.com/office/drawing/2014/main" id="{4F20ED69-D304-3E01-A1FE-43F80EC40378}"/>
                  </a:ext>
                </a:extLst>
              </p:cNvPr>
              <p:cNvSpPr txBox="1"/>
              <p:nvPr/>
            </p:nvSpPr>
            <p:spPr>
              <a:xfrm>
                <a:off x="3667941" y="1957679"/>
                <a:ext cx="4778044" cy="4244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C76 (n=79)</a:t>
                </a:r>
              </a:p>
              <a:p>
                <a:pPr algn="ctr"/>
                <a:r>
                  <a:rPr lang="en-US" sz="1400" dirty="0">
                    <a:latin typeface="Arial" panose="020B0604020202020204" pitchFamily="34" charset="0"/>
                    <a:cs typeface="Arial" panose="020B0604020202020204" pitchFamily="34" charset="0"/>
                  </a:rPr>
                  <a:t>Developmental genes bivalent in ESC </a:t>
                </a:r>
                <a:endParaRPr lang="en-US" sz="1400" i="1"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E90BE5BB-0740-460D-3CA3-3439D35A065D}"/>
                  </a:ext>
                </a:extLst>
              </p:cNvPr>
              <p:cNvSpPr/>
              <p:nvPr/>
            </p:nvSpPr>
            <p:spPr>
              <a:xfrm>
                <a:off x="2301772" y="1954443"/>
                <a:ext cx="6144213" cy="3216380"/>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55" name="Straight Connector 54">
                <a:extLst>
                  <a:ext uri="{FF2B5EF4-FFF2-40B4-BE49-F238E27FC236}">
                    <a16:creationId xmlns:a16="http://schemas.microsoft.com/office/drawing/2014/main" id="{AC8ED192-C622-E8C6-B01E-51AFF289BA10}"/>
                  </a:ext>
                </a:extLst>
              </p:cNvPr>
              <p:cNvCxnSpPr>
                <a:cxnSpLocks/>
              </p:cNvCxnSpPr>
              <p:nvPr/>
            </p:nvCxnSpPr>
            <p:spPr>
              <a:xfrm>
                <a:off x="3667940" y="1954443"/>
                <a:ext cx="0" cy="321638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F4F0D5E9-0A12-CC65-8678-83DF4C67F953}"/>
                  </a:ext>
                </a:extLst>
              </p:cNvPr>
              <p:cNvSpPr txBox="1"/>
              <p:nvPr/>
            </p:nvSpPr>
            <p:spPr>
              <a:xfrm>
                <a:off x="2301770" y="2894776"/>
                <a:ext cx="309455" cy="249659"/>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a:t>
                </a:r>
                <a:endParaRPr lang="en-US" sz="1400" i="1" dirty="0">
                  <a:latin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id="{8BDD41E0-5D2A-E18B-8BEE-D813222A6D3E}"/>
                  </a:ext>
                </a:extLst>
              </p:cNvPr>
              <p:cNvCxnSpPr>
                <a:cxnSpLocks/>
              </p:cNvCxnSpPr>
              <p:nvPr/>
            </p:nvCxnSpPr>
            <p:spPr>
              <a:xfrm>
                <a:off x="2301771" y="2894776"/>
                <a:ext cx="1366169" cy="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F8164B1A-9D53-EF95-CDCB-76ECFBDBD80C}"/>
                  </a:ext>
                </a:extLst>
              </p:cNvPr>
              <p:cNvSpPr txBox="1"/>
              <p:nvPr/>
            </p:nvSpPr>
            <p:spPr>
              <a:xfrm>
                <a:off x="3667939" y="1950620"/>
                <a:ext cx="309455" cy="249659"/>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b.</a:t>
                </a:r>
                <a:endParaRPr lang="en-US" sz="1400"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D4636B4-F08A-0D20-F092-15205E15A93F}"/>
                  </a:ext>
                </a:extLst>
              </p:cNvPr>
              <p:cNvPicPr>
                <a:picLocks noChangeAspect="1"/>
              </p:cNvPicPr>
              <p:nvPr/>
            </p:nvPicPr>
            <p:blipFill>
              <a:blip r:embed="rId3"/>
              <a:srcRect t="5899"/>
              <a:stretch/>
            </p:blipFill>
            <p:spPr>
              <a:xfrm>
                <a:off x="3722846" y="2443162"/>
                <a:ext cx="4668232" cy="2639453"/>
              </a:xfrm>
              <a:prstGeom prst="rect">
                <a:avLst/>
              </a:prstGeom>
            </p:spPr>
          </p:pic>
          <p:grpSp>
            <p:nvGrpSpPr>
              <p:cNvPr id="6" name="Group 5">
                <a:extLst>
                  <a:ext uri="{FF2B5EF4-FFF2-40B4-BE49-F238E27FC236}">
                    <a16:creationId xmlns:a16="http://schemas.microsoft.com/office/drawing/2014/main" id="{4B2E740A-A806-E99D-31F4-9A336B2E098B}"/>
                  </a:ext>
                </a:extLst>
              </p:cNvPr>
              <p:cNvGrpSpPr/>
              <p:nvPr/>
            </p:nvGrpSpPr>
            <p:grpSpPr>
              <a:xfrm>
                <a:off x="2301771" y="2167953"/>
                <a:ext cx="1193409" cy="643392"/>
                <a:chOff x="1918639" y="671221"/>
                <a:chExt cx="1193409" cy="679696"/>
              </a:xfrm>
            </p:grpSpPr>
            <p:grpSp>
              <p:nvGrpSpPr>
                <p:cNvPr id="7" name="Group 6">
                  <a:extLst>
                    <a:ext uri="{FF2B5EF4-FFF2-40B4-BE49-F238E27FC236}">
                      <a16:creationId xmlns:a16="http://schemas.microsoft.com/office/drawing/2014/main" id="{6D7F02CB-19F3-C094-F81F-B3CA70E3F57A}"/>
                    </a:ext>
                  </a:extLst>
                </p:cNvPr>
                <p:cNvGrpSpPr/>
                <p:nvPr/>
              </p:nvGrpSpPr>
              <p:grpSpPr>
                <a:xfrm>
                  <a:off x="2263183" y="1196979"/>
                  <a:ext cx="848865" cy="153938"/>
                  <a:chOff x="3446428" y="1366560"/>
                  <a:chExt cx="3817526" cy="543587"/>
                </a:xfrm>
              </p:grpSpPr>
              <p:pic>
                <p:nvPicPr>
                  <p:cNvPr id="13" name="Graphic 12">
                    <a:extLst>
                      <a:ext uri="{FF2B5EF4-FFF2-40B4-BE49-F238E27FC236}">
                        <a16:creationId xmlns:a16="http://schemas.microsoft.com/office/drawing/2014/main" id="{65DBF1EE-070A-028E-760F-BC68044EAE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6715" y="1440499"/>
                    <a:ext cx="987239" cy="395708"/>
                  </a:xfrm>
                  <a:prstGeom prst="rect">
                    <a:avLst/>
                  </a:prstGeom>
                </p:spPr>
              </p:pic>
              <p:pic>
                <p:nvPicPr>
                  <p:cNvPr id="14" name="Graphic 13">
                    <a:extLst>
                      <a:ext uri="{FF2B5EF4-FFF2-40B4-BE49-F238E27FC236}">
                        <a16:creationId xmlns:a16="http://schemas.microsoft.com/office/drawing/2014/main" id="{7CAE4BCA-BEFB-59F5-7354-89F0D291AF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6428" y="1366560"/>
                    <a:ext cx="575778" cy="543587"/>
                  </a:xfrm>
                  <a:prstGeom prst="rect">
                    <a:avLst/>
                  </a:prstGeom>
                </p:spPr>
              </p:pic>
            </p:grpSp>
            <p:cxnSp>
              <p:nvCxnSpPr>
                <p:cNvPr id="8" name="Straight Connector 7">
                  <a:extLst>
                    <a:ext uri="{FF2B5EF4-FFF2-40B4-BE49-F238E27FC236}">
                      <a16:creationId xmlns:a16="http://schemas.microsoft.com/office/drawing/2014/main" id="{254AB00D-8DBD-4EBE-F097-A58E57FC3D58}"/>
                    </a:ext>
                  </a:extLst>
                </p:cNvPr>
                <p:cNvCxnSpPr>
                  <a:cxnSpLocks/>
                </p:cNvCxnSpPr>
                <p:nvPr/>
              </p:nvCxnSpPr>
              <p:spPr>
                <a:xfrm>
                  <a:off x="2263183" y="671221"/>
                  <a:ext cx="0" cy="468787"/>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BF8695D-F4A1-3D24-1D0A-2B515E9AB4F7}"/>
                    </a:ext>
                  </a:extLst>
                </p:cNvPr>
                <p:cNvCxnSpPr>
                  <a:cxnSpLocks/>
                </p:cNvCxnSpPr>
                <p:nvPr/>
              </p:nvCxnSpPr>
              <p:spPr>
                <a:xfrm flipV="1">
                  <a:off x="2263183" y="1140007"/>
                  <a:ext cx="848864" cy="4611"/>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24954978-6DC0-C63A-8985-C0FB4FC6D75A}"/>
                    </a:ext>
                  </a:extLst>
                </p:cNvPr>
                <p:cNvSpPr/>
                <p:nvPr/>
              </p:nvSpPr>
              <p:spPr>
                <a:xfrm>
                  <a:off x="2322649" y="864044"/>
                  <a:ext cx="743488" cy="283508"/>
                </a:xfrm>
                <a:custGeom>
                  <a:avLst/>
                  <a:gdLst>
                    <a:gd name="connsiteX0" fmla="*/ 0 w 1587500"/>
                    <a:gd name="connsiteY0" fmla="*/ 508000 h 513679"/>
                    <a:gd name="connsiteX1" fmla="*/ 558800 w 1587500"/>
                    <a:gd name="connsiteY1" fmla="*/ 495300 h 513679"/>
                    <a:gd name="connsiteX2" fmla="*/ 1092200 w 1587500"/>
                    <a:gd name="connsiteY2" fmla="*/ 355600 h 513679"/>
                    <a:gd name="connsiteX3" fmla="*/ 1587500 w 1587500"/>
                    <a:gd name="connsiteY3" fmla="*/ 0 h 513679"/>
                    <a:gd name="connsiteX0" fmla="*/ 0 w 1597565"/>
                    <a:gd name="connsiteY0" fmla="*/ 34471 h 509366"/>
                    <a:gd name="connsiteX1" fmla="*/ 568865 w 1597565"/>
                    <a:gd name="connsiteY1" fmla="*/ 495300 h 509366"/>
                    <a:gd name="connsiteX2" fmla="*/ 1102265 w 1597565"/>
                    <a:gd name="connsiteY2" fmla="*/ 355600 h 509366"/>
                    <a:gd name="connsiteX3" fmla="*/ 1597565 w 1597565"/>
                    <a:gd name="connsiteY3" fmla="*/ 0 h 509366"/>
                    <a:gd name="connsiteX0" fmla="*/ 0 w 1597565"/>
                    <a:gd name="connsiteY0" fmla="*/ 34471 h 538708"/>
                    <a:gd name="connsiteX1" fmla="*/ 568865 w 1597565"/>
                    <a:gd name="connsiteY1" fmla="*/ 495300 h 538708"/>
                    <a:gd name="connsiteX2" fmla="*/ 1062006 w 1597565"/>
                    <a:gd name="connsiteY2" fmla="*/ 463220 h 538708"/>
                    <a:gd name="connsiteX3" fmla="*/ 1597565 w 1597565"/>
                    <a:gd name="connsiteY3" fmla="*/ 0 h 538708"/>
                    <a:gd name="connsiteX0" fmla="*/ 0 w 1597565"/>
                    <a:gd name="connsiteY0" fmla="*/ 34471 h 505808"/>
                    <a:gd name="connsiteX1" fmla="*/ 558801 w 1597565"/>
                    <a:gd name="connsiteY1" fmla="*/ 423553 h 505808"/>
                    <a:gd name="connsiteX2" fmla="*/ 1062006 w 1597565"/>
                    <a:gd name="connsiteY2" fmla="*/ 463220 h 505808"/>
                    <a:gd name="connsiteX3" fmla="*/ 1597565 w 1597565"/>
                    <a:gd name="connsiteY3" fmla="*/ 0 h 505808"/>
                    <a:gd name="connsiteX0" fmla="*/ 0 w 1597565"/>
                    <a:gd name="connsiteY0" fmla="*/ 34471 h 481341"/>
                    <a:gd name="connsiteX1" fmla="*/ 558801 w 1597565"/>
                    <a:gd name="connsiteY1" fmla="*/ 423553 h 481341"/>
                    <a:gd name="connsiteX2" fmla="*/ 1062006 w 1597565"/>
                    <a:gd name="connsiteY2" fmla="*/ 427346 h 481341"/>
                    <a:gd name="connsiteX3" fmla="*/ 1597565 w 1597565"/>
                    <a:gd name="connsiteY3" fmla="*/ 0 h 481341"/>
                    <a:gd name="connsiteX0" fmla="*/ 0 w 1604673"/>
                    <a:gd name="connsiteY0" fmla="*/ 505829 h 506207"/>
                    <a:gd name="connsiteX1" fmla="*/ 565909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07"/>
                    <a:gd name="connsiteX1" fmla="*/ 537474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48"/>
                    <a:gd name="connsiteX1" fmla="*/ 537474 w 1604673"/>
                    <a:gd name="connsiteY1" fmla="*/ 423553 h 506248"/>
                    <a:gd name="connsiteX2" fmla="*/ 1005135 w 1604673"/>
                    <a:gd name="connsiteY2" fmla="*/ 377729 h 506248"/>
                    <a:gd name="connsiteX3" fmla="*/ 1604673 w 1604673"/>
                    <a:gd name="connsiteY3" fmla="*/ 0 h 506248"/>
                    <a:gd name="connsiteX0" fmla="*/ 0 w 1604673"/>
                    <a:gd name="connsiteY0" fmla="*/ 505829 h 505925"/>
                    <a:gd name="connsiteX1" fmla="*/ 551692 w 1604673"/>
                    <a:gd name="connsiteY1" fmla="*/ 181671 h 505925"/>
                    <a:gd name="connsiteX2" fmla="*/ 1005135 w 1604673"/>
                    <a:gd name="connsiteY2" fmla="*/ 377729 h 505925"/>
                    <a:gd name="connsiteX3" fmla="*/ 1604673 w 1604673"/>
                    <a:gd name="connsiteY3" fmla="*/ 0 h 505925"/>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569128"/>
                    <a:gd name="connsiteY0" fmla="*/ 339469 h 339577"/>
                    <a:gd name="connsiteX1" fmla="*/ 551692 w 1569128"/>
                    <a:gd name="connsiteY1" fmla="*/ 15311 h 339577"/>
                    <a:gd name="connsiteX2" fmla="*/ 990917 w 1569128"/>
                    <a:gd name="connsiteY2" fmla="*/ 497 h 339577"/>
                    <a:gd name="connsiteX3" fmla="*/ 1569128 w 1569128"/>
                    <a:gd name="connsiteY3" fmla="*/ 125139 h 339577"/>
                    <a:gd name="connsiteX0" fmla="*/ 0 w 1569128"/>
                    <a:gd name="connsiteY0" fmla="*/ 338972 h 339064"/>
                    <a:gd name="connsiteX1" fmla="*/ 551692 w 1569128"/>
                    <a:gd name="connsiteY1" fmla="*/ 14814 h 339064"/>
                    <a:gd name="connsiteX2" fmla="*/ 990917 w 1569128"/>
                    <a:gd name="connsiteY2" fmla="*/ 0 h 339064"/>
                    <a:gd name="connsiteX3" fmla="*/ 1569128 w 1569128"/>
                    <a:gd name="connsiteY3" fmla="*/ 124642 h 339064"/>
                    <a:gd name="connsiteX0" fmla="*/ 0 w 1569128"/>
                    <a:gd name="connsiteY0" fmla="*/ 349310 h 349396"/>
                    <a:gd name="connsiteX1" fmla="*/ 658324 w 1569128"/>
                    <a:gd name="connsiteY1" fmla="*/ 344 h 349396"/>
                    <a:gd name="connsiteX2" fmla="*/ 990917 w 1569128"/>
                    <a:gd name="connsiteY2" fmla="*/ 10338 h 349396"/>
                    <a:gd name="connsiteX3" fmla="*/ 1569128 w 1569128"/>
                    <a:gd name="connsiteY3" fmla="*/ 134980 h 349396"/>
                    <a:gd name="connsiteX0" fmla="*/ 0 w 1569128"/>
                    <a:gd name="connsiteY0" fmla="*/ 350486 h 350571"/>
                    <a:gd name="connsiteX1" fmla="*/ 658324 w 1569128"/>
                    <a:gd name="connsiteY1" fmla="*/ 1520 h 350571"/>
                    <a:gd name="connsiteX2" fmla="*/ 990917 w 1569128"/>
                    <a:gd name="connsiteY2" fmla="*/ 11514 h 350571"/>
                    <a:gd name="connsiteX3" fmla="*/ 1569128 w 1569128"/>
                    <a:gd name="connsiteY3" fmla="*/ 136156 h 350571"/>
                    <a:gd name="connsiteX0" fmla="*/ 0 w 1569128"/>
                    <a:gd name="connsiteY0" fmla="*/ 382522 h 382624"/>
                    <a:gd name="connsiteX1" fmla="*/ 658324 w 1569128"/>
                    <a:gd name="connsiteY1" fmla="*/ 33556 h 382624"/>
                    <a:gd name="connsiteX2" fmla="*/ 983809 w 1569128"/>
                    <a:gd name="connsiteY2" fmla="*/ 12540 h 382624"/>
                    <a:gd name="connsiteX3" fmla="*/ 1569128 w 1569128"/>
                    <a:gd name="connsiteY3" fmla="*/ 168192 h 382624"/>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686384"/>
                    <a:gd name="connsiteY0" fmla="*/ 377997 h 397791"/>
                    <a:gd name="connsiteX1" fmla="*/ 558800 w 1686384"/>
                    <a:gd name="connsiteY1" fmla="*/ 4222 h 397791"/>
                    <a:gd name="connsiteX2" fmla="*/ 983809 w 1686384"/>
                    <a:gd name="connsiteY2" fmla="*/ 8015 h 397791"/>
                    <a:gd name="connsiteX3" fmla="*/ 1686384 w 1686384"/>
                    <a:gd name="connsiteY3" fmla="*/ 397791 h 397791"/>
                    <a:gd name="connsiteX0" fmla="*/ 0 w 1554910"/>
                    <a:gd name="connsiteY0" fmla="*/ 409143 h 420269"/>
                    <a:gd name="connsiteX1" fmla="*/ 427326 w 1554910"/>
                    <a:gd name="connsiteY1" fmla="*/ 26700 h 420269"/>
                    <a:gd name="connsiteX2" fmla="*/ 852335 w 1554910"/>
                    <a:gd name="connsiteY2" fmla="*/ 30493 h 420269"/>
                    <a:gd name="connsiteX3" fmla="*/ 1554910 w 1554910"/>
                    <a:gd name="connsiteY3" fmla="*/ 420269 h 420269"/>
                    <a:gd name="connsiteX0" fmla="*/ 0 w 1554910"/>
                    <a:gd name="connsiteY0" fmla="*/ 402317 h 413443"/>
                    <a:gd name="connsiteX1" fmla="*/ 427326 w 1554910"/>
                    <a:gd name="connsiteY1" fmla="*/ 19874 h 413443"/>
                    <a:gd name="connsiteX2" fmla="*/ 1067474 w 1554910"/>
                    <a:gd name="connsiteY2" fmla="*/ 49672 h 413443"/>
                    <a:gd name="connsiteX3" fmla="*/ 1554910 w 1554910"/>
                    <a:gd name="connsiteY3" fmla="*/ 413443 h 413443"/>
                    <a:gd name="connsiteX0" fmla="*/ 0 w 1554910"/>
                    <a:gd name="connsiteY0" fmla="*/ 418903 h 430029"/>
                    <a:gd name="connsiteX1" fmla="*/ 427326 w 1554910"/>
                    <a:gd name="connsiteY1" fmla="*/ 36460 h 430029"/>
                    <a:gd name="connsiteX2" fmla="*/ 959904 w 1554910"/>
                    <a:gd name="connsiteY2" fmla="*/ 14247 h 430029"/>
                    <a:gd name="connsiteX3" fmla="*/ 1554910 w 1554910"/>
                    <a:gd name="connsiteY3" fmla="*/ 430029 h 430029"/>
                  </a:gdLst>
                  <a:ahLst/>
                  <a:cxnLst>
                    <a:cxn ang="0">
                      <a:pos x="connsiteX0" y="connsiteY0"/>
                    </a:cxn>
                    <a:cxn ang="0">
                      <a:pos x="connsiteX1" y="connsiteY1"/>
                    </a:cxn>
                    <a:cxn ang="0">
                      <a:pos x="connsiteX2" y="connsiteY2"/>
                    </a:cxn>
                    <a:cxn ang="0">
                      <a:pos x="connsiteX3" y="connsiteY3"/>
                    </a:cxn>
                  </a:cxnLst>
                  <a:rect l="l" t="t" r="r" b="b"/>
                  <a:pathLst>
                    <a:path w="1554910" h="430029">
                      <a:moveTo>
                        <a:pt x="0" y="418903"/>
                      </a:moveTo>
                      <a:cubicBezTo>
                        <a:pt x="188383" y="425253"/>
                        <a:pt x="267342" y="103903"/>
                        <a:pt x="427326" y="36460"/>
                      </a:cubicBezTo>
                      <a:cubicBezTo>
                        <a:pt x="587310" y="-30983"/>
                        <a:pt x="646277" y="16169"/>
                        <a:pt x="959904" y="14247"/>
                      </a:cubicBezTo>
                      <a:cubicBezTo>
                        <a:pt x="1309077" y="18526"/>
                        <a:pt x="1307678" y="330871"/>
                        <a:pt x="1554910" y="430029"/>
                      </a:cubicBezTo>
                    </a:path>
                  </a:pathLst>
                </a:cu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 name="TextBox 10">
                  <a:extLst>
                    <a:ext uri="{FF2B5EF4-FFF2-40B4-BE49-F238E27FC236}">
                      <a16:creationId xmlns:a16="http://schemas.microsoft.com/office/drawing/2014/main" id="{ED24B461-097B-9D47-8C8B-AD554C173ACB}"/>
                    </a:ext>
                  </a:extLst>
                </p:cNvPr>
                <p:cNvSpPr txBox="1"/>
                <p:nvPr/>
              </p:nvSpPr>
              <p:spPr>
                <a:xfrm>
                  <a:off x="1918639" y="796044"/>
                  <a:ext cx="330539" cy="23737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GE</a:t>
                  </a:r>
                  <a:endParaRPr lang="en-US" sz="2000" dirty="0">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F7F56E2C-3223-7FEA-5B03-7B81BBAEEAB6}"/>
                    </a:ext>
                  </a:extLst>
                </p:cNvPr>
                <p:cNvCxnSpPr>
                  <a:cxnSpLocks/>
                </p:cNvCxnSpPr>
                <p:nvPr/>
              </p:nvCxnSpPr>
              <p:spPr>
                <a:xfrm>
                  <a:off x="2391213" y="1273948"/>
                  <a:ext cx="501093" cy="0"/>
                </a:xfrm>
                <a:prstGeom prst="straightConnector1">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grpSp>
        </p:grpSp>
        <p:grpSp>
          <p:nvGrpSpPr>
            <p:cNvPr id="21" name="Group 20">
              <a:extLst>
                <a:ext uri="{FF2B5EF4-FFF2-40B4-BE49-F238E27FC236}">
                  <a16:creationId xmlns:a16="http://schemas.microsoft.com/office/drawing/2014/main" id="{8C078D07-E483-8824-6B9A-1BBF709B6117}"/>
                </a:ext>
              </a:extLst>
            </p:cNvPr>
            <p:cNvGrpSpPr/>
            <p:nvPr/>
          </p:nvGrpSpPr>
          <p:grpSpPr>
            <a:xfrm>
              <a:off x="413564" y="3082250"/>
              <a:ext cx="82039" cy="1734679"/>
              <a:chOff x="653733" y="904847"/>
              <a:chExt cx="116261" cy="1971509"/>
            </a:xfrm>
          </p:grpSpPr>
          <p:sp>
            <p:nvSpPr>
              <p:cNvPr id="22" name="Notched Right Arrow 21">
                <a:extLst>
                  <a:ext uri="{FF2B5EF4-FFF2-40B4-BE49-F238E27FC236}">
                    <a16:creationId xmlns:a16="http://schemas.microsoft.com/office/drawing/2014/main" id="{85B8F518-8914-A474-E25D-79BDE02EEE31}"/>
                  </a:ext>
                </a:extLst>
              </p:cNvPr>
              <p:cNvSpPr/>
              <p:nvPr/>
            </p:nvSpPr>
            <p:spPr>
              <a:xfrm rot="5400000">
                <a:off x="469704" y="1088877"/>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 name="Notched Right Arrow 22">
                <a:extLst>
                  <a:ext uri="{FF2B5EF4-FFF2-40B4-BE49-F238E27FC236}">
                    <a16:creationId xmlns:a16="http://schemas.microsoft.com/office/drawing/2014/main" id="{6C804CF0-4373-6986-38B0-D4F4F1F97776}"/>
                  </a:ext>
                </a:extLst>
              </p:cNvPr>
              <p:cNvSpPr/>
              <p:nvPr/>
            </p:nvSpPr>
            <p:spPr>
              <a:xfrm rot="5400000">
                <a:off x="469703" y="1573197"/>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 name="Notched Right Arrow 23">
                <a:extLst>
                  <a:ext uri="{FF2B5EF4-FFF2-40B4-BE49-F238E27FC236}">
                    <a16:creationId xmlns:a16="http://schemas.microsoft.com/office/drawing/2014/main" id="{05B3658C-7D74-6805-E35A-609393E83B4A}"/>
                  </a:ext>
                </a:extLst>
              </p:cNvPr>
              <p:cNvSpPr/>
              <p:nvPr/>
            </p:nvSpPr>
            <p:spPr>
              <a:xfrm rot="5400000">
                <a:off x="469703" y="2074632"/>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Notched Right Arrow 24">
                <a:extLst>
                  <a:ext uri="{FF2B5EF4-FFF2-40B4-BE49-F238E27FC236}">
                    <a16:creationId xmlns:a16="http://schemas.microsoft.com/office/drawing/2014/main" id="{7483FE9B-C30F-A420-7CF4-3BF2AF6CECF7}"/>
                  </a:ext>
                </a:extLst>
              </p:cNvPr>
              <p:cNvSpPr/>
              <p:nvPr/>
            </p:nvSpPr>
            <p:spPr>
              <a:xfrm rot="5400000">
                <a:off x="469703" y="2576066"/>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pSp>
      <p:sp>
        <p:nvSpPr>
          <p:cNvPr id="3" name="Title 2">
            <a:extLst>
              <a:ext uri="{FF2B5EF4-FFF2-40B4-BE49-F238E27FC236}">
                <a16:creationId xmlns:a16="http://schemas.microsoft.com/office/drawing/2014/main" id="{54476178-A75A-88F7-7DEA-ED4D45AE4C30}"/>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Cluster 76: Developmental genes bivalent in ESC </a:t>
            </a:r>
            <a:endParaRPr lang="en-US" dirty="0"/>
          </a:p>
        </p:txBody>
      </p:sp>
      <p:pic>
        <p:nvPicPr>
          <p:cNvPr id="4" name="Picture 3">
            <a:extLst>
              <a:ext uri="{FF2B5EF4-FFF2-40B4-BE49-F238E27FC236}">
                <a16:creationId xmlns:a16="http://schemas.microsoft.com/office/drawing/2014/main" id="{5628B7F6-2151-6C45-8549-1A33DE7CC938}"/>
              </a:ext>
            </a:extLst>
          </p:cNvPr>
          <p:cNvPicPr>
            <a:picLocks noChangeAspect="1"/>
          </p:cNvPicPr>
          <p:nvPr/>
        </p:nvPicPr>
        <p:blipFill>
          <a:blip r:embed="rId8"/>
          <a:srcRect r="18129"/>
          <a:stretch/>
        </p:blipFill>
        <p:spPr>
          <a:xfrm>
            <a:off x="2145091" y="4638866"/>
            <a:ext cx="4263934" cy="2126064"/>
          </a:xfrm>
          <a:prstGeom prst="rect">
            <a:avLst/>
          </a:prstGeom>
        </p:spPr>
      </p:pic>
      <p:pic>
        <p:nvPicPr>
          <p:cNvPr id="5" name="Picture 4">
            <a:extLst>
              <a:ext uri="{FF2B5EF4-FFF2-40B4-BE49-F238E27FC236}">
                <a16:creationId xmlns:a16="http://schemas.microsoft.com/office/drawing/2014/main" id="{88B34CD8-542D-1407-FE34-90210689B5F9}"/>
              </a:ext>
            </a:extLst>
          </p:cNvPr>
          <p:cNvPicPr>
            <a:picLocks noChangeAspect="1"/>
          </p:cNvPicPr>
          <p:nvPr/>
        </p:nvPicPr>
        <p:blipFill>
          <a:blip r:embed="rId9"/>
          <a:srcRect l="82623" t="49096" r="673" b="32299"/>
          <a:stretch/>
        </p:blipFill>
        <p:spPr>
          <a:xfrm>
            <a:off x="78935" y="5353553"/>
            <a:ext cx="1730088" cy="722383"/>
          </a:xfrm>
          <a:prstGeom prst="rect">
            <a:avLst/>
          </a:prstGeom>
        </p:spPr>
      </p:pic>
      <p:pic>
        <p:nvPicPr>
          <p:cNvPr id="15" name="Picture 14">
            <a:extLst>
              <a:ext uri="{FF2B5EF4-FFF2-40B4-BE49-F238E27FC236}">
                <a16:creationId xmlns:a16="http://schemas.microsoft.com/office/drawing/2014/main" id="{E7450AB7-97F8-D5CE-05A0-7AF8070F20E2}"/>
              </a:ext>
            </a:extLst>
          </p:cNvPr>
          <p:cNvPicPr>
            <a:picLocks noChangeAspect="1"/>
          </p:cNvPicPr>
          <p:nvPr/>
        </p:nvPicPr>
        <p:blipFill>
          <a:blip r:embed="rId10"/>
          <a:stretch>
            <a:fillRect/>
          </a:stretch>
        </p:blipFill>
        <p:spPr>
          <a:xfrm>
            <a:off x="34266" y="2930035"/>
            <a:ext cx="945864" cy="656633"/>
          </a:xfrm>
          <a:prstGeom prst="rect">
            <a:avLst/>
          </a:prstGeom>
        </p:spPr>
      </p:pic>
      <p:sp>
        <p:nvSpPr>
          <p:cNvPr id="17" name="TextBox 16">
            <a:extLst>
              <a:ext uri="{FF2B5EF4-FFF2-40B4-BE49-F238E27FC236}">
                <a16:creationId xmlns:a16="http://schemas.microsoft.com/office/drawing/2014/main" id="{61901C38-0B51-633A-0D92-92E0303C38A5}"/>
              </a:ext>
            </a:extLst>
          </p:cNvPr>
          <p:cNvSpPr txBox="1"/>
          <p:nvPr/>
        </p:nvSpPr>
        <p:spPr>
          <a:xfrm>
            <a:off x="85180" y="2687801"/>
            <a:ext cx="90922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Feature group</a:t>
            </a:r>
          </a:p>
        </p:txBody>
      </p:sp>
      <p:sp>
        <p:nvSpPr>
          <p:cNvPr id="19" name="Slide Number Placeholder 18">
            <a:extLst>
              <a:ext uri="{FF2B5EF4-FFF2-40B4-BE49-F238E27FC236}">
                <a16:creationId xmlns:a16="http://schemas.microsoft.com/office/drawing/2014/main" id="{48C2482F-0472-7CC4-5382-38D56881C396}"/>
              </a:ext>
            </a:extLst>
          </p:cNvPr>
          <p:cNvSpPr>
            <a:spLocks noGrp="1"/>
          </p:cNvSpPr>
          <p:nvPr>
            <p:ph type="sldNum" sz="quarter" idx="12"/>
          </p:nvPr>
        </p:nvSpPr>
        <p:spPr/>
        <p:txBody>
          <a:bodyPr/>
          <a:lstStyle/>
          <a:p>
            <a:fld id="{DE4206C8-C01E-7A4A-B46C-8F62E6FE7485}" type="slidenum">
              <a:rPr lang="en-US" smtClean="0"/>
              <a:pPr/>
              <a:t>51</a:t>
            </a:fld>
            <a:endParaRPr lang="en-US"/>
          </a:p>
        </p:txBody>
      </p:sp>
    </p:spTree>
    <p:extLst>
      <p:ext uri="{BB962C8B-B14F-4D97-AF65-F5344CB8AC3E}">
        <p14:creationId xmlns:p14="http://schemas.microsoft.com/office/powerpoint/2010/main" val="1800939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FF4045-3482-9490-1BE5-D0D0FEC3FE53}"/>
              </a:ext>
            </a:extLst>
          </p:cNvPr>
          <p:cNvGrpSpPr>
            <a:grpSpLocks noChangeAspect="1"/>
          </p:cNvGrpSpPr>
          <p:nvPr/>
        </p:nvGrpSpPr>
        <p:grpSpPr>
          <a:xfrm>
            <a:off x="170770" y="2228848"/>
            <a:ext cx="4401231" cy="2819401"/>
            <a:chOff x="1185982" y="632740"/>
            <a:chExt cx="8501040" cy="5445714"/>
          </a:xfrm>
        </p:grpSpPr>
        <p:pic>
          <p:nvPicPr>
            <p:cNvPr id="8" name="Picture 7" descr="A screen shot of a graph&#10;&#10;Description automatically generated">
              <a:extLst>
                <a:ext uri="{FF2B5EF4-FFF2-40B4-BE49-F238E27FC236}">
                  <a16:creationId xmlns:a16="http://schemas.microsoft.com/office/drawing/2014/main" id="{C2112D8E-948F-4769-B1F9-BE2C65EC3C3F}"/>
                </a:ext>
              </a:extLst>
            </p:cNvPr>
            <p:cNvPicPr>
              <a:picLocks noChangeAspect="1"/>
            </p:cNvPicPr>
            <p:nvPr/>
          </p:nvPicPr>
          <p:blipFill>
            <a:blip r:embed="rId2"/>
            <a:srcRect b="3329"/>
            <a:stretch/>
          </p:blipFill>
          <p:spPr>
            <a:xfrm>
              <a:off x="1185982" y="955965"/>
              <a:ext cx="8501040" cy="5122489"/>
            </a:xfrm>
            <a:prstGeom prst="rect">
              <a:avLst/>
            </a:prstGeom>
          </p:spPr>
        </p:pic>
        <p:sp>
          <p:nvSpPr>
            <p:cNvPr id="2" name="Down Arrow 1">
              <a:extLst>
                <a:ext uri="{FF2B5EF4-FFF2-40B4-BE49-F238E27FC236}">
                  <a16:creationId xmlns:a16="http://schemas.microsoft.com/office/drawing/2014/main" id="{D36F8C3B-1EC9-60CE-54D2-3BDB65EFDAFF}"/>
                </a:ext>
              </a:extLst>
            </p:cNvPr>
            <p:cNvSpPr/>
            <p:nvPr/>
          </p:nvSpPr>
          <p:spPr>
            <a:xfrm>
              <a:off x="6174919" y="797391"/>
              <a:ext cx="99239" cy="15857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A1EAC1B1-18EE-0BD3-410B-E49C6170C74B}"/>
                </a:ext>
              </a:extLst>
            </p:cNvPr>
            <p:cNvSpPr/>
            <p:nvPr/>
          </p:nvSpPr>
          <p:spPr>
            <a:xfrm>
              <a:off x="1185982" y="632740"/>
              <a:ext cx="8501040" cy="5445714"/>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a:extLst>
              <a:ext uri="{FF2B5EF4-FFF2-40B4-BE49-F238E27FC236}">
                <a16:creationId xmlns:a16="http://schemas.microsoft.com/office/drawing/2014/main" id="{A8C2F8FC-388B-EB07-D453-2093506A1956}"/>
              </a:ext>
            </a:extLst>
          </p:cNvPr>
          <p:cNvSpPr txBox="1"/>
          <p:nvPr/>
        </p:nvSpPr>
        <p:spPr>
          <a:xfrm>
            <a:off x="2041359" y="1928766"/>
            <a:ext cx="686919" cy="300082"/>
          </a:xfrm>
          <a:prstGeom prst="rect">
            <a:avLst/>
          </a:prstGeom>
          <a:noFill/>
        </p:spPr>
        <p:txBody>
          <a:bodyPr wrap="none" rtlCol="0">
            <a:spAutoFit/>
          </a:bodyPr>
          <a:lstStyle/>
          <a:p>
            <a:r>
              <a:rPr lang="en-US" sz="1350" b="1" dirty="0"/>
              <a:t>Twist1</a:t>
            </a:r>
          </a:p>
        </p:txBody>
      </p:sp>
      <p:sp>
        <p:nvSpPr>
          <p:cNvPr id="6" name="Title 5">
            <a:extLst>
              <a:ext uri="{FF2B5EF4-FFF2-40B4-BE49-F238E27FC236}">
                <a16:creationId xmlns:a16="http://schemas.microsoft.com/office/drawing/2014/main" id="{D5C40A71-14E3-EF7A-302D-E4C3EAF68C01}"/>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Cluster 76: Developmental genes bivalent in ESC </a:t>
            </a:r>
            <a:endParaRPr lang="en-US" dirty="0"/>
          </a:p>
        </p:txBody>
      </p:sp>
      <p:pic>
        <p:nvPicPr>
          <p:cNvPr id="7" name="Picture 6">
            <a:extLst>
              <a:ext uri="{FF2B5EF4-FFF2-40B4-BE49-F238E27FC236}">
                <a16:creationId xmlns:a16="http://schemas.microsoft.com/office/drawing/2014/main" id="{CC1567A8-5BB4-02AA-ADB0-1DAADE7849BB}"/>
              </a:ext>
            </a:extLst>
          </p:cNvPr>
          <p:cNvPicPr>
            <a:picLocks noChangeAspect="1"/>
          </p:cNvPicPr>
          <p:nvPr/>
        </p:nvPicPr>
        <p:blipFill>
          <a:blip r:embed="rId3"/>
          <a:stretch>
            <a:fillRect/>
          </a:stretch>
        </p:blipFill>
        <p:spPr>
          <a:xfrm>
            <a:off x="5140675" y="1892117"/>
            <a:ext cx="3960107" cy="3946146"/>
          </a:xfrm>
          <a:prstGeom prst="rect">
            <a:avLst/>
          </a:prstGeom>
        </p:spPr>
      </p:pic>
      <p:sp>
        <p:nvSpPr>
          <p:cNvPr id="9" name="Slide Number Placeholder 8">
            <a:extLst>
              <a:ext uri="{FF2B5EF4-FFF2-40B4-BE49-F238E27FC236}">
                <a16:creationId xmlns:a16="http://schemas.microsoft.com/office/drawing/2014/main" id="{A4E456C4-6133-A869-D701-3425D3065CC3}"/>
              </a:ext>
            </a:extLst>
          </p:cNvPr>
          <p:cNvSpPr>
            <a:spLocks noGrp="1"/>
          </p:cNvSpPr>
          <p:nvPr>
            <p:ph type="sldNum" sz="quarter" idx="12"/>
          </p:nvPr>
        </p:nvSpPr>
        <p:spPr/>
        <p:txBody>
          <a:bodyPr/>
          <a:lstStyle/>
          <a:p>
            <a:fld id="{DE4206C8-C01E-7A4A-B46C-8F62E6FE7485}" type="slidenum">
              <a:rPr lang="en-US" smtClean="0"/>
              <a:pPr/>
              <a:t>52</a:t>
            </a:fld>
            <a:endParaRPr lang="en-US"/>
          </a:p>
        </p:txBody>
      </p:sp>
    </p:spTree>
    <p:extLst>
      <p:ext uri="{BB962C8B-B14F-4D97-AF65-F5344CB8AC3E}">
        <p14:creationId xmlns:p14="http://schemas.microsoft.com/office/powerpoint/2010/main" val="1228474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7B4D9-C7FB-C5D6-273B-1101280393AF}"/>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5438007B-6B9B-9392-5026-66B0A541B4B1}"/>
              </a:ext>
            </a:extLst>
          </p:cNvPr>
          <p:cNvGrpSpPr/>
          <p:nvPr/>
        </p:nvGrpSpPr>
        <p:grpSpPr>
          <a:xfrm>
            <a:off x="1382949" y="832543"/>
            <a:ext cx="6378101" cy="3451222"/>
            <a:chOff x="215795" y="1954885"/>
            <a:chExt cx="6144215" cy="3220203"/>
          </a:xfrm>
        </p:grpSpPr>
        <p:grpSp>
          <p:nvGrpSpPr>
            <p:cNvPr id="16" name="Group 15">
              <a:extLst>
                <a:ext uri="{FF2B5EF4-FFF2-40B4-BE49-F238E27FC236}">
                  <a16:creationId xmlns:a16="http://schemas.microsoft.com/office/drawing/2014/main" id="{FEDE6969-A565-7010-F62A-A4B8CF48DFE8}"/>
                </a:ext>
              </a:extLst>
            </p:cNvPr>
            <p:cNvGrpSpPr/>
            <p:nvPr/>
          </p:nvGrpSpPr>
          <p:grpSpPr>
            <a:xfrm>
              <a:off x="215795" y="1954885"/>
              <a:ext cx="6144215" cy="3220203"/>
              <a:chOff x="2301770" y="1950620"/>
              <a:chExt cx="6144215" cy="3220203"/>
            </a:xfrm>
          </p:grpSpPr>
          <p:pic>
            <p:nvPicPr>
              <p:cNvPr id="5" name="Picture 4" descr="A colorful lines of objects&#10;&#10;Description automatically generated with medium confidence">
                <a:extLst>
                  <a:ext uri="{FF2B5EF4-FFF2-40B4-BE49-F238E27FC236}">
                    <a16:creationId xmlns:a16="http://schemas.microsoft.com/office/drawing/2014/main" id="{70C41F95-A786-52A0-B4B8-18A1F67180DC}"/>
                  </a:ext>
                </a:extLst>
              </p:cNvPr>
              <p:cNvPicPr>
                <a:picLocks noChangeAspect="1"/>
              </p:cNvPicPr>
              <p:nvPr/>
            </p:nvPicPr>
            <p:blipFill>
              <a:blip r:embed="rId2"/>
              <a:srcRect t="10719"/>
              <a:stretch/>
            </p:blipFill>
            <p:spPr>
              <a:xfrm>
                <a:off x="2459489" y="3191003"/>
                <a:ext cx="1130803" cy="1964308"/>
              </a:xfrm>
              <a:prstGeom prst="rect">
                <a:avLst/>
              </a:prstGeom>
            </p:spPr>
          </p:pic>
          <p:grpSp>
            <p:nvGrpSpPr>
              <p:cNvPr id="51" name="Group 50">
                <a:extLst>
                  <a:ext uri="{FF2B5EF4-FFF2-40B4-BE49-F238E27FC236}">
                    <a16:creationId xmlns:a16="http://schemas.microsoft.com/office/drawing/2014/main" id="{731F60A7-9195-2B4A-4612-541D938C08F7}"/>
                  </a:ext>
                </a:extLst>
              </p:cNvPr>
              <p:cNvGrpSpPr/>
              <p:nvPr/>
            </p:nvGrpSpPr>
            <p:grpSpPr>
              <a:xfrm>
                <a:off x="2301771" y="2167953"/>
                <a:ext cx="1193409" cy="643392"/>
                <a:chOff x="1918639" y="671221"/>
                <a:chExt cx="1193409" cy="679696"/>
              </a:xfrm>
            </p:grpSpPr>
            <p:grpSp>
              <p:nvGrpSpPr>
                <p:cNvPr id="3" name="Group 2">
                  <a:extLst>
                    <a:ext uri="{FF2B5EF4-FFF2-40B4-BE49-F238E27FC236}">
                      <a16:creationId xmlns:a16="http://schemas.microsoft.com/office/drawing/2014/main" id="{D096CE21-2229-110F-E1AA-CBD4269CFE03}"/>
                    </a:ext>
                  </a:extLst>
                </p:cNvPr>
                <p:cNvGrpSpPr/>
                <p:nvPr/>
              </p:nvGrpSpPr>
              <p:grpSpPr>
                <a:xfrm>
                  <a:off x="2263183" y="1196979"/>
                  <a:ext cx="848865" cy="153938"/>
                  <a:chOff x="3446428" y="1366560"/>
                  <a:chExt cx="3817526" cy="543587"/>
                </a:xfrm>
              </p:grpSpPr>
              <p:pic>
                <p:nvPicPr>
                  <p:cNvPr id="43" name="Graphic 42">
                    <a:extLst>
                      <a:ext uri="{FF2B5EF4-FFF2-40B4-BE49-F238E27FC236}">
                        <a16:creationId xmlns:a16="http://schemas.microsoft.com/office/drawing/2014/main" id="{ECA6CFAC-4DDA-89FA-61CF-77BA2D689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6715" y="1440499"/>
                    <a:ext cx="987239" cy="395708"/>
                  </a:xfrm>
                  <a:prstGeom prst="rect">
                    <a:avLst/>
                  </a:prstGeom>
                </p:spPr>
              </p:pic>
              <p:pic>
                <p:nvPicPr>
                  <p:cNvPr id="44" name="Graphic 43">
                    <a:extLst>
                      <a:ext uri="{FF2B5EF4-FFF2-40B4-BE49-F238E27FC236}">
                        <a16:creationId xmlns:a16="http://schemas.microsoft.com/office/drawing/2014/main" id="{7C0E75C7-5B40-C026-6759-D24438A052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6428" y="1366560"/>
                    <a:ext cx="575778" cy="543587"/>
                  </a:xfrm>
                  <a:prstGeom prst="rect">
                    <a:avLst/>
                  </a:prstGeom>
                </p:spPr>
              </p:pic>
            </p:grpSp>
            <p:cxnSp>
              <p:nvCxnSpPr>
                <p:cNvPr id="4" name="Straight Connector 3">
                  <a:extLst>
                    <a:ext uri="{FF2B5EF4-FFF2-40B4-BE49-F238E27FC236}">
                      <a16:creationId xmlns:a16="http://schemas.microsoft.com/office/drawing/2014/main" id="{AF03C5ED-66AB-7081-B878-4B28687B80B0}"/>
                    </a:ext>
                  </a:extLst>
                </p:cNvPr>
                <p:cNvCxnSpPr>
                  <a:cxnSpLocks/>
                </p:cNvCxnSpPr>
                <p:nvPr/>
              </p:nvCxnSpPr>
              <p:spPr>
                <a:xfrm>
                  <a:off x="2263183" y="671221"/>
                  <a:ext cx="0" cy="468787"/>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BCAA720-EC45-CCE6-8E14-1C8AF7DD6CFD}"/>
                    </a:ext>
                  </a:extLst>
                </p:cNvPr>
                <p:cNvCxnSpPr>
                  <a:cxnSpLocks/>
                </p:cNvCxnSpPr>
                <p:nvPr/>
              </p:nvCxnSpPr>
              <p:spPr>
                <a:xfrm flipV="1">
                  <a:off x="2263183" y="1140007"/>
                  <a:ext cx="848864" cy="4611"/>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0" name="Freeform 39">
                  <a:extLst>
                    <a:ext uri="{FF2B5EF4-FFF2-40B4-BE49-F238E27FC236}">
                      <a16:creationId xmlns:a16="http://schemas.microsoft.com/office/drawing/2014/main" id="{D38EA6CE-CD12-9B66-C95B-202BF778CCD3}"/>
                    </a:ext>
                  </a:extLst>
                </p:cNvPr>
                <p:cNvSpPr/>
                <p:nvPr/>
              </p:nvSpPr>
              <p:spPr>
                <a:xfrm>
                  <a:off x="2247286" y="824893"/>
                  <a:ext cx="818850" cy="322659"/>
                </a:xfrm>
                <a:custGeom>
                  <a:avLst/>
                  <a:gdLst>
                    <a:gd name="connsiteX0" fmla="*/ 0 w 1587500"/>
                    <a:gd name="connsiteY0" fmla="*/ 508000 h 513679"/>
                    <a:gd name="connsiteX1" fmla="*/ 558800 w 1587500"/>
                    <a:gd name="connsiteY1" fmla="*/ 495300 h 513679"/>
                    <a:gd name="connsiteX2" fmla="*/ 1092200 w 1587500"/>
                    <a:gd name="connsiteY2" fmla="*/ 355600 h 513679"/>
                    <a:gd name="connsiteX3" fmla="*/ 1587500 w 1587500"/>
                    <a:gd name="connsiteY3" fmla="*/ 0 h 513679"/>
                    <a:gd name="connsiteX0" fmla="*/ 0 w 1597565"/>
                    <a:gd name="connsiteY0" fmla="*/ 34471 h 509366"/>
                    <a:gd name="connsiteX1" fmla="*/ 568865 w 1597565"/>
                    <a:gd name="connsiteY1" fmla="*/ 495300 h 509366"/>
                    <a:gd name="connsiteX2" fmla="*/ 1102265 w 1597565"/>
                    <a:gd name="connsiteY2" fmla="*/ 355600 h 509366"/>
                    <a:gd name="connsiteX3" fmla="*/ 1597565 w 1597565"/>
                    <a:gd name="connsiteY3" fmla="*/ 0 h 509366"/>
                    <a:gd name="connsiteX0" fmla="*/ 0 w 1597565"/>
                    <a:gd name="connsiteY0" fmla="*/ 34471 h 538708"/>
                    <a:gd name="connsiteX1" fmla="*/ 568865 w 1597565"/>
                    <a:gd name="connsiteY1" fmla="*/ 495300 h 538708"/>
                    <a:gd name="connsiteX2" fmla="*/ 1062006 w 1597565"/>
                    <a:gd name="connsiteY2" fmla="*/ 463220 h 538708"/>
                    <a:gd name="connsiteX3" fmla="*/ 1597565 w 1597565"/>
                    <a:gd name="connsiteY3" fmla="*/ 0 h 538708"/>
                    <a:gd name="connsiteX0" fmla="*/ 0 w 1597565"/>
                    <a:gd name="connsiteY0" fmla="*/ 34471 h 505808"/>
                    <a:gd name="connsiteX1" fmla="*/ 558801 w 1597565"/>
                    <a:gd name="connsiteY1" fmla="*/ 423553 h 505808"/>
                    <a:gd name="connsiteX2" fmla="*/ 1062006 w 1597565"/>
                    <a:gd name="connsiteY2" fmla="*/ 463220 h 505808"/>
                    <a:gd name="connsiteX3" fmla="*/ 1597565 w 1597565"/>
                    <a:gd name="connsiteY3" fmla="*/ 0 h 505808"/>
                    <a:gd name="connsiteX0" fmla="*/ 0 w 1597565"/>
                    <a:gd name="connsiteY0" fmla="*/ 34471 h 481341"/>
                    <a:gd name="connsiteX1" fmla="*/ 558801 w 1597565"/>
                    <a:gd name="connsiteY1" fmla="*/ 423553 h 481341"/>
                    <a:gd name="connsiteX2" fmla="*/ 1062006 w 1597565"/>
                    <a:gd name="connsiteY2" fmla="*/ 427346 h 481341"/>
                    <a:gd name="connsiteX3" fmla="*/ 1597565 w 1597565"/>
                    <a:gd name="connsiteY3" fmla="*/ 0 h 481341"/>
                    <a:gd name="connsiteX0" fmla="*/ 0 w 1604673"/>
                    <a:gd name="connsiteY0" fmla="*/ 505829 h 506207"/>
                    <a:gd name="connsiteX1" fmla="*/ 565909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07"/>
                    <a:gd name="connsiteX1" fmla="*/ 537474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48"/>
                    <a:gd name="connsiteX1" fmla="*/ 537474 w 1604673"/>
                    <a:gd name="connsiteY1" fmla="*/ 423553 h 506248"/>
                    <a:gd name="connsiteX2" fmla="*/ 1005135 w 1604673"/>
                    <a:gd name="connsiteY2" fmla="*/ 377729 h 506248"/>
                    <a:gd name="connsiteX3" fmla="*/ 1604673 w 1604673"/>
                    <a:gd name="connsiteY3" fmla="*/ 0 h 506248"/>
                    <a:gd name="connsiteX0" fmla="*/ 0 w 1604673"/>
                    <a:gd name="connsiteY0" fmla="*/ 505829 h 505925"/>
                    <a:gd name="connsiteX1" fmla="*/ 551692 w 1604673"/>
                    <a:gd name="connsiteY1" fmla="*/ 181671 h 505925"/>
                    <a:gd name="connsiteX2" fmla="*/ 1005135 w 1604673"/>
                    <a:gd name="connsiteY2" fmla="*/ 377729 h 505925"/>
                    <a:gd name="connsiteX3" fmla="*/ 1604673 w 1604673"/>
                    <a:gd name="connsiteY3" fmla="*/ 0 h 505925"/>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569128"/>
                    <a:gd name="connsiteY0" fmla="*/ 339469 h 339577"/>
                    <a:gd name="connsiteX1" fmla="*/ 551692 w 1569128"/>
                    <a:gd name="connsiteY1" fmla="*/ 15311 h 339577"/>
                    <a:gd name="connsiteX2" fmla="*/ 990917 w 1569128"/>
                    <a:gd name="connsiteY2" fmla="*/ 497 h 339577"/>
                    <a:gd name="connsiteX3" fmla="*/ 1569128 w 1569128"/>
                    <a:gd name="connsiteY3" fmla="*/ 125139 h 339577"/>
                    <a:gd name="connsiteX0" fmla="*/ 0 w 1569128"/>
                    <a:gd name="connsiteY0" fmla="*/ 338972 h 339064"/>
                    <a:gd name="connsiteX1" fmla="*/ 551692 w 1569128"/>
                    <a:gd name="connsiteY1" fmla="*/ 14814 h 339064"/>
                    <a:gd name="connsiteX2" fmla="*/ 990917 w 1569128"/>
                    <a:gd name="connsiteY2" fmla="*/ 0 h 339064"/>
                    <a:gd name="connsiteX3" fmla="*/ 1569128 w 1569128"/>
                    <a:gd name="connsiteY3" fmla="*/ 124642 h 339064"/>
                    <a:gd name="connsiteX0" fmla="*/ 0 w 1569128"/>
                    <a:gd name="connsiteY0" fmla="*/ 349310 h 349396"/>
                    <a:gd name="connsiteX1" fmla="*/ 658324 w 1569128"/>
                    <a:gd name="connsiteY1" fmla="*/ 344 h 349396"/>
                    <a:gd name="connsiteX2" fmla="*/ 990917 w 1569128"/>
                    <a:gd name="connsiteY2" fmla="*/ 10338 h 349396"/>
                    <a:gd name="connsiteX3" fmla="*/ 1569128 w 1569128"/>
                    <a:gd name="connsiteY3" fmla="*/ 134980 h 349396"/>
                    <a:gd name="connsiteX0" fmla="*/ 0 w 1569128"/>
                    <a:gd name="connsiteY0" fmla="*/ 350486 h 350571"/>
                    <a:gd name="connsiteX1" fmla="*/ 658324 w 1569128"/>
                    <a:gd name="connsiteY1" fmla="*/ 1520 h 350571"/>
                    <a:gd name="connsiteX2" fmla="*/ 990917 w 1569128"/>
                    <a:gd name="connsiteY2" fmla="*/ 11514 h 350571"/>
                    <a:gd name="connsiteX3" fmla="*/ 1569128 w 1569128"/>
                    <a:gd name="connsiteY3" fmla="*/ 136156 h 350571"/>
                    <a:gd name="connsiteX0" fmla="*/ 0 w 1569128"/>
                    <a:gd name="connsiteY0" fmla="*/ 382522 h 382624"/>
                    <a:gd name="connsiteX1" fmla="*/ 658324 w 1569128"/>
                    <a:gd name="connsiteY1" fmla="*/ 33556 h 382624"/>
                    <a:gd name="connsiteX2" fmla="*/ 983809 w 1569128"/>
                    <a:gd name="connsiteY2" fmla="*/ 12540 h 382624"/>
                    <a:gd name="connsiteX3" fmla="*/ 1569128 w 1569128"/>
                    <a:gd name="connsiteY3" fmla="*/ 168192 h 382624"/>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686384"/>
                    <a:gd name="connsiteY0" fmla="*/ 377997 h 397791"/>
                    <a:gd name="connsiteX1" fmla="*/ 558800 w 1686384"/>
                    <a:gd name="connsiteY1" fmla="*/ 4222 h 397791"/>
                    <a:gd name="connsiteX2" fmla="*/ 983809 w 1686384"/>
                    <a:gd name="connsiteY2" fmla="*/ 8015 h 397791"/>
                    <a:gd name="connsiteX3" fmla="*/ 1686384 w 1686384"/>
                    <a:gd name="connsiteY3" fmla="*/ 397791 h 397791"/>
                    <a:gd name="connsiteX0" fmla="*/ 0 w 1554910"/>
                    <a:gd name="connsiteY0" fmla="*/ 409143 h 420269"/>
                    <a:gd name="connsiteX1" fmla="*/ 427326 w 1554910"/>
                    <a:gd name="connsiteY1" fmla="*/ 26700 h 420269"/>
                    <a:gd name="connsiteX2" fmla="*/ 852335 w 1554910"/>
                    <a:gd name="connsiteY2" fmla="*/ 30493 h 420269"/>
                    <a:gd name="connsiteX3" fmla="*/ 1554910 w 1554910"/>
                    <a:gd name="connsiteY3" fmla="*/ 420269 h 420269"/>
                    <a:gd name="connsiteX0" fmla="*/ 0 w 1554910"/>
                    <a:gd name="connsiteY0" fmla="*/ 402317 h 413443"/>
                    <a:gd name="connsiteX1" fmla="*/ 427326 w 1554910"/>
                    <a:gd name="connsiteY1" fmla="*/ 19874 h 413443"/>
                    <a:gd name="connsiteX2" fmla="*/ 1067474 w 1554910"/>
                    <a:gd name="connsiteY2" fmla="*/ 49672 h 413443"/>
                    <a:gd name="connsiteX3" fmla="*/ 1554910 w 1554910"/>
                    <a:gd name="connsiteY3" fmla="*/ 413443 h 413443"/>
                    <a:gd name="connsiteX0" fmla="*/ 0 w 1554910"/>
                    <a:gd name="connsiteY0" fmla="*/ 418903 h 430029"/>
                    <a:gd name="connsiteX1" fmla="*/ 427326 w 1554910"/>
                    <a:gd name="connsiteY1" fmla="*/ 36460 h 430029"/>
                    <a:gd name="connsiteX2" fmla="*/ 959904 w 1554910"/>
                    <a:gd name="connsiteY2" fmla="*/ 14247 h 430029"/>
                    <a:gd name="connsiteX3" fmla="*/ 1554910 w 1554910"/>
                    <a:gd name="connsiteY3" fmla="*/ 430029 h 430029"/>
                    <a:gd name="connsiteX0" fmla="*/ 0 w 1638969"/>
                    <a:gd name="connsiteY0" fmla="*/ 410286 h 429462"/>
                    <a:gd name="connsiteX1" fmla="*/ 511385 w 1638969"/>
                    <a:gd name="connsiteY1" fmla="*/ 35893 h 429462"/>
                    <a:gd name="connsiteX2" fmla="*/ 1043963 w 1638969"/>
                    <a:gd name="connsiteY2" fmla="*/ 13680 h 429462"/>
                    <a:gd name="connsiteX3" fmla="*/ 1638969 w 1638969"/>
                    <a:gd name="connsiteY3" fmla="*/ 429462 h 429462"/>
                    <a:gd name="connsiteX0" fmla="*/ 0 w 1638969"/>
                    <a:gd name="connsiteY0" fmla="*/ 481252 h 500428"/>
                    <a:gd name="connsiteX1" fmla="*/ 196162 w 1638969"/>
                    <a:gd name="connsiteY1" fmla="*/ 18301 h 500428"/>
                    <a:gd name="connsiteX2" fmla="*/ 1043963 w 1638969"/>
                    <a:gd name="connsiteY2" fmla="*/ 84646 h 500428"/>
                    <a:gd name="connsiteX3" fmla="*/ 1638969 w 1638969"/>
                    <a:gd name="connsiteY3" fmla="*/ 500428 h 500428"/>
                    <a:gd name="connsiteX0" fmla="*/ 0 w 1638969"/>
                    <a:gd name="connsiteY0" fmla="*/ 464207 h 483383"/>
                    <a:gd name="connsiteX1" fmla="*/ 196162 w 1638969"/>
                    <a:gd name="connsiteY1" fmla="*/ 1256 h 483383"/>
                    <a:gd name="connsiteX2" fmla="*/ 718232 w 1638969"/>
                    <a:gd name="connsiteY2" fmla="*/ 317174 h 483383"/>
                    <a:gd name="connsiteX3" fmla="*/ 1638969 w 1638969"/>
                    <a:gd name="connsiteY3" fmla="*/ 483383 h 483383"/>
                    <a:gd name="connsiteX0" fmla="*/ 0 w 1638969"/>
                    <a:gd name="connsiteY0" fmla="*/ 464451 h 483627"/>
                    <a:gd name="connsiteX1" fmla="*/ 196162 w 1638969"/>
                    <a:gd name="connsiteY1" fmla="*/ 1500 h 483627"/>
                    <a:gd name="connsiteX2" fmla="*/ 718232 w 1638969"/>
                    <a:gd name="connsiteY2" fmla="*/ 317418 h 483627"/>
                    <a:gd name="connsiteX3" fmla="*/ 1202552 w 1638969"/>
                    <a:gd name="connsiteY3" fmla="*/ 344767 h 483627"/>
                    <a:gd name="connsiteX4" fmla="*/ 1638969 w 1638969"/>
                    <a:gd name="connsiteY4" fmla="*/ 483627 h 483627"/>
                    <a:gd name="connsiteX0" fmla="*/ 0 w 1638969"/>
                    <a:gd name="connsiteY0" fmla="*/ 464451 h 483627"/>
                    <a:gd name="connsiteX1" fmla="*/ 196162 w 1638969"/>
                    <a:gd name="connsiteY1" fmla="*/ 1500 h 483627"/>
                    <a:gd name="connsiteX2" fmla="*/ 718232 w 1638969"/>
                    <a:gd name="connsiteY2" fmla="*/ 317418 h 483627"/>
                    <a:gd name="connsiteX3" fmla="*/ 1318134 w 1638969"/>
                    <a:gd name="connsiteY3" fmla="*/ 71041 h 483627"/>
                    <a:gd name="connsiteX4" fmla="*/ 1638969 w 1638969"/>
                    <a:gd name="connsiteY4" fmla="*/ 483627 h 483627"/>
                    <a:gd name="connsiteX0" fmla="*/ 0 w 1638969"/>
                    <a:gd name="connsiteY0" fmla="*/ 464451 h 483627"/>
                    <a:gd name="connsiteX1" fmla="*/ 196162 w 1638969"/>
                    <a:gd name="connsiteY1" fmla="*/ 1500 h 483627"/>
                    <a:gd name="connsiteX2" fmla="*/ 718232 w 1638969"/>
                    <a:gd name="connsiteY2" fmla="*/ 317418 h 483627"/>
                    <a:gd name="connsiteX3" fmla="*/ 1318134 w 1638969"/>
                    <a:gd name="connsiteY3" fmla="*/ 71041 h 483627"/>
                    <a:gd name="connsiteX4" fmla="*/ 1638969 w 1638969"/>
                    <a:gd name="connsiteY4" fmla="*/ 483627 h 483627"/>
                    <a:gd name="connsiteX0" fmla="*/ 0 w 1638969"/>
                    <a:gd name="connsiteY0" fmla="*/ 464451 h 483627"/>
                    <a:gd name="connsiteX1" fmla="*/ 196162 w 1638969"/>
                    <a:gd name="connsiteY1" fmla="*/ 1500 h 483627"/>
                    <a:gd name="connsiteX2" fmla="*/ 718232 w 1638969"/>
                    <a:gd name="connsiteY2" fmla="*/ 317418 h 483627"/>
                    <a:gd name="connsiteX3" fmla="*/ 1318134 w 1638969"/>
                    <a:gd name="connsiteY3" fmla="*/ 71041 h 483627"/>
                    <a:gd name="connsiteX4" fmla="*/ 1638969 w 1638969"/>
                    <a:gd name="connsiteY4" fmla="*/ 483627 h 483627"/>
                    <a:gd name="connsiteX0" fmla="*/ 0 w 1638969"/>
                    <a:gd name="connsiteY0" fmla="*/ 465106 h 484282"/>
                    <a:gd name="connsiteX1" fmla="*/ 196162 w 1638969"/>
                    <a:gd name="connsiteY1" fmla="*/ 2155 h 484282"/>
                    <a:gd name="connsiteX2" fmla="*/ 854828 w 1638969"/>
                    <a:gd name="connsiteY2" fmla="*/ 293919 h 484282"/>
                    <a:gd name="connsiteX3" fmla="*/ 1318134 w 1638969"/>
                    <a:gd name="connsiteY3" fmla="*/ 71696 h 484282"/>
                    <a:gd name="connsiteX4" fmla="*/ 1638969 w 1638969"/>
                    <a:gd name="connsiteY4" fmla="*/ 484282 h 484282"/>
                    <a:gd name="connsiteX0" fmla="*/ 0 w 1638969"/>
                    <a:gd name="connsiteY0" fmla="*/ 463012 h 482188"/>
                    <a:gd name="connsiteX1" fmla="*/ 196162 w 1638969"/>
                    <a:gd name="connsiteY1" fmla="*/ 61 h 482188"/>
                    <a:gd name="connsiteX2" fmla="*/ 854828 w 1638969"/>
                    <a:gd name="connsiteY2" fmla="*/ 291825 h 482188"/>
                    <a:gd name="connsiteX3" fmla="*/ 1318134 w 1638969"/>
                    <a:gd name="connsiteY3" fmla="*/ 69602 h 482188"/>
                    <a:gd name="connsiteX4" fmla="*/ 1638969 w 1638969"/>
                    <a:gd name="connsiteY4" fmla="*/ 482188 h 482188"/>
                    <a:gd name="connsiteX0" fmla="*/ 0 w 1638969"/>
                    <a:gd name="connsiteY0" fmla="*/ 446914 h 466090"/>
                    <a:gd name="connsiteX1" fmla="*/ 322251 w 1638969"/>
                    <a:gd name="connsiteY1" fmla="*/ 64 h 466090"/>
                    <a:gd name="connsiteX2" fmla="*/ 854828 w 1638969"/>
                    <a:gd name="connsiteY2" fmla="*/ 275727 h 466090"/>
                    <a:gd name="connsiteX3" fmla="*/ 1318134 w 1638969"/>
                    <a:gd name="connsiteY3" fmla="*/ 53504 h 466090"/>
                    <a:gd name="connsiteX4" fmla="*/ 1638969 w 1638969"/>
                    <a:gd name="connsiteY4" fmla="*/ 466090 h 466090"/>
                    <a:gd name="connsiteX0" fmla="*/ 0 w 1670490"/>
                    <a:gd name="connsiteY0" fmla="*/ 54015 h 475730"/>
                    <a:gd name="connsiteX1" fmla="*/ 353772 w 1670490"/>
                    <a:gd name="connsiteY1" fmla="*/ 9704 h 475730"/>
                    <a:gd name="connsiteX2" fmla="*/ 886349 w 1670490"/>
                    <a:gd name="connsiteY2" fmla="*/ 285367 h 475730"/>
                    <a:gd name="connsiteX3" fmla="*/ 1349655 w 1670490"/>
                    <a:gd name="connsiteY3" fmla="*/ 63144 h 475730"/>
                    <a:gd name="connsiteX4" fmla="*/ 1670490 w 1670490"/>
                    <a:gd name="connsiteY4" fmla="*/ 475730 h 475730"/>
                    <a:gd name="connsiteX0" fmla="*/ 0 w 1712520"/>
                    <a:gd name="connsiteY0" fmla="*/ 457385 h 468510"/>
                    <a:gd name="connsiteX1" fmla="*/ 395802 w 1712520"/>
                    <a:gd name="connsiteY1" fmla="*/ 2484 h 468510"/>
                    <a:gd name="connsiteX2" fmla="*/ 928379 w 1712520"/>
                    <a:gd name="connsiteY2" fmla="*/ 278147 h 468510"/>
                    <a:gd name="connsiteX3" fmla="*/ 1391685 w 1712520"/>
                    <a:gd name="connsiteY3" fmla="*/ 55924 h 468510"/>
                    <a:gd name="connsiteX4" fmla="*/ 1712520 w 1712520"/>
                    <a:gd name="connsiteY4" fmla="*/ 468510 h 468510"/>
                    <a:gd name="connsiteX0" fmla="*/ 0 w 1712520"/>
                    <a:gd name="connsiteY0" fmla="*/ 457385 h 468510"/>
                    <a:gd name="connsiteX1" fmla="*/ 395802 w 1712520"/>
                    <a:gd name="connsiteY1" fmla="*/ 2484 h 468510"/>
                    <a:gd name="connsiteX2" fmla="*/ 928379 w 1712520"/>
                    <a:gd name="connsiteY2" fmla="*/ 278147 h 468510"/>
                    <a:gd name="connsiteX3" fmla="*/ 1391685 w 1712520"/>
                    <a:gd name="connsiteY3" fmla="*/ 55924 h 468510"/>
                    <a:gd name="connsiteX4" fmla="*/ 1712520 w 1712520"/>
                    <a:gd name="connsiteY4" fmla="*/ 468510 h 468510"/>
                    <a:gd name="connsiteX0" fmla="*/ 0 w 1712520"/>
                    <a:gd name="connsiteY0" fmla="*/ 457385 h 468510"/>
                    <a:gd name="connsiteX1" fmla="*/ 227683 w 1712520"/>
                    <a:gd name="connsiteY1" fmla="*/ 2484 h 468510"/>
                    <a:gd name="connsiteX2" fmla="*/ 928379 w 1712520"/>
                    <a:gd name="connsiteY2" fmla="*/ 278147 h 468510"/>
                    <a:gd name="connsiteX3" fmla="*/ 1391685 w 1712520"/>
                    <a:gd name="connsiteY3" fmla="*/ 55924 h 468510"/>
                    <a:gd name="connsiteX4" fmla="*/ 1712520 w 1712520"/>
                    <a:gd name="connsiteY4" fmla="*/ 468510 h 468510"/>
                    <a:gd name="connsiteX0" fmla="*/ 0 w 1712520"/>
                    <a:gd name="connsiteY0" fmla="*/ 455009 h 466134"/>
                    <a:gd name="connsiteX1" fmla="*/ 227683 w 1712520"/>
                    <a:gd name="connsiteY1" fmla="*/ 108 h 466134"/>
                    <a:gd name="connsiteX2" fmla="*/ 928379 w 1712520"/>
                    <a:gd name="connsiteY2" fmla="*/ 275771 h 466134"/>
                    <a:gd name="connsiteX3" fmla="*/ 1391685 w 1712520"/>
                    <a:gd name="connsiteY3" fmla="*/ 53548 h 466134"/>
                    <a:gd name="connsiteX4" fmla="*/ 1712520 w 1712520"/>
                    <a:gd name="connsiteY4" fmla="*/ 466134 h 466134"/>
                    <a:gd name="connsiteX0" fmla="*/ 0 w 1712520"/>
                    <a:gd name="connsiteY0" fmla="*/ 454951 h 466076"/>
                    <a:gd name="connsiteX1" fmla="*/ 227683 w 1712520"/>
                    <a:gd name="connsiteY1" fmla="*/ 50 h 466076"/>
                    <a:gd name="connsiteX2" fmla="*/ 928379 w 1712520"/>
                    <a:gd name="connsiteY2" fmla="*/ 275713 h 466076"/>
                    <a:gd name="connsiteX3" fmla="*/ 1391685 w 1712520"/>
                    <a:gd name="connsiteY3" fmla="*/ 53490 h 466076"/>
                    <a:gd name="connsiteX4" fmla="*/ 1712520 w 1712520"/>
                    <a:gd name="connsiteY4" fmla="*/ 466076 h 466076"/>
                    <a:gd name="connsiteX0" fmla="*/ 0 w 1712520"/>
                    <a:gd name="connsiteY0" fmla="*/ 456441 h 467566"/>
                    <a:gd name="connsiteX1" fmla="*/ 227683 w 1712520"/>
                    <a:gd name="connsiteY1" fmla="*/ 1540 h 467566"/>
                    <a:gd name="connsiteX2" fmla="*/ 833811 w 1712520"/>
                    <a:gd name="connsiteY2" fmla="*/ 309405 h 467566"/>
                    <a:gd name="connsiteX3" fmla="*/ 1391685 w 1712520"/>
                    <a:gd name="connsiteY3" fmla="*/ 54980 h 467566"/>
                    <a:gd name="connsiteX4" fmla="*/ 1712520 w 1712520"/>
                    <a:gd name="connsiteY4" fmla="*/ 467566 h 467566"/>
                    <a:gd name="connsiteX0" fmla="*/ 0 w 1712520"/>
                    <a:gd name="connsiteY0" fmla="*/ 456250 h 467375"/>
                    <a:gd name="connsiteX1" fmla="*/ 227683 w 1712520"/>
                    <a:gd name="connsiteY1" fmla="*/ 1349 h 467375"/>
                    <a:gd name="connsiteX2" fmla="*/ 676201 w 1712520"/>
                    <a:gd name="connsiteY2" fmla="*/ 317266 h 467375"/>
                    <a:gd name="connsiteX3" fmla="*/ 1391685 w 1712520"/>
                    <a:gd name="connsiteY3" fmla="*/ 54789 h 467375"/>
                    <a:gd name="connsiteX4" fmla="*/ 1712520 w 1712520"/>
                    <a:gd name="connsiteY4" fmla="*/ 467375 h 467375"/>
                    <a:gd name="connsiteX0" fmla="*/ 0 w 1712520"/>
                    <a:gd name="connsiteY0" fmla="*/ 456152 h 467277"/>
                    <a:gd name="connsiteX1" fmla="*/ 227683 w 1712520"/>
                    <a:gd name="connsiteY1" fmla="*/ 1251 h 467277"/>
                    <a:gd name="connsiteX2" fmla="*/ 676201 w 1712520"/>
                    <a:gd name="connsiteY2" fmla="*/ 317168 h 467277"/>
                    <a:gd name="connsiteX3" fmla="*/ 1034432 w 1712520"/>
                    <a:gd name="connsiteY3" fmla="*/ 199603 h 467277"/>
                    <a:gd name="connsiteX4" fmla="*/ 1391685 w 1712520"/>
                    <a:gd name="connsiteY4" fmla="*/ 54691 h 467277"/>
                    <a:gd name="connsiteX5" fmla="*/ 1712520 w 1712520"/>
                    <a:gd name="connsiteY5" fmla="*/ 467277 h 467277"/>
                    <a:gd name="connsiteX0" fmla="*/ 0 w 1712520"/>
                    <a:gd name="connsiteY0" fmla="*/ 456152 h 467277"/>
                    <a:gd name="connsiteX1" fmla="*/ 227683 w 1712520"/>
                    <a:gd name="connsiteY1" fmla="*/ 1251 h 467277"/>
                    <a:gd name="connsiteX2" fmla="*/ 676201 w 1712520"/>
                    <a:gd name="connsiteY2" fmla="*/ 317168 h 467277"/>
                    <a:gd name="connsiteX3" fmla="*/ 1023923 w 1712520"/>
                    <a:gd name="connsiteY3" fmla="*/ 304263 h 467277"/>
                    <a:gd name="connsiteX4" fmla="*/ 1391685 w 1712520"/>
                    <a:gd name="connsiteY4" fmla="*/ 54691 h 467277"/>
                    <a:gd name="connsiteX5" fmla="*/ 1712520 w 1712520"/>
                    <a:gd name="connsiteY5" fmla="*/ 467277 h 467277"/>
                    <a:gd name="connsiteX0" fmla="*/ 0 w 1712520"/>
                    <a:gd name="connsiteY0" fmla="*/ 456152 h 467277"/>
                    <a:gd name="connsiteX1" fmla="*/ 227683 w 1712520"/>
                    <a:gd name="connsiteY1" fmla="*/ 1251 h 467277"/>
                    <a:gd name="connsiteX2" fmla="*/ 676201 w 1712520"/>
                    <a:gd name="connsiteY2" fmla="*/ 317168 h 467277"/>
                    <a:gd name="connsiteX3" fmla="*/ 1023923 w 1712520"/>
                    <a:gd name="connsiteY3" fmla="*/ 304263 h 467277"/>
                    <a:gd name="connsiteX4" fmla="*/ 1391685 w 1712520"/>
                    <a:gd name="connsiteY4" fmla="*/ 54691 h 467277"/>
                    <a:gd name="connsiteX5" fmla="*/ 1712520 w 1712520"/>
                    <a:gd name="connsiteY5" fmla="*/ 467277 h 467277"/>
                    <a:gd name="connsiteX0" fmla="*/ 0 w 1712520"/>
                    <a:gd name="connsiteY0" fmla="*/ 456152 h 467277"/>
                    <a:gd name="connsiteX1" fmla="*/ 227683 w 1712520"/>
                    <a:gd name="connsiteY1" fmla="*/ 1251 h 467277"/>
                    <a:gd name="connsiteX2" fmla="*/ 676201 w 1712520"/>
                    <a:gd name="connsiteY2" fmla="*/ 317168 h 467277"/>
                    <a:gd name="connsiteX3" fmla="*/ 1023923 w 1712520"/>
                    <a:gd name="connsiteY3" fmla="*/ 304263 h 467277"/>
                    <a:gd name="connsiteX4" fmla="*/ 1391685 w 1712520"/>
                    <a:gd name="connsiteY4" fmla="*/ 54691 h 467277"/>
                    <a:gd name="connsiteX5" fmla="*/ 1712520 w 1712520"/>
                    <a:gd name="connsiteY5" fmla="*/ 467277 h 467277"/>
                    <a:gd name="connsiteX0" fmla="*/ 0 w 1712520"/>
                    <a:gd name="connsiteY0" fmla="*/ 456152 h 467277"/>
                    <a:gd name="connsiteX1" fmla="*/ 227683 w 1712520"/>
                    <a:gd name="connsiteY1" fmla="*/ 1251 h 467277"/>
                    <a:gd name="connsiteX2" fmla="*/ 676201 w 1712520"/>
                    <a:gd name="connsiteY2" fmla="*/ 317168 h 467277"/>
                    <a:gd name="connsiteX3" fmla="*/ 1023923 w 1712520"/>
                    <a:gd name="connsiteY3" fmla="*/ 304263 h 467277"/>
                    <a:gd name="connsiteX4" fmla="*/ 1391685 w 1712520"/>
                    <a:gd name="connsiteY4" fmla="*/ 54691 h 467277"/>
                    <a:gd name="connsiteX5" fmla="*/ 1712520 w 1712520"/>
                    <a:gd name="connsiteY5" fmla="*/ 467277 h 467277"/>
                    <a:gd name="connsiteX0" fmla="*/ 0 w 1712520"/>
                    <a:gd name="connsiteY0" fmla="*/ 456328 h 467453"/>
                    <a:gd name="connsiteX1" fmla="*/ 227683 w 1712520"/>
                    <a:gd name="connsiteY1" fmla="*/ 1427 h 467453"/>
                    <a:gd name="connsiteX2" fmla="*/ 1023923 w 1712520"/>
                    <a:gd name="connsiteY2" fmla="*/ 304439 h 467453"/>
                    <a:gd name="connsiteX3" fmla="*/ 1391685 w 1712520"/>
                    <a:gd name="connsiteY3" fmla="*/ 54867 h 467453"/>
                    <a:gd name="connsiteX4" fmla="*/ 1712520 w 1712520"/>
                    <a:gd name="connsiteY4" fmla="*/ 467453 h 467453"/>
                    <a:gd name="connsiteX0" fmla="*/ 0 w 1712520"/>
                    <a:gd name="connsiteY0" fmla="*/ 401989 h 413114"/>
                    <a:gd name="connsiteX1" fmla="*/ 557152 w 1712520"/>
                    <a:gd name="connsiteY1" fmla="*/ 281844 h 413114"/>
                    <a:gd name="connsiteX2" fmla="*/ 1023923 w 1712520"/>
                    <a:gd name="connsiteY2" fmla="*/ 250100 h 413114"/>
                    <a:gd name="connsiteX3" fmla="*/ 1391685 w 1712520"/>
                    <a:gd name="connsiteY3" fmla="*/ 528 h 413114"/>
                    <a:gd name="connsiteX4" fmla="*/ 1712520 w 1712520"/>
                    <a:gd name="connsiteY4" fmla="*/ 413114 h 413114"/>
                    <a:gd name="connsiteX0" fmla="*/ 0 w 1712520"/>
                    <a:gd name="connsiteY0" fmla="*/ 401989 h 413114"/>
                    <a:gd name="connsiteX1" fmla="*/ 557152 w 1712520"/>
                    <a:gd name="connsiteY1" fmla="*/ 281844 h 413114"/>
                    <a:gd name="connsiteX2" fmla="*/ 1023923 w 1712520"/>
                    <a:gd name="connsiteY2" fmla="*/ 250100 h 413114"/>
                    <a:gd name="connsiteX3" fmla="*/ 1391685 w 1712520"/>
                    <a:gd name="connsiteY3" fmla="*/ 528 h 413114"/>
                    <a:gd name="connsiteX4" fmla="*/ 1712520 w 1712520"/>
                    <a:gd name="connsiteY4" fmla="*/ 413114 h 413114"/>
                    <a:gd name="connsiteX0" fmla="*/ 0 w 1712520"/>
                    <a:gd name="connsiteY0" fmla="*/ 401989 h 413114"/>
                    <a:gd name="connsiteX1" fmla="*/ 557152 w 1712520"/>
                    <a:gd name="connsiteY1" fmla="*/ 281844 h 413114"/>
                    <a:gd name="connsiteX2" fmla="*/ 1023923 w 1712520"/>
                    <a:gd name="connsiteY2" fmla="*/ 250100 h 413114"/>
                    <a:gd name="connsiteX3" fmla="*/ 1391685 w 1712520"/>
                    <a:gd name="connsiteY3" fmla="*/ 528 h 413114"/>
                    <a:gd name="connsiteX4" fmla="*/ 1712520 w 1712520"/>
                    <a:gd name="connsiteY4" fmla="*/ 413114 h 413114"/>
                    <a:gd name="connsiteX0" fmla="*/ 0 w 1712520"/>
                    <a:gd name="connsiteY0" fmla="*/ 401989 h 413114"/>
                    <a:gd name="connsiteX1" fmla="*/ 549991 w 1712520"/>
                    <a:gd name="connsiteY1" fmla="*/ 358672 h 413114"/>
                    <a:gd name="connsiteX2" fmla="*/ 1023923 w 1712520"/>
                    <a:gd name="connsiteY2" fmla="*/ 250100 h 413114"/>
                    <a:gd name="connsiteX3" fmla="*/ 1391685 w 1712520"/>
                    <a:gd name="connsiteY3" fmla="*/ 528 h 413114"/>
                    <a:gd name="connsiteX4" fmla="*/ 1712520 w 1712520"/>
                    <a:gd name="connsiteY4" fmla="*/ 413114 h 413114"/>
                    <a:gd name="connsiteX0" fmla="*/ 0 w 1712520"/>
                    <a:gd name="connsiteY0" fmla="*/ 401989 h 413114"/>
                    <a:gd name="connsiteX1" fmla="*/ 549991 w 1712520"/>
                    <a:gd name="connsiteY1" fmla="*/ 358672 h 413114"/>
                    <a:gd name="connsiteX2" fmla="*/ 1023923 w 1712520"/>
                    <a:gd name="connsiteY2" fmla="*/ 250100 h 413114"/>
                    <a:gd name="connsiteX3" fmla="*/ 1391685 w 1712520"/>
                    <a:gd name="connsiteY3" fmla="*/ 528 h 413114"/>
                    <a:gd name="connsiteX4" fmla="*/ 1712520 w 1712520"/>
                    <a:gd name="connsiteY4" fmla="*/ 413114 h 413114"/>
                    <a:gd name="connsiteX0" fmla="*/ 0 w 1712520"/>
                    <a:gd name="connsiteY0" fmla="*/ 401989 h 413114"/>
                    <a:gd name="connsiteX1" fmla="*/ 549991 w 1712520"/>
                    <a:gd name="connsiteY1" fmla="*/ 358672 h 413114"/>
                    <a:gd name="connsiteX2" fmla="*/ 1023923 w 1712520"/>
                    <a:gd name="connsiteY2" fmla="*/ 250100 h 413114"/>
                    <a:gd name="connsiteX3" fmla="*/ 1391685 w 1712520"/>
                    <a:gd name="connsiteY3" fmla="*/ 528 h 413114"/>
                    <a:gd name="connsiteX4" fmla="*/ 1712520 w 1712520"/>
                    <a:gd name="connsiteY4" fmla="*/ 413114 h 413114"/>
                    <a:gd name="connsiteX0" fmla="*/ 0 w 1712520"/>
                    <a:gd name="connsiteY0" fmla="*/ 401989 h 413114"/>
                    <a:gd name="connsiteX1" fmla="*/ 549991 w 1712520"/>
                    <a:gd name="connsiteY1" fmla="*/ 358672 h 413114"/>
                    <a:gd name="connsiteX2" fmla="*/ 1023923 w 1712520"/>
                    <a:gd name="connsiteY2" fmla="*/ 250100 h 413114"/>
                    <a:gd name="connsiteX3" fmla="*/ 1391685 w 1712520"/>
                    <a:gd name="connsiteY3" fmla="*/ 528 h 413114"/>
                    <a:gd name="connsiteX4" fmla="*/ 1712520 w 1712520"/>
                    <a:gd name="connsiteY4" fmla="*/ 413114 h 413114"/>
                    <a:gd name="connsiteX0" fmla="*/ 0 w 1712520"/>
                    <a:gd name="connsiteY0" fmla="*/ 402728 h 413853"/>
                    <a:gd name="connsiteX1" fmla="*/ 549991 w 1712520"/>
                    <a:gd name="connsiteY1" fmla="*/ 359411 h 413853"/>
                    <a:gd name="connsiteX2" fmla="*/ 1023923 w 1712520"/>
                    <a:gd name="connsiteY2" fmla="*/ 250839 h 413853"/>
                    <a:gd name="connsiteX3" fmla="*/ 1391685 w 1712520"/>
                    <a:gd name="connsiteY3" fmla="*/ 1267 h 413853"/>
                    <a:gd name="connsiteX4" fmla="*/ 1712520 w 1712520"/>
                    <a:gd name="connsiteY4" fmla="*/ 413853 h 413853"/>
                    <a:gd name="connsiteX0" fmla="*/ 0 w 1712520"/>
                    <a:gd name="connsiteY0" fmla="*/ 403723 h 414848"/>
                    <a:gd name="connsiteX1" fmla="*/ 549991 w 1712520"/>
                    <a:gd name="connsiteY1" fmla="*/ 360406 h 414848"/>
                    <a:gd name="connsiteX2" fmla="*/ 1031086 w 1712520"/>
                    <a:gd name="connsiteY2" fmla="*/ 207933 h 414848"/>
                    <a:gd name="connsiteX3" fmla="*/ 1391685 w 1712520"/>
                    <a:gd name="connsiteY3" fmla="*/ 2262 h 414848"/>
                    <a:gd name="connsiteX4" fmla="*/ 1712520 w 1712520"/>
                    <a:gd name="connsiteY4" fmla="*/ 414848 h 414848"/>
                    <a:gd name="connsiteX0" fmla="*/ 0 w 1712520"/>
                    <a:gd name="connsiteY0" fmla="*/ 401460 h 412585"/>
                    <a:gd name="connsiteX1" fmla="*/ 549991 w 1712520"/>
                    <a:gd name="connsiteY1" fmla="*/ 358143 h 412585"/>
                    <a:gd name="connsiteX2" fmla="*/ 1031086 w 1712520"/>
                    <a:gd name="connsiteY2" fmla="*/ 205670 h 412585"/>
                    <a:gd name="connsiteX3" fmla="*/ 1391685 w 1712520"/>
                    <a:gd name="connsiteY3" fmla="*/ -1 h 412585"/>
                    <a:gd name="connsiteX4" fmla="*/ 1712520 w 1712520"/>
                    <a:gd name="connsiteY4" fmla="*/ 412585 h 412585"/>
                    <a:gd name="connsiteX0" fmla="*/ 0 w 1712520"/>
                    <a:gd name="connsiteY0" fmla="*/ 401462 h 412587"/>
                    <a:gd name="connsiteX1" fmla="*/ 549991 w 1712520"/>
                    <a:gd name="connsiteY1" fmla="*/ 358145 h 412587"/>
                    <a:gd name="connsiteX2" fmla="*/ 1031086 w 1712520"/>
                    <a:gd name="connsiteY2" fmla="*/ 205672 h 412587"/>
                    <a:gd name="connsiteX3" fmla="*/ 1391685 w 1712520"/>
                    <a:gd name="connsiteY3" fmla="*/ 1 h 412587"/>
                    <a:gd name="connsiteX4" fmla="*/ 1712520 w 1712520"/>
                    <a:gd name="connsiteY4" fmla="*/ 412587 h 412587"/>
                    <a:gd name="connsiteX0" fmla="*/ 0 w 1712520"/>
                    <a:gd name="connsiteY0" fmla="*/ 478289 h 489414"/>
                    <a:gd name="connsiteX1" fmla="*/ 549991 w 1712520"/>
                    <a:gd name="connsiteY1" fmla="*/ 434972 h 489414"/>
                    <a:gd name="connsiteX2" fmla="*/ 1031086 w 1712520"/>
                    <a:gd name="connsiteY2" fmla="*/ 282499 h 489414"/>
                    <a:gd name="connsiteX3" fmla="*/ 1470471 w 1712520"/>
                    <a:gd name="connsiteY3" fmla="*/ 0 h 489414"/>
                    <a:gd name="connsiteX4" fmla="*/ 1712520 w 1712520"/>
                    <a:gd name="connsiteY4" fmla="*/ 489414 h 489414"/>
                    <a:gd name="connsiteX0" fmla="*/ 0 w 1712520"/>
                    <a:gd name="connsiteY0" fmla="*/ 478289 h 489414"/>
                    <a:gd name="connsiteX1" fmla="*/ 549991 w 1712520"/>
                    <a:gd name="connsiteY1" fmla="*/ 434972 h 489414"/>
                    <a:gd name="connsiteX2" fmla="*/ 1031086 w 1712520"/>
                    <a:gd name="connsiteY2" fmla="*/ 282499 h 489414"/>
                    <a:gd name="connsiteX3" fmla="*/ 1470471 w 1712520"/>
                    <a:gd name="connsiteY3" fmla="*/ 0 h 489414"/>
                    <a:gd name="connsiteX4" fmla="*/ 1712520 w 1712520"/>
                    <a:gd name="connsiteY4" fmla="*/ 489414 h 489414"/>
                    <a:gd name="connsiteX0" fmla="*/ 0 w 1712520"/>
                    <a:gd name="connsiteY0" fmla="*/ 478289 h 489414"/>
                    <a:gd name="connsiteX1" fmla="*/ 549991 w 1712520"/>
                    <a:gd name="connsiteY1" fmla="*/ 434972 h 489414"/>
                    <a:gd name="connsiteX2" fmla="*/ 1031086 w 1712520"/>
                    <a:gd name="connsiteY2" fmla="*/ 282499 h 489414"/>
                    <a:gd name="connsiteX3" fmla="*/ 1563583 w 1712520"/>
                    <a:gd name="connsiteY3" fmla="*/ 0 h 489414"/>
                    <a:gd name="connsiteX4" fmla="*/ 1712520 w 1712520"/>
                    <a:gd name="connsiteY4" fmla="*/ 489414 h 489414"/>
                    <a:gd name="connsiteX0" fmla="*/ 0 w 1712520"/>
                    <a:gd name="connsiteY0" fmla="*/ 478289 h 489414"/>
                    <a:gd name="connsiteX1" fmla="*/ 549991 w 1712520"/>
                    <a:gd name="connsiteY1" fmla="*/ 434972 h 489414"/>
                    <a:gd name="connsiteX2" fmla="*/ 1031086 w 1712520"/>
                    <a:gd name="connsiteY2" fmla="*/ 282499 h 489414"/>
                    <a:gd name="connsiteX3" fmla="*/ 1527770 w 1712520"/>
                    <a:gd name="connsiteY3" fmla="*/ 0 h 489414"/>
                    <a:gd name="connsiteX4" fmla="*/ 1712520 w 1712520"/>
                    <a:gd name="connsiteY4" fmla="*/ 489414 h 489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520" h="489414">
                      <a:moveTo>
                        <a:pt x="0" y="478289"/>
                      </a:moveTo>
                      <a:cubicBezTo>
                        <a:pt x="302471" y="460394"/>
                        <a:pt x="378143" y="467604"/>
                        <a:pt x="549991" y="434972"/>
                      </a:cubicBezTo>
                      <a:cubicBezTo>
                        <a:pt x="721839" y="402340"/>
                        <a:pt x="772626" y="394324"/>
                        <a:pt x="1031086" y="282499"/>
                      </a:cubicBezTo>
                      <a:cubicBezTo>
                        <a:pt x="1276421" y="98995"/>
                        <a:pt x="1327349" y="58934"/>
                        <a:pt x="1527770" y="0"/>
                      </a:cubicBezTo>
                      <a:cubicBezTo>
                        <a:pt x="1698463" y="5387"/>
                        <a:pt x="1639784" y="466271"/>
                        <a:pt x="1712520" y="489414"/>
                      </a:cubicBezTo>
                    </a:path>
                  </a:pathLst>
                </a:cu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F88D5423-3B76-B00B-ABE9-5DF2692BA37F}"/>
                    </a:ext>
                  </a:extLst>
                </p:cNvPr>
                <p:cNvSpPr txBox="1"/>
                <p:nvPr/>
              </p:nvSpPr>
              <p:spPr>
                <a:xfrm>
                  <a:off x="1918639" y="796044"/>
                  <a:ext cx="355480" cy="24270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GE</a:t>
                  </a:r>
                  <a:endParaRPr lang="en-US" sz="1400" dirty="0">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21600E32-44B5-B76E-3AB0-9AC95E28A799}"/>
                    </a:ext>
                  </a:extLst>
                </p:cNvPr>
                <p:cNvCxnSpPr>
                  <a:cxnSpLocks/>
                </p:cNvCxnSpPr>
                <p:nvPr/>
              </p:nvCxnSpPr>
              <p:spPr>
                <a:xfrm>
                  <a:off x="2391213" y="1273948"/>
                  <a:ext cx="501093" cy="0"/>
                </a:xfrm>
                <a:prstGeom prst="straightConnector1">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83A789BB-368B-72D2-7D79-468F6706F191}"/>
                  </a:ext>
                </a:extLst>
              </p:cNvPr>
              <p:cNvSpPr txBox="1"/>
              <p:nvPr/>
            </p:nvSpPr>
            <p:spPr>
              <a:xfrm>
                <a:off x="3667941" y="1957679"/>
                <a:ext cx="4778044" cy="588708"/>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C70 (n=85)</a:t>
                </a:r>
              </a:p>
              <a:p>
                <a:pPr algn="ctr"/>
                <a:r>
                  <a:rPr lang="en-US" sz="1050" dirty="0">
                    <a:latin typeface="Arial" panose="020B0604020202020204" pitchFamily="34" charset="0"/>
                    <a:cs typeface="Arial" panose="020B0604020202020204" pitchFamily="34" charset="0"/>
                  </a:rPr>
                  <a:t>Silenced genes activated in CM that are non-targets of Polycomb</a:t>
                </a:r>
              </a:p>
              <a:p>
                <a:pPr algn="ctr"/>
                <a:endParaRPr lang="en-US" sz="1400" i="1"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FA531D50-B798-2503-272A-2BF31217000D}"/>
                  </a:ext>
                </a:extLst>
              </p:cNvPr>
              <p:cNvSpPr/>
              <p:nvPr/>
            </p:nvSpPr>
            <p:spPr>
              <a:xfrm>
                <a:off x="2301772" y="1954443"/>
                <a:ext cx="6144213" cy="3216380"/>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7B5D6647-7AD6-4714-A64A-AABF607AA393}"/>
                  </a:ext>
                </a:extLst>
              </p:cNvPr>
              <p:cNvCxnSpPr>
                <a:cxnSpLocks/>
              </p:cNvCxnSpPr>
              <p:nvPr/>
            </p:nvCxnSpPr>
            <p:spPr>
              <a:xfrm>
                <a:off x="3667940" y="1954443"/>
                <a:ext cx="0" cy="321638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6D54B915-E86F-94A8-DB7E-D6202DA86AC4}"/>
                  </a:ext>
                </a:extLst>
              </p:cNvPr>
              <p:cNvSpPr txBox="1"/>
              <p:nvPr/>
            </p:nvSpPr>
            <p:spPr>
              <a:xfrm>
                <a:off x="2301770" y="2894776"/>
                <a:ext cx="309455" cy="236919"/>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a.</a:t>
                </a:r>
                <a:endParaRPr lang="en-US" sz="1050" i="1" dirty="0">
                  <a:latin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id="{E57BE4E9-5A3C-F574-7959-A89B1025183D}"/>
                  </a:ext>
                </a:extLst>
              </p:cNvPr>
              <p:cNvCxnSpPr>
                <a:cxnSpLocks/>
              </p:cNvCxnSpPr>
              <p:nvPr/>
            </p:nvCxnSpPr>
            <p:spPr>
              <a:xfrm>
                <a:off x="2301771" y="2894776"/>
                <a:ext cx="1366169" cy="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D1AB470F-DE91-8651-11E0-BBD337E5FC2C}"/>
                  </a:ext>
                </a:extLst>
              </p:cNvPr>
              <p:cNvSpPr txBox="1"/>
              <p:nvPr/>
            </p:nvSpPr>
            <p:spPr>
              <a:xfrm>
                <a:off x="3667939" y="1950620"/>
                <a:ext cx="309455" cy="236919"/>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b.</a:t>
                </a:r>
                <a:endParaRPr lang="en-US" sz="1050" i="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78153DA-5B4A-6978-7B72-90EDAB7C9D11}"/>
                  </a:ext>
                </a:extLst>
              </p:cNvPr>
              <p:cNvPicPr>
                <a:picLocks noChangeAspect="1"/>
              </p:cNvPicPr>
              <p:nvPr/>
            </p:nvPicPr>
            <p:blipFill>
              <a:blip r:embed="rId7"/>
              <a:srcRect t="5984"/>
              <a:stretch/>
            </p:blipFill>
            <p:spPr>
              <a:xfrm>
                <a:off x="3683837" y="2466129"/>
                <a:ext cx="4668232" cy="2637077"/>
              </a:xfrm>
              <a:prstGeom prst="rect">
                <a:avLst/>
              </a:prstGeom>
            </p:spPr>
          </p:pic>
        </p:grpSp>
        <p:grpSp>
          <p:nvGrpSpPr>
            <p:cNvPr id="21" name="Group 20">
              <a:extLst>
                <a:ext uri="{FF2B5EF4-FFF2-40B4-BE49-F238E27FC236}">
                  <a16:creationId xmlns:a16="http://schemas.microsoft.com/office/drawing/2014/main" id="{30D4E91A-FFB0-D7BF-24F3-FBDF3307D821}"/>
                </a:ext>
              </a:extLst>
            </p:cNvPr>
            <p:cNvGrpSpPr/>
            <p:nvPr/>
          </p:nvGrpSpPr>
          <p:grpSpPr>
            <a:xfrm>
              <a:off x="310806" y="3213498"/>
              <a:ext cx="82039" cy="1734679"/>
              <a:chOff x="653733" y="904847"/>
              <a:chExt cx="116261" cy="1971509"/>
            </a:xfrm>
          </p:grpSpPr>
          <p:sp>
            <p:nvSpPr>
              <p:cNvPr id="22" name="Notched Right Arrow 21">
                <a:extLst>
                  <a:ext uri="{FF2B5EF4-FFF2-40B4-BE49-F238E27FC236}">
                    <a16:creationId xmlns:a16="http://schemas.microsoft.com/office/drawing/2014/main" id="{FB2C34DE-C1C4-186C-CA23-76E819DF3B10}"/>
                  </a:ext>
                </a:extLst>
              </p:cNvPr>
              <p:cNvSpPr/>
              <p:nvPr/>
            </p:nvSpPr>
            <p:spPr>
              <a:xfrm rot="5400000">
                <a:off x="469704" y="1088877"/>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Notched Right Arrow 22">
                <a:extLst>
                  <a:ext uri="{FF2B5EF4-FFF2-40B4-BE49-F238E27FC236}">
                    <a16:creationId xmlns:a16="http://schemas.microsoft.com/office/drawing/2014/main" id="{46D10962-0E0E-A3E1-09CE-54CACDF1A95C}"/>
                  </a:ext>
                </a:extLst>
              </p:cNvPr>
              <p:cNvSpPr/>
              <p:nvPr/>
            </p:nvSpPr>
            <p:spPr>
              <a:xfrm rot="5400000">
                <a:off x="469703" y="1573197"/>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Notched Right Arrow 23">
                <a:extLst>
                  <a:ext uri="{FF2B5EF4-FFF2-40B4-BE49-F238E27FC236}">
                    <a16:creationId xmlns:a16="http://schemas.microsoft.com/office/drawing/2014/main" id="{48F4035F-E06F-F02C-09EB-28A76DAC4083}"/>
                  </a:ext>
                </a:extLst>
              </p:cNvPr>
              <p:cNvSpPr/>
              <p:nvPr/>
            </p:nvSpPr>
            <p:spPr>
              <a:xfrm rot="5400000">
                <a:off x="469703" y="2074632"/>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Notched Right Arrow 24">
                <a:extLst>
                  <a:ext uri="{FF2B5EF4-FFF2-40B4-BE49-F238E27FC236}">
                    <a16:creationId xmlns:a16="http://schemas.microsoft.com/office/drawing/2014/main" id="{A5D39810-436A-CDAC-50A1-1BB69A0856E6}"/>
                  </a:ext>
                </a:extLst>
              </p:cNvPr>
              <p:cNvSpPr/>
              <p:nvPr/>
            </p:nvSpPr>
            <p:spPr>
              <a:xfrm rot="5400000">
                <a:off x="469703" y="2576066"/>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Title 5">
            <a:extLst>
              <a:ext uri="{FF2B5EF4-FFF2-40B4-BE49-F238E27FC236}">
                <a16:creationId xmlns:a16="http://schemas.microsoft.com/office/drawing/2014/main" id="{A94CCA20-2B38-56D0-C8CA-E76D0CA068EB}"/>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C70: Silenced genes activated in CM that are non-targets of Polycomb</a:t>
            </a:r>
            <a:endParaRPr lang="en-US" dirty="0"/>
          </a:p>
        </p:txBody>
      </p:sp>
      <p:pic>
        <p:nvPicPr>
          <p:cNvPr id="7" name="Picture 6" descr="A graph with colorful bars and text&#10;&#10;Description automatically generated with medium confidence">
            <a:extLst>
              <a:ext uri="{FF2B5EF4-FFF2-40B4-BE49-F238E27FC236}">
                <a16:creationId xmlns:a16="http://schemas.microsoft.com/office/drawing/2014/main" id="{10BCBD92-8E78-57D7-EAC0-20C788D38C6E}"/>
              </a:ext>
            </a:extLst>
          </p:cNvPr>
          <p:cNvPicPr>
            <a:picLocks noChangeAspect="1"/>
          </p:cNvPicPr>
          <p:nvPr/>
        </p:nvPicPr>
        <p:blipFill>
          <a:blip r:embed="rId8"/>
          <a:srcRect r="25676"/>
          <a:stretch/>
        </p:blipFill>
        <p:spPr>
          <a:xfrm>
            <a:off x="3209673" y="4500284"/>
            <a:ext cx="3090643" cy="2307208"/>
          </a:xfrm>
          <a:prstGeom prst="rect">
            <a:avLst/>
          </a:prstGeom>
        </p:spPr>
      </p:pic>
      <p:pic>
        <p:nvPicPr>
          <p:cNvPr id="8" name="Picture 7">
            <a:extLst>
              <a:ext uri="{FF2B5EF4-FFF2-40B4-BE49-F238E27FC236}">
                <a16:creationId xmlns:a16="http://schemas.microsoft.com/office/drawing/2014/main" id="{B8F9FA8D-C26F-50BE-23F8-46B875CCA65C}"/>
              </a:ext>
            </a:extLst>
          </p:cNvPr>
          <p:cNvPicPr>
            <a:picLocks noChangeAspect="1"/>
          </p:cNvPicPr>
          <p:nvPr/>
        </p:nvPicPr>
        <p:blipFill>
          <a:blip r:embed="rId9"/>
          <a:srcRect l="82623" t="49096" r="673" b="32299"/>
          <a:stretch/>
        </p:blipFill>
        <p:spPr>
          <a:xfrm>
            <a:off x="1704184" y="5144452"/>
            <a:ext cx="1505489" cy="628604"/>
          </a:xfrm>
          <a:prstGeom prst="rect">
            <a:avLst/>
          </a:prstGeom>
        </p:spPr>
      </p:pic>
      <p:pic>
        <p:nvPicPr>
          <p:cNvPr id="9" name="Picture 8">
            <a:extLst>
              <a:ext uri="{FF2B5EF4-FFF2-40B4-BE49-F238E27FC236}">
                <a16:creationId xmlns:a16="http://schemas.microsoft.com/office/drawing/2014/main" id="{09CF9C17-493E-62FF-5592-974FEA819170}"/>
              </a:ext>
            </a:extLst>
          </p:cNvPr>
          <p:cNvPicPr>
            <a:picLocks noChangeAspect="1"/>
          </p:cNvPicPr>
          <p:nvPr/>
        </p:nvPicPr>
        <p:blipFill>
          <a:blip r:embed="rId10"/>
          <a:stretch>
            <a:fillRect/>
          </a:stretch>
        </p:blipFill>
        <p:spPr>
          <a:xfrm>
            <a:off x="301423" y="2857458"/>
            <a:ext cx="945864" cy="656633"/>
          </a:xfrm>
          <a:prstGeom prst="rect">
            <a:avLst/>
          </a:prstGeom>
        </p:spPr>
      </p:pic>
      <p:sp>
        <p:nvSpPr>
          <p:cNvPr id="10" name="TextBox 9">
            <a:extLst>
              <a:ext uri="{FF2B5EF4-FFF2-40B4-BE49-F238E27FC236}">
                <a16:creationId xmlns:a16="http://schemas.microsoft.com/office/drawing/2014/main" id="{F37196F0-2987-AB0C-EE16-9B65F7372066}"/>
              </a:ext>
            </a:extLst>
          </p:cNvPr>
          <p:cNvSpPr txBox="1"/>
          <p:nvPr/>
        </p:nvSpPr>
        <p:spPr>
          <a:xfrm>
            <a:off x="352337" y="2615224"/>
            <a:ext cx="90922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Feature group</a:t>
            </a:r>
          </a:p>
        </p:txBody>
      </p:sp>
      <p:sp>
        <p:nvSpPr>
          <p:cNvPr id="11" name="Slide Number Placeholder 10">
            <a:extLst>
              <a:ext uri="{FF2B5EF4-FFF2-40B4-BE49-F238E27FC236}">
                <a16:creationId xmlns:a16="http://schemas.microsoft.com/office/drawing/2014/main" id="{0F8D767B-F3F5-ECC1-2BA5-76C058B709C1}"/>
              </a:ext>
            </a:extLst>
          </p:cNvPr>
          <p:cNvSpPr>
            <a:spLocks noGrp="1"/>
          </p:cNvSpPr>
          <p:nvPr>
            <p:ph type="sldNum" sz="quarter" idx="12"/>
          </p:nvPr>
        </p:nvSpPr>
        <p:spPr/>
        <p:txBody>
          <a:bodyPr/>
          <a:lstStyle/>
          <a:p>
            <a:fld id="{DE4206C8-C01E-7A4A-B46C-8F62E6FE7485}" type="slidenum">
              <a:rPr lang="en-US" smtClean="0"/>
              <a:pPr/>
              <a:t>53</a:t>
            </a:fld>
            <a:endParaRPr lang="en-US"/>
          </a:p>
        </p:txBody>
      </p:sp>
    </p:spTree>
    <p:extLst>
      <p:ext uri="{BB962C8B-B14F-4D97-AF65-F5344CB8AC3E}">
        <p14:creationId xmlns:p14="http://schemas.microsoft.com/office/powerpoint/2010/main" val="3849573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1D3020-B16D-FEAB-1889-9B72F0804AE3}"/>
              </a:ext>
            </a:extLst>
          </p:cNvPr>
          <p:cNvGrpSpPr>
            <a:grpSpLocks noChangeAspect="1"/>
          </p:cNvGrpSpPr>
          <p:nvPr/>
        </p:nvGrpSpPr>
        <p:grpSpPr>
          <a:xfrm>
            <a:off x="53922" y="1987825"/>
            <a:ext cx="4812319" cy="3349717"/>
            <a:chOff x="2375576" y="570155"/>
            <a:chExt cx="8080072" cy="5624307"/>
          </a:xfrm>
        </p:grpSpPr>
        <p:pic>
          <p:nvPicPr>
            <p:cNvPr id="4" name="Picture 3" descr="A screen shot of a graph&#10;&#10;Description automatically generated">
              <a:extLst>
                <a:ext uri="{FF2B5EF4-FFF2-40B4-BE49-F238E27FC236}">
                  <a16:creationId xmlns:a16="http://schemas.microsoft.com/office/drawing/2014/main" id="{9E27E4FE-FDB0-228B-76AE-2363C9DABB3C}"/>
                </a:ext>
              </a:extLst>
            </p:cNvPr>
            <p:cNvPicPr>
              <a:picLocks noChangeAspect="1"/>
            </p:cNvPicPr>
            <p:nvPr/>
          </p:nvPicPr>
          <p:blipFill>
            <a:blip r:embed="rId2"/>
            <a:srcRect b="14856"/>
            <a:stretch/>
          </p:blipFill>
          <p:spPr>
            <a:xfrm>
              <a:off x="2375576" y="773019"/>
              <a:ext cx="7974372" cy="5397171"/>
            </a:xfrm>
            <a:prstGeom prst="rect">
              <a:avLst/>
            </a:prstGeom>
          </p:spPr>
        </p:pic>
        <p:sp>
          <p:nvSpPr>
            <p:cNvPr id="2" name="Down Arrow 1">
              <a:extLst>
                <a:ext uri="{FF2B5EF4-FFF2-40B4-BE49-F238E27FC236}">
                  <a16:creationId xmlns:a16="http://schemas.microsoft.com/office/drawing/2014/main" id="{9B5A5F9B-3D39-A15E-166A-244837E2F1D3}"/>
                </a:ext>
              </a:extLst>
            </p:cNvPr>
            <p:cNvSpPr/>
            <p:nvPr/>
          </p:nvSpPr>
          <p:spPr>
            <a:xfrm>
              <a:off x="7655926" y="663538"/>
              <a:ext cx="99239" cy="15857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BB1E9D90-C451-258D-234B-C85C40DD1BB1}"/>
                </a:ext>
              </a:extLst>
            </p:cNvPr>
            <p:cNvSpPr/>
            <p:nvPr/>
          </p:nvSpPr>
          <p:spPr>
            <a:xfrm>
              <a:off x="2375576" y="570155"/>
              <a:ext cx="8080072" cy="5624307"/>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Down Arrow 4">
              <a:extLst>
                <a:ext uri="{FF2B5EF4-FFF2-40B4-BE49-F238E27FC236}">
                  <a16:creationId xmlns:a16="http://schemas.microsoft.com/office/drawing/2014/main" id="{79F89372-4E54-0138-E691-962E043DFF0B}"/>
                </a:ext>
              </a:extLst>
            </p:cNvPr>
            <p:cNvSpPr/>
            <p:nvPr/>
          </p:nvSpPr>
          <p:spPr>
            <a:xfrm>
              <a:off x="7016201" y="663538"/>
              <a:ext cx="99239" cy="15857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 name="TextBox 8">
            <a:extLst>
              <a:ext uri="{FF2B5EF4-FFF2-40B4-BE49-F238E27FC236}">
                <a16:creationId xmlns:a16="http://schemas.microsoft.com/office/drawing/2014/main" id="{E0AEEFA1-9389-5F03-D2D1-2F0073413ABC}"/>
              </a:ext>
            </a:extLst>
          </p:cNvPr>
          <p:cNvSpPr txBox="1"/>
          <p:nvPr/>
        </p:nvSpPr>
        <p:spPr>
          <a:xfrm>
            <a:off x="2265254" y="1673287"/>
            <a:ext cx="754053" cy="300082"/>
          </a:xfrm>
          <a:prstGeom prst="rect">
            <a:avLst/>
          </a:prstGeom>
          <a:noFill/>
        </p:spPr>
        <p:txBody>
          <a:bodyPr wrap="none" rtlCol="0">
            <a:spAutoFit/>
          </a:bodyPr>
          <a:lstStyle/>
          <a:p>
            <a:r>
              <a:rPr lang="en-US" sz="1350" b="1" dirty="0"/>
              <a:t>Myh6-7</a:t>
            </a:r>
          </a:p>
        </p:txBody>
      </p:sp>
      <p:sp>
        <p:nvSpPr>
          <p:cNvPr id="6" name="Title 5">
            <a:extLst>
              <a:ext uri="{FF2B5EF4-FFF2-40B4-BE49-F238E27FC236}">
                <a16:creationId xmlns:a16="http://schemas.microsoft.com/office/drawing/2014/main" id="{4C52EF7E-A07B-F61F-7C9B-73C3CA449DA9}"/>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C70: Silenced genes activated in CM that are non-targets of Polycomb</a:t>
            </a:r>
            <a:endParaRPr lang="en-US" dirty="0"/>
          </a:p>
        </p:txBody>
      </p:sp>
      <p:pic>
        <p:nvPicPr>
          <p:cNvPr id="8" name="Picture 7">
            <a:extLst>
              <a:ext uri="{FF2B5EF4-FFF2-40B4-BE49-F238E27FC236}">
                <a16:creationId xmlns:a16="http://schemas.microsoft.com/office/drawing/2014/main" id="{7DE6A3FA-E092-D28C-3284-360FF98A8592}"/>
              </a:ext>
            </a:extLst>
          </p:cNvPr>
          <p:cNvPicPr>
            <a:picLocks noChangeAspect="1"/>
          </p:cNvPicPr>
          <p:nvPr/>
        </p:nvPicPr>
        <p:blipFill>
          <a:blip r:embed="rId3"/>
          <a:stretch>
            <a:fillRect/>
          </a:stretch>
        </p:blipFill>
        <p:spPr>
          <a:xfrm>
            <a:off x="5076800" y="1613255"/>
            <a:ext cx="4013278" cy="3999130"/>
          </a:xfrm>
          <a:prstGeom prst="rect">
            <a:avLst/>
          </a:prstGeom>
        </p:spPr>
      </p:pic>
      <p:sp>
        <p:nvSpPr>
          <p:cNvPr id="10" name="Slide Number Placeholder 9">
            <a:extLst>
              <a:ext uri="{FF2B5EF4-FFF2-40B4-BE49-F238E27FC236}">
                <a16:creationId xmlns:a16="http://schemas.microsoft.com/office/drawing/2014/main" id="{AC3A8033-3B2C-C580-C2C9-493D04BE7A57}"/>
              </a:ext>
            </a:extLst>
          </p:cNvPr>
          <p:cNvSpPr>
            <a:spLocks noGrp="1"/>
          </p:cNvSpPr>
          <p:nvPr>
            <p:ph type="sldNum" sz="quarter" idx="12"/>
          </p:nvPr>
        </p:nvSpPr>
        <p:spPr/>
        <p:txBody>
          <a:bodyPr/>
          <a:lstStyle/>
          <a:p>
            <a:fld id="{DE4206C8-C01E-7A4A-B46C-8F62E6FE7485}" type="slidenum">
              <a:rPr lang="en-US" smtClean="0"/>
              <a:pPr/>
              <a:t>54</a:t>
            </a:fld>
            <a:endParaRPr lang="en-US"/>
          </a:p>
        </p:txBody>
      </p:sp>
    </p:spTree>
    <p:extLst>
      <p:ext uri="{BB962C8B-B14F-4D97-AF65-F5344CB8AC3E}">
        <p14:creationId xmlns:p14="http://schemas.microsoft.com/office/powerpoint/2010/main" val="246064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C9BB3-5A3D-8C0D-5E79-B8F1DED029EC}"/>
            </a:ext>
          </a:extLst>
        </p:cNvPr>
        <p:cNvGrpSpPr/>
        <p:nvPr/>
      </p:nvGrpSpPr>
      <p:grpSpPr>
        <a:xfrm>
          <a:off x="0" y="0"/>
          <a:ext cx="0" cy="0"/>
          <a:chOff x="0" y="0"/>
          <a:chExt cx="0" cy="0"/>
        </a:xfrm>
      </p:grpSpPr>
      <p:grpSp>
        <p:nvGrpSpPr>
          <p:cNvPr id="77" name="Group 76">
            <a:extLst>
              <a:ext uri="{FF2B5EF4-FFF2-40B4-BE49-F238E27FC236}">
                <a16:creationId xmlns:a16="http://schemas.microsoft.com/office/drawing/2014/main" id="{CAC57E48-718E-F598-8962-6989CC08E8D1}"/>
              </a:ext>
            </a:extLst>
          </p:cNvPr>
          <p:cNvGrpSpPr>
            <a:grpSpLocks noChangeAspect="1"/>
          </p:cNvGrpSpPr>
          <p:nvPr/>
        </p:nvGrpSpPr>
        <p:grpSpPr>
          <a:xfrm>
            <a:off x="954970" y="658910"/>
            <a:ext cx="7234060" cy="3791394"/>
            <a:chOff x="194001" y="1818898"/>
            <a:chExt cx="6144215" cy="3220203"/>
          </a:xfrm>
        </p:grpSpPr>
        <p:grpSp>
          <p:nvGrpSpPr>
            <p:cNvPr id="69" name="Group 68">
              <a:extLst>
                <a:ext uri="{FF2B5EF4-FFF2-40B4-BE49-F238E27FC236}">
                  <a16:creationId xmlns:a16="http://schemas.microsoft.com/office/drawing/2014/main" id="{2C1989C8-B8CD-67FB-4132-11249A41AB6C}"/>
                </a:ext>
              </a:extLst>
            </p:cNvPr>
            <p:cNvGrpSpPr/>
            <p:nvPr/>
          </p:nvGrpSpPr>
          <p:grpSpPr>
            <a:xfrm>
              <a:off x="194001" y="1818898"/>
              <a:ext cx="6144215" cy="3220203"/>
              <a:chOff x="2301770" y="1950620"/>
              <a:chExt cx="6144215" cy="3220203"/>
            </a:xfrm>
          </p:grpSpPr>
          <p:pic>
            <p:nvPicPr>
              <p:cNvPr id="16" name="Picture 15" descr="A diagram of different colored objects&#10;&#10;Description automatically generated with medium confidence">
                <a:extLst>
                  <a:ext uri="{FF2B5EF4-FFF2-40B4-BE49-F238E27FC236}">
                    <a16:creationId xmlns:a16="http://schemas.microsoft.com/office/drawing/2014/main" id="{2D9618E3-B8A8-0FAE-1ED2-2A842B321F5E}"/>
                  </a:ext>
                </a:extLst>
              </p:cNvPr>
              <p:cNvPicPr>
                <a:picLocks noChangeAspect="1"/>
              </p:cNvPicPr>
              <p:nvPr/>
            </p:nvPicPr>
            <p:blipFill>
              <a:blip r:embed="rId2"/>
              <a:srcRect t="8901"/>
              <a:stretch/>
            </p:blipFill>
            <p:spPr>
              <a:xfrm>
                <a:off x="2508060" y="3127374"/>
                <a:ext cx="1087962" cy="1959723"/>
              </a:xfrm>
              <a:prstGeom prst="rect">
                <a:avLst/>
              </a:prstGeom>
            </p:spPr>
          </p:pic>
          <p:pic>
            <p:nvPicPr>
              <p:cNvPr id="46" name="Picture 45">
                <a:extLst>
                  <a:ext uri="{FF2B5EF4-FFF2-40B4-BE49-F238E27FC236}">
                    <a16:creationId xmlns:a16="http://schemas.microsoft.com/office/drawing/2014/main" id="{53EFC8D0-CE4E-1588-5020-5B9158BB9BB2}"/>
                  </a:ext>
                </a:extLst>
              </p:cNvPr>
              <p:cNvPicPr>
                <a:picLocks noChangeAspect="1"/>
              </p:cNvPicPr>
              <p:nvPr/>
            </p:nvPicPr>
            <p:blipFill>
              <a:blip r:embed="rId3"/>
              <a:srcRect t="6526"/>
              <a:stretch/>
            </p:blipFill>
            <p:spPr>
              <a:xfrm>
                <a:off x="3723782" y="2489649"/>
                <a:ext cx="4624757" cy="2597448"/>
              </a:xfrm>
              <a:prstGeom prst="rect">
                <a:avLst/>
              </a:prstGeom>
            </p:spPr>
          </p:pic>
          <p:grpSp>
            <p:nvGrpSpPr>
              <p:cNvPr id="51" name="Group 50">
                <a:extLst>
                  <a:ext uri="{FF2B5EF4-FFF2-40B4-BE49-F238E27FC236}">
                    <a16:creationId xmlns:a16="http://schemas.microsoft.com/office/drawing/2014/main" id="{F66C30E1-87A4-262B-9219-AA7BA6C7D1EC}"/>
                  </a:ext>
                </a:extLst>
              </p:cNvPr>
              <p:cNvGrpSpPr/>
              <p:nvPr/>
            </p:nvGrpSpPr>
            <p:grpSpPr>
              <a:xfrm>
                <a:off x="2301771" y="2167953"/>
                <a:ext cx="1193409" cy="643392"/>
                <a:chOff x="1918639" y="671221"/>
                <a:chExt cx="1193409" cy="679696"/>
              </a:xfrm>
            </p:grpSpPr>
            <p:grpSp>
              <p:nvGrpSpPr>
                <p:cNvPr id="3" name="Group 2">
                  <a:extLst>
                    <a:ext uri="{FF2B5EF4-FFF2-40B4-BE49-F238E27FC236}">
                      <a16:creationId xmlns:a16="http://schemas.microsoft.com/office/drawing/2014/main" id="{8E4E2DEC-CAE8-C238-D506-1A6ED1A6559E}"/>
                    </a:ext>
                  </a:extLst>
                </p:cNvPr>
                <p:cNvGrpSpPr/>
                <p:nvPr/>
              </p:nvGrpSpPr>
              <p:grpSpPr>
                <a:xfrm>
                  <a:off x="2263183" y="1196979"/>
                  <a:ext cx="848865" cy="153938"/>
                  <a:chOff x="3446428" y="1366560"/>
                  <a:chExt cx="3817526" cy="543587"/>
                </a:xfrm>
              </p:grpSpPr>
              <p:pic>
                <p:nvPicPr>
                  <p:cNvPr id="43" name="Graphic 42">
                    <a:extLst>
                      <a:ext uri="{FF2B5EF4-FFF2-40B4-BE49-F238E27FC236}">
                        <a16:creationId xmlns:a16="http://schemas.microsoft.com/office/drawing/2014/main" id="{B9104095-AA7C-EE3D-7399-FD6F774761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6715" y="1440499"/>
                    <a:ext cx="987239" cy="395708"/>
                  </a:xfrm>
                  <a:prstGeom prst="rect">
                    <a:avLst/>
                  </a:prstGeom>
                </p:spPr>
              </p:pic>
              <p:pic>
                <p:nvPicPr>
                  <p:cNvPr id="44" name="Graphic 43">
                    <a:extLst>
                      <a:ext uri="{FF2B5EF4-FFF2-40B4-BE49-F238E27FC236}">
                        <a16:creationId xmlns:a16="http://schemas.microsoft.com/office/drawing/2014/main" id="{E4CA2C5A-97C3-7277-1DF7-EEE9EADEAA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6428" y="1366560"/>
                    <a:ext cx="575778" cy="543587"/>
                  </a:xfrm>
                  <a:prstGeom prst="rect">
                    <a:avLst/>
                  </a:prstGeom>
                </p:spPr>
              </p:pic>
            </p:grpSp>
            <p:cxnSp>
              <p:nvCxnSpPr>
                <p:cNvPr id="4" name="Straight Connector 3">
                  <a:extLst>
                    <a:ext uri="{FF2B5EF4-FFF2-40B4-BE49-F238E27FC236}">
                      <a16:creationId xmlns:a16="http://schemas.microsoft.com/office/drawing/2014/main" id="{1B036FB2-2507-C0D1-E0B6-97AA6A452094}"/>
                    </a:ext>
                  </a:extLst>
                </p:cNvPr>
                <p:cNvCxnSpPr>
                  <a:cxnSpLocks/>
                </p:cNvCxnSpPr>
                <p:nvPr/>
              </p:nvCxnSpPr>
              <p:spPr>
                <a:xfrm>
                  <a:off x="2263183" y="671221"/>
                  <a:ext cx="0" cy="468787"/>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A564D3E-2A92-53D4-B8FC-0E588DD1AD7F}"/>
                    </a:ext>
                  </a:extLst>
                </p:cNvPr>
                <p:cNvCxnSpPr>
                  <a:cxnSpLocks/>
                </p:cNvCxnSpPr>
                <p:nvPr/>
              </p:nvCxnSpPr>
              <p:spPr>
                <a:xfrm flipV="1">
                  <a:off x="2263183" y="1140007"/>
                  <a:ext cx="848864" cy="4611"/>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0" name="Freeform 39">
                  <a:extLst>
                    <a:ext uri="{FF2B5EF4-FFF2-40B4-BE49-F238E27FC236}">
                      <a16:creationId xmlns:a16="http://schemas.microsoft.com/office/drawing/2014/main" id="{72BE838D-716D-89D9-C896-437E10057E10}"/>
                    </a:ext>
                  </a:extLst>
                </p:cNvPr>
                <p:cNvSpPr/>
                <p:nvPr/>
              </p:nvSpPr>
              <p:spPr>
                <a:xfrm>
                  <a:off x="2322649" y="864044"/>
                  <a:ext cx="743488" cy="283508"/>
                </a:xfrm>
                <a:custGeom>
                  <a:avLst/>
                  <a:gdLst>
                    <a:gd name="connsiteX0" fmla="*/ 0 w 1587500"/>
                    <a:gd name="connsiteY0" fmla="*/ 508000 h 513679"/>
                    <a:gd name="connsiteX1" fmla="*/ 558800 w 1587500"/>
                    <a:gd name="connsiteY1" fmla="*/ 495300 h 513679"/>
                    <a:gd name="connsiteX2" fmla="*/ 1092200 w 1587500"/>
                    <a:gd name="connsiteY2" fmla="*/ 355600 h 513679"/>
                    <a:gd name="connsiteX3" fmla="*/ 1587500 w 1587500"/>
                    <a:gd name="connsiteY3" fmla="*/ 0 h 513679"/>
                    <a:gd name="connsiteX0" fmla="*/ 0 w 1597565"/>
                    <a:gd name="connsiteY0" fmla="*/ 34471 h 509366"/>
                    <a:gd name="connsiteX1" fmla="*/ 568865 w 1597565"/>
                    <a:gd name="connsiteY1" fmla="*/ 495300 h 509366"/>
                    <a:gd name="connsiteX2" fmla="*/ 1102265 w 1597565"/>
                    <a:gd name="connsiteY2" fmla="*/ 355600 h 509366"/>
                    <a:gd name="connsiteX3" fmla="*/ 1597565 w 1597565"/>
                    <a:gd name="connsiteY3" fmla="*/ 0 h 509366"/>
                    <a:gd name="connsiteX0" fmla="*/ 0 w 1597565"/>
                    <a:gd name="connsiteY0" fmla="*/ 34471 h 538708"/>
                    <a:gd name="connsiteX1" fmla="*/ 568865 w 1597565"/>
                    <a:gd name="connsiteY1" fmla="*/ 495300 h 538708"/>
                    <a:gd name="connsiteX2" fmla="*/ 1062006 w 1597565"/>
                    <a:gd name="connsiteY2" fmla="*/ 463220 h 538708"/>
                    <a:gd name="connsiteX3" fmla="*/ 1597565 w 1597565"/>
                    <a:gd name="connsiteY3" fmla="*/ 0 h 538708"/>
                    <a:gd name="connsiteX0" fmla="*/ 0 w 1597565"/>
                    <a:gd name="connsiteY0" fmla="*/ 34471 h 505808"/>
                    <a:gd name="connsiteX1" fmla="*/ 558801 w 1597565"/>
                    <a:gd name="connsiteY1" fmla="*/ 423553 h 505808"/>
                    <a:gd name="connsiteX2" fmla="*/ 1062006 w 1597565"/>
                    <a:gd name="connsiteY2" fmla="*/ 463220 h 505808"/>
                    <a:gd name="connsiteX3" fmla="*/ 1597565 w 1597565"/>
                    <a:gd name="connsiteY3" fmla="*/ 0 h 505808"/>
                    <a:gd name="connsiteX0" fmla="*/ 0 w 1597565"/>
                    <a:gd name="connsiteY0" fmla="*/ 34471 h 481341"/>
                    <a:gd name="connsiteX1" fmla="*/ 558801 w 1597565"/>
                    <a:gd name="connsiteY1" fmla="*/ 423553 h 481341"/>
                    <a:gd name="connsiteX2" fmla="*/ 1062006 w 1597565"/>
                    <a:gd name="connsiteY2" fmla="*/ 427346 h 481341"/>
                    <a:gd name="connsiteX3" fmla="*/ 1597565 w 1597565"/>
                    <a:gd name="connsiteY3" fmla="*/ 0 h 481341"/>
                    <a:gd name="connsiteX0" fmla="*/ 0 w 1604673"/>
                    <a:gd name="connsiteY0" fmla="*/ 505829 h 506207"/>
                    <a:gd name="connsiteX1" fmla="*/ 565909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07"/>
                    <a:gd name="connsiteX1" fmla="*/ 537474 w 1604673"/>
                    <a:gd name="connsiteY1" fmla="*/ 423553 h 506207"/>
                    <a:gd name="connsiteX2" fmla="*/ 1069114 w 1604673"/>
                    <a:gd name="connsiteY2" fmla="*/ 427346 h 506207"/>
                    <a:gd name="connsiteX3" fmla="*/ 1604673 w 1604673"/>
                    <a:gd name="connsiteY3" fmla="*/ 0 h 506207"/>
                    <a:gd name="connsiteX0" fmla="*/ 0 w 1604673"/>
                    <a:gd name="connsiteY0" fmla="*/ 505829 h 506248"/>
                    <a:gd name="connsiteX1" fmla="*/ 537474 w 1604673"/>
                    <a:gd name="connsiteY1" fmla="*/ 423553 h 506248"/>
                    <a:gd name="connsiteX2" fmla="*/ 1005135 w 1604673"/>
                    <a:gd name="connsiteY2" fmla="*/ 377729 h 506248"/>
                    <a:gd name="connsiteX3" fmla="*/ 1604673 w 1604673"/>
                    <a:gd name="connsiteY3" fmla="*/ 0 h 506248"/>
                    <a:gd name="connsiteX0" fmla="*/ 0 w 1604673"/>
                    <a:gd name="connsiteY0" fmla="*/ 505829 h 505925"/>
                    <a:gd name="connsiteX1" fmla="*/ 551692 w 1604673"/>
                    <a:gd name="connsiteY1" fmla="*/ 181671 h 505925"/>
                    <a:gd name="connsiteX2" fmla="*/ 1005135 w 1604673"/>
                    <a:gd name="connsiteY2" fmla="*/ 377729 h 505925"/>
                    <a:gd name="connsiteX3" fmla="*/ 1604673 w 1604673"/>
                    <a:gd name="connsiteY3" fmla="*/ 0 h 505925"/>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604673"/>
                    <a:gd name="connsiteY0" fmla="*/ 505829 h 505937"/>
                    <a:gd name="connsiteX1" fmla="*/ 551692 w 1604673"/>
                    <a:gd name="connsiteY1" fmla="*/ 181671 h 505937"/>
                    <a:gd name="connsiteX2" fmla="*/ 990917 w 1604673"/>
                    <a:gd name="connsiteY2" fmla="*/ 166857 h 505937"/>
                    <a:gd name="connsiteX3" fmla="*/ 1604673 w 1604673"/>
                    <a:gd name="connsiteY3" fmla="*/ 0 h 505937"/>
                    <a:gd name="connsiteX0" fmla="*/ 0 w 1569128"/>
                    <a:gd name="connsiteY0" fmla="*/ 339469 h 339577"/>
                    <a:gd name="connsiteX1" fmla="*/ 551692 w 1569128"/>
                    <a:gd name="connsiteY1" fmla="*/ 15311 h 339577"/>
                    <a:gd name="connsiteX2" fmla="*/ 990917 w 1569128"/>
                    <a:gd name="connsiteY2" fmla="*/ 497 h 339577"/>
                    <a:gd name="connsiteX3" fmla="*/ 1569128 w 1569128"/>
                    <a:gd name="connsiteY3" fmla="*/ 125139 h 339577"/>
                    <a:gd name="connsiteX0" fmla="*/ 0 w 1569128"/>
                    <a:gd name="connsiteY0" fmla="*/ 338972 h 339064"/>
                    <a:gd name="connsiteX1" fmla="*/ 551692 w 1569128"/>
                    <a:gd name="connsiteY1" fmla="*/ 14814 h 339064"/>
                    <a:gd name="connsiteX2" fmla="*/ 990917 w 1569128"/>
                    <a:gd name="connsiteY2" fmla="*/ 0 h 339064"/>
                    <a:gd name="connsiteX3" fmla="*/ 1569128 w 1569128"/>
                    <a:gd name="connsiteY3" fmla="*/ 124642 h 339064"/>
                    <a:gd name="connsiteX0" fmla="*/ 0 w 1569128"/>
                    <a:gd name="connsiteY0" fmla="*/ 349310 h 349396"/>
                    <a:gd name="connsiteX1" fmla="*/ 658324 w 1569128"/>
                    <a:gd name="connsiteY1" fmla="*/ 344 h 349396"/>
                    <a:gd name="connsiteX2" fmla="*/ 990917 w 1569128"/>
                    <a:gd name="connsiteY2" fmla="*/ 10338 h 349396"/>
                    <a:gd name="connsiteX3" fmla="*/ 1569128 w 1569128"/>
                    <a:gd name="connsiteY3" fmla="*/ 134980 h 349396"/>
                    <a:gd name="connsiteX0" fmla="*/ 0 w 1569128"/>
                    <a:gd name="connsiteY0" fmla="*/ 350486 h 350571"/>
                    <a:gd name="connsiteX1" fmla="*/ 658324 w 1569128"/>
                    <a:gd name="connsiteY1" fmla="*/ 1520 h 350571"/>
                    <a:gd name="connsiteX2" fmla="*/ 990917 w 1569128"/>
                    <a:gd name="connsiteY2" fmla="*/ 11514 h 350571"/>
                    <a:gd name="connsiteX3" fmla="*/ 1569128 w 1569128"/>
                    <a:gd name="connsiteY3" fmla="*/ 136156 h 350571"/>
                    <a:gd name="connsiteX0" fmla="*/ 0 w 1569128"/>
                    <a:gd name="connsiteY0" fmla="*/ 382522 h 382624"/>
                    <a:gd name="connsiteX1" fmla="*/ 658324 w 1569128"/>
                    <a:gd name="connsiteY1" fmla="*/ 33556 h 382624"/>
                    <a:gd name="connsiteX2" fmla="*/ 983809 w 1569128"/>
                    <a:gd name="connsiteY2" fmla="*/ 12540 h 382624"/>
                    <a:gd name="connsiteX3" fmla="*/ 1569128 w 1569128"/>
                    <a:gd name="connsiteY3" fmla="*/ 168192 h 382624"/>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69128"/>
                    <a:gd name="connsiteY0" fmla="*/ 399834 h 399927"/>
                    <a:gd name="connsiteX1" fmla="*/ 558800 w 1569128"/>
                    <a:gd name="connsiteY1" fmla="*/ 26059 h 399927"/>
                    <a:gd name="connsiteX2" fmla="*/ 983809 w 1569128"/>
                    <a:gd name="connsiteY2" fmla="*/ 29852 h 399927"/>
                    <a:gd name="connsiteX3" fmla="*/ 1569128 w 1569128"/>
                    <a:gd name="connsiteY3" fmla="*/ 185504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99834 h 399927"/>
                    <a:gd name="connsiteX1" fmla="*/ 558800 w 1554910"/>
                    <a:gd name="connsiteY1" fmla="*/ 26059 h 399927"/>
                    <a:gd name="connsiteX2" fmla="*/ 983809 w 1554910"/>
                    <a:gd name="connsiteY2" fmla="*/ 29852 h 399927"/>
                    <a:gd name="connsiteX3" fmla="*/ 1554910 w 1554910"/>
                    <a:gd name="connsiteY3" fmla="*/ 228918 h 399927"/>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554910"/>
                    <a:gd name="connsiteY0" fmla="*/ 377997 h 378078"/>
                    <a:gd name="connsiteX1" fmla="*/ 558800 w 1554910"/>
                    <a:gd name="connsiteY1" fmla="*/ 4222 h 378078"/>
                    <a:gd name="connsiteX2" fmla="*/ 983809 w 1554910"/>
                    <a:gd name="connsiteY2" fmla="*/ 8015 h 378078"/>
                    <a:gd name="connsiteX3" fmla="*/ 1554910 w 1554910"/>
                    <a:gd name="connsiteY3" fmla="*/ 207081 h 378078"/>
                    <a:gd name="connsiteX0" fmla="*/ 0 w 1686384"/>
                    <a:gd name="connsiteY0" fmla="*/ 377997 h 397791"/>
                    <a:gd name="connsiteX1" fmla="*/ 558800 w 1686384"/>
                    <a:gd name="connsiteY1" fmla="*/ 4222 h 397791"/>
                    <a:gd name="connsiteX2" fmla="*/ 983809 w 1686384"/>
                    <a:gd name="connsiteY2" fmla="*/ 8015 h 397791"/>
                    <a:gd name="connsiteX3" fmla="*/ 1686384 w 1686384"/>
                    <a:gd name="connsiteY3" fmla="*/ 397791 h 397791"/>
                    <a:gd name="connsiteX0" fmla="*/ 0 w 1554910"/>
                    <a:gd name="connsiteY0" fmla="*/ 409143 h 420269"/>
                    <a:gd name="connsiteX1" fmla="*/ 427326 w 1554910"/>
                    <a:gd name="connsiteY1" fmla="*/ 26700 h 420269"/>
                    <a:gd name="connsiteX2" fmla="*/ 852335 w 1554910"/>
                    <a:gd name="connsiteY2" fmla="*/ 30493 h 420269"/>
                    <a:gd name="connsiteX3" fmla="*/ 1554910 w 1554910"/>
                    <a:gd name="connsiteY3" fmla="*/ 420269 h 420269"/>
                    <a:gd name="connsiteX0" fmla="*/ 0 w 1554910"/>
                    <a:gd name="connsiteY0" fmla="*/ 402317 h 413443"/>
                    <a:gd name="connsiteX1" fmla="*/ 427326 w 1554910"/>
                    <a:gd name="connsiteY1" fmla="*/ 19874 h 413443"/>
                    <a:gd name="connsiteX2" fmla="*/ 1067474 w 1554910"/>
                    <a:gd name="connsiteY2" fmla="*/ 49672 h 413443"/>
                    <a:gd name="connsiteX3" fmla="*/ 1554910 w 1554910"/>
                    <a:gd name="connsiteY3" fmla="*/ 413443 h 413443"/>
                    <a:gd name="connsiteX0" fmla="*/ 0 w 1554910"/>
                    <a:gd name="connsiteY0" fmla="*/ 418903 h 430029"/>
                    <a:gd name="connsiteX1" fmla="*/ 427326 w 1554910"/>
                    <a:gd name="connsiteY1" fmla="*/ 36460 h 430029"/>
                    <a:gd name="connsiteX2" fmla="*/ 959904 w 1554910"/>
                    <a:gd name="connsiteY2" fmla="*/ 14247 h 430029"/>
                    <a:gd name="connsiteX3" fmla="*/ 1554910 w 1554910"/>
                    <a:gd name="connsiteY3" fmla="*/ 430029 h 430029"/>
                  </a:gdLst>
                  <a:ahLst/>
                  <a:cxnLst>
                    <a:cxn ang="0">
                      <a:pos x="connsiteX0" y="connsiteY0"/>
                    </a:cxn>
                    <a:cxn ang="0">
                      <a:pos x="connsiteX1" y="connsiteY1"/>
                    </a:cxn>
                    <a:cxn ang="0">
                      <a:pos x="connsiteX2" y="connsiteY2"/>
                    </a:cxn>
                    <a:cxn ang="0">
                      <a:pos x="connsiteX3" y="connsiteY3"/>
                    </a:cxn>
                  </a:cxnLst>
                  <a:rect l="l" t="t" r="r" b="b"/>
                  <a:pathLst>
                    <a:path w="1554910" h="430029">
                      <a:moveTo>
                        <a:pt x="0" y="418903"/>
                      </a:moveTo>
                      <a:cubicBezTo>
                        <a:pt x="188383" y="425253"/>
                        <a:pt x="267342" y="103903"/>
                        <a:pt x="427326" y="36460"/>
                      </a:cubicBezTo>
                      <a:cubicBezTo>
                        <a:pt x="587310" y="-30983"/>
                        <a:pt x="646277" y="16169"/>
                        <a:pt x="959904" y="14247"/>
                      </a:cubicBezTo>
                      <a:cubicBezTo>
                        <a:pt x="1309077" y="18526"/>
                        <a:pt x="1307678" y="330871"/>
                        <a:pt x="1554910" y="430029"/>
                      </a:cubicBezTo>
                    </a:path>
                  </a:pathLst>
                </a:cu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TextBox 40">
                  <a:extLst>
                    <a:ext uri="{FF2B5EF4-FFF2-40B4-BE49-F238E27FC236}">
                      <a16:creationId xmlns:a16="http://schemas.microsoft.com/office/drawing/2014/main" id="{4A2FE8DF-800F-4089-A3FD-EC917D505E3C}"/>
                    </a:ext>
                  </a:extLst>
                </p:cNvPr>
                <p:cNvSpPr txBox="1"/>
                <p:nvPr/>
              </p:nvSpPr>
              <p:spPr>
                <a:xfrm>
                  <a:off x="1918639" y="796044"/>
                  <a:ext cx="329757" cy="234735"/>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GE</a:t>
                  </a:r>
                  <a:endParaRPr lang="en-US" dirty="0">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49D71ED1-C693-18C1-ABED-9B45E2254A12}"/>
                    </a:ext>
                  </a:extLst>
                </p:cNvPr>
                <p:cNvCxnSpPr>
                  <a:cxnSpLocks/>
                </p:cNvCxnSpPr>
                <p:nvPr/>
              </p:nvCxnSpPr>
              <p:spPr>
                <a:xfrm>
                  <a:off x="2391213" y="1273948"/>
                  <a:ext cx="501093" cy="0"/>
                </a:xfrm>
                <a:prstGeom prst="straightConnector1">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4FF7B07A-F09D-49BE-469B-1F9840A3B2FC}"/>
                  </a:ext>
                </a:extLst>
              </p:cNvPr>
              <p:cNvSpPr txBox="1"/>
              <p:nvPr/>
            </p:nvSpPr>
            <p:spPr>
              <a:xfrm>
                <a:off x="3667941" y="1957679"/>
                <a:ext cx="4778044" cy="548958"/>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C48 (n=88)</a:t>
                </a:r>
              </a:p>
              <a:p>
                <a:pPr algn="ctr"/>
                <a:r>
                  <a:rPr lang="en-US" sz="1200" dirty="0">
                    <a:latin typeface="Arial" panose="020B0604020202020204" pitchFamily="34" charset="0"/>
                    <a:cs typeface="Arial" panose="020B0604020202020204" pitchFamily="34" charset="0"/>
                  </a:rPr>
                  <a:t>Bivalent throughout the differentiation and expressed in mid-stages </a:t>
                </a:r>
              </a:p>
              <a:p>
                <a:pPr algn="ctr"/>
                <a:endParaRPr lang="en-US" sz="1200" i="1"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2407CDE5-8784-7033-55D3-8D00A3653E7A}"/>
                  </a:ext>
                </a:extLst>
              </p:cNvPr>
              <p:cNvSpPr/>
              <p:nvPr/>
            </p:nvSpPr>
            <p:spPr>
              <a:xfrm>
                <a:off x="2301772" y="1954443"/>
                <a:ext cx="6144213" cy="3216380"/>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5" name="Straight Connector 54">
                <a:extLst>
                  <a:ext uri="{FF2B5EF4-FFF2-40B4-BE49-F238E27FC236}">
                    <a16:creationId xmlns:a16="http://schemas.microsoft.com/office/drawing/2014/main" id="{61F02EBD-EE09-5317-C6D3-B8530AD6166C}"/>
                  </a:ext>
                </a:extLst>
              </p:cNvPr>
              <p:cNvCxnSpPr>
                <a:cxnSpLocks/>
              </p:cNvCxnSpPr>
              <p:nvPr/>
            </p:nvCxnSpPr>
            <p:spPr>
              <a:xfrm>
                <a:off x="3667940" y="1954443"/>
                <a:ext cx="0" cy="321638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35A538D9-BD6B-96E8-CD7E-111A5DC10C62}"/>
                  </a:ext>
                </a:extLst>
              </p:cNvPr>
              <p:cNvSpPr txBox="1"/>
              <p:nvPr/>
            </p:nvSpPr>
            <p:spPr>
              <a:xfrm>
                <a:off x="2301770" y="2894776"/>
                <a:ext cx="309455" cy="235268"/>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a:t>
                </a:r>
                <a:endParaRPr lang="en-US" sz="1200" i="1" dirty="0">
                  <a:latin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id="{4F4B471D-C597-5978-94D0-53999DCE318E}"/>
                  </a:ext>
                </a:extLst>
              </p:cNvPr>
              <p:cNvCxnSpPr>
                <a:cxnSpLocks/>
              </p:cNvCxnSpPr>
              <p:nvPr/>
            </p:nvCxnSpPr>
            <p:spPr>
              <a:xfrm>
                <a:off x="2301771" y="2894776"/>
                <a:ext cx="1366169" cy="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208FA65-54F6-17C4-0DCF-37CE72170A62}"/>
                  </a:ext>
                </a:extLst>
              </p:cNvPr>
              <p:cNvSpPr txBox="1"/>
              <p:nvPr/>
            </p:nvSpPr>
            <p:spPr>
              <a:xfrm>
                <a:off x="3667939" y="1950620"/>
                <a:ext cx="309455" cy="235268"/>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b.</a:t>
                </a:r>
                <a:endParaRPr lang="en-US" sz="1200" i="1" dirty="0">
                  <a:latin typeface="Arial" panose="020B0604020202020204" pitchFamily="34" charset="0"/>
                  <a:cs typeface="Arial" panose="020B0604020202020204" pitchFamily="34" charset="0"/>
                </a:endParaRPr>
              </a:p>
            </p:txBody>
          </p:sp>
        </p:grpSp>
        <p:grpSp>
          <p:nvGrpSpPr>
            <p:cNvPr id="72" name="Group 71">
              <a:extLst>
                <a:ext uri="{FF2B5EF4-FFF2-40B4-BE49-F238E27FC236}">
                  <a16:creationId xmlns:a16="http://schemas.microsoft.com/office/drawing/2014/main" id="{F069BEDA-1FF1-EEC6-18A1-A521C3F31A5A}"/>
                </a:ext>
              </a:extLst>
            </p:cNvPr>
            <p:cNvGrpSpPr/>
            <p:nvPr/>
          </p:nvGrpSpPr>
          <p:grpSpPr>
            <a:xfrm>
              <a:off x="318251" y="2995652"/>
              <a:ext cx="82039" cy="1734679"/>
              <a:chOff x="653733" y="904847"/>
              <a:chExt cx="116261" cy="1971509"/>
            </a:xfrm>
          </p:grpSpPr>
          <p:sp>
            <p:nvSpPr>
              <p:cNvPr id="73" name="Notched Right Arrow 72">
                <a:extLst>
                  <a:ext uri="{FF2B5EF4-FFF2-40B4-BE49-F238E27FC236}">
                    <a16:creationId xmlns:a16="http://schemas.microsoft.com/office/drawing/2014/main" id="{5D737FC4-F9E6-739C-40C9-9F0118487C20}"/>
                  </a:ext>
                </a:extLst>
              </p:cNvPr>
              <p:cNvSpPr/>
              <p:nvPr/>
            </p:nvSpPr>
            <p:spPr>
              <a:xfrm rot="5400000">
                <a:off x="469704" y="1088877"/>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4" name="Notched Right Arrow 73">
                <a:extLst>
                  <a:ext uri="{FF2B5EF4-FFF2-40B4-BE49-F238E27FC236}">
                    <a16:creationId xmlns:a16="http://schemas.microsoft.com/office/drawing/2014/main" id="{385DB9C5-0E83-1ABA-DA1B-6C3106DBB04C}"/>
                  </a:ext>
                </a:extLst>
              </p:cNvPr>
              <p:cNvSpPr/>
              <p:nvPr/>
            </p:nvSpPr>
            <p:spPr>
              <a:xfrm rot="5400000">
                <a:off x="469703" y="1573197"/>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Notched Right Arrow 74">
                <a:extLst>
                  <a:ext uri="{FF2B5EF4-FFF2-40B4-BE49-F238E27FC236}">
                    <a16:creationId xmlns:a16="http://schemas.microsoft.com/office/drawing/2014/main" id="{3A3ECE85-7C3F-5C62-1486-93B0989AE199}"/>
                  </a:ext>
                </a:extLst>
              </p:cNvPr>
              <p:cNvSpPr/>
              <p:nvPr/>
            </p:nvSpPr>
            <p:spPr>
              <a:xfrm rot="5400000">
                <a:off x="469703" y="2074632"/>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Notched Right Arrow 75">
                <a:extLst>
                  <a:ext uri="{FF2B5EF4-FFF2-40B4-BE49-F238E27FC236}">
                    <a16:creationId xmlns:a16="http://schemas.microsoft.com/office/drawing/2014/main" id="{447C1C7D-7C35-EFB6-C0A9-EF720A552178}"/>
                  </a:ext>
                </a:extLst>
              </p:cNvPr>
              <p:cNvSpPr/>
              <p:nvPr/>
            </p:nvSpPr>
            <p:spPr>
              <a:xfrm rot="5400000">
                <a:off x="469703" y="2576066"/>
                <a:ext cx="484320" cy="116260"/>
              </a:xfrm>
              <a:prstGeom prst="notchedRightArrow">
                <a:avLst/>
              </a:prstGeom>
              <a:gradFill flip="none" rotWithShape="1">
                <a:gsLst>
                  <a:gs pos="33000">
                    <a:srgbClr val="7D5185"/>
                  </a:gs>
                  <a:gs pos="0">
                    <a:srgbClr val="3F5074"/>
                  </a:gs>
                  <a:gs pos="66000">
                    <a:srgbClr val="C36171">
                      <a:lumMod val="100000"/>
                    </a:srgbClr>
                  </a:gs>
                  <a:gs pos="100000">
                    <a:srgbClr val="EFA98D"/>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5" name="Title 4">
            <a:extLst>
              <a:ext uri="{FF2B5EF4-FFF2-40B4-BE49-F238E27FC236}">
                <a16:creationId xmlns:a16="http://schemas.microsoft.com/office/drawing/2014/main" id="{28518000-647A-CB3B-5735-33A2EC5850FA}"/>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C48:Bivalent throughout the differentiation and expressed in mid-stages </a:t>
            </a:r>
            <a:endParaRPr lang="en-US" dirty="0"/>
          </a:p>
        </p:txBody>
      </p:sp>
      <p:pic>
        <p:nvPicPr>
          <p:cNvPr id="6" name="Picture 5">
            <a:extLst>
              <a:ext uri="{FF2B5EF4-FFF2-40B4-BE49-F238E27FC236}">
                <a16:creationId xmlns:a16="http://schemas.microsoft.com/office/drawing/2014/main" id="{9E9CE447-7EFD-3069-1FC9-B3C9F021C0B5}"/>
              </a:ext>
            </a:extLst>
          </p:cNvPr>
          <p:cNvPicPr>
            <a:picLocks noChangeAspect="1"/>
          </p:cNvPicPr>
          <p:nvPr/>
        </p:nvPicPr>
        <p:blipFill>
          <a:blip r:embed="rId8"/>
          <a:srcRect r="16669"/>
          <a:stretch/>
        </p:blipFill>
        <p:spPr>
          <a:xfrm>
            <a:off x="2360062" y="4634314"/>
            <a:ext cx="4133430" cy="1859534"/>
          </a:xfrm>
          <a:prstGeom prst="rect">
            <a:avLst/>
          </a:prstGeom>
        </p:spPr>
      </p:pic>
      <p:pic>
        <p:nvPicPr>
          <p:cNvPr id="7" name="Picture 6">
            <a:extLst>
              <a:ext uri="{FF2B5EF4-FFF2-40B4-BE49-F238E27FC236}">
                <a16:creationId xmlns:a16="http://schemas.microsoft.com/office/drawing/2014/main" id="{BE669A31-7C3B-0026-136B-949E782853F2}"/>
              </a:ext>
            </a:extLst>
          </p:cNvPr>
          <p:cNvPicPr>
            <a:picLocks noChangeAspect="1"/>
          </p:cNvPicPr>
          <p:nvPr/>
        </p:nvPicPr>
        <p:blipFill>
          <a:blip r:embed="rId9"/>
          <a:srcRect l="82623" t="49096" r="673" b="32299"/>
          <a:stretch/>
        </p:blipFill>
        <p:spPr>
          <a:xfrm>
            <a:off x="677898" y="5264695"/>
            <a:ext cx="1505489" cy="628604"/>
          </a:xfrm>
          <a:prstGeom prst="rect">
            <a:avLst/>
          </a:prstGeom>
        </p:spPr>
      </p:pic>
      <p:pic>
        <p:nvPicPr>
          <p:cNvPr id="8" name="Picture 7">
            <a:extLst>
              <a:ext uri="{FF2B5EF4-FFF2-40B4-BE49-F238E27FC236}">
                <a16:creationId xmlns:a16="http://schemas.microsoft.com/office/drawing/2014/main" id="{F036CB2F-6DCD-FFF1-5496-F5AF6B8145DB}"/>
              </a:ext>
            </a:extLst>
          </p:cNvPr>
          <p:cNvPicPr>
            <a:picLocks noChangeAspect="1"/>
          </p:cNvPicPr>
          <p:nvPr/>
        </p:nvPicPr>
        <p:blipFill>
          <a:blip r:embed="rId10"/>
          <a:stretch>
            <a:fillRect/>
          </a:stretch>
        </p:blipFill>
        <p:spPr>
          <a:xfrm>
            <a:off x="-30901" y="2746272"/>
            <a:ext cx="945864" cy="656633"/>
          </a:xfrm>
          <a:prstGeom prst="rect">
            <a:avLst/>
          </a:prstGeom>
        </p:spPr>
      </p:pic>
      <p:sp>
        <p:nvSpPr>
          <p:cNvPr id="9" name="TextBox 8">
            <a:extLst>
              <a:ext uri="{FF2B5EF4-FFF2-40B4-BE49-F238E27FC236}">
                <a16:creationId xmlns:a16="http://schemas.microsoft.com/office/drawing/2014/main" id="{04E5DF38-9545-1A11-C7F7-6D040AF74F0A}"/>
              </a:ext>
            </a:extLst>
          </p:cNvPr>
          <p:cNvSpPr txBox="1"/>
          <p:nvPr/>
        </p:nvSpPr>
        <p:spPr>
          <a:xfrm>
            <a:off x="20013" y="2504038"/>
            <a:ext cx="90922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Feature group</a:t>
            </a:r>
          </a:p>
        </p:txBody>
      </p:sp>
      <p:sp>
        <p:nvSpPr>
          <p:cNvPr id="10" name="Slide Number Placeholder 9">
            <a:extLst>
              <a:ext uri="{FF2B5EF4-FFF2-40B4-BE49-F238E27FC236}">
                <a16:creationId xmlns:a16="http://schemas.microsoft.com/office/drawing/2014/main" id="{AB373980-B832-5C3C-846A-E5AEDACFE35E}"/>
              </a:ext>
            </a:extLst>
          </p:cNvPr>
          <p:cNvSpPr>
            <a:spLocks noGrp="1"/>
          </p:cNvSpPr>
          <p:nvPr>
            <p:ph type="sldNum" sz="quarter" idx="12"/>
          </p:nvPr>
        </p:nvSpPr>
        <p:spPr/>
        <p:txBody>
          <a:bodyPr/>
          <a:lstStyle/>
          <a:p>
            <a:fld id="{DE4206C8-C01E-7A4A-B46C-8F62E6FE7485}" type="slidenum">
              <a:rPr lang="en-US" smtClean="0"/>
              <a:pPr/>
              <a:t>55</a:t>
            </a:fld>
            <a:endParaRPr lang="en-US"/>
          </a:p>
        </p:txBody>
      </p:sp>
    </p:spTree>
    <p:extLst>
      <p:ext uri="{BB962C8B-B14F-4D97-AF65-F5344CB8AC3E}">
        <p14:creationId xmlns:p14="http://schemas.microsoft.com/office/powerpoint/2010/main" val="2489099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34254-75AA-8F4D-6B3C-B4F0540D23EE}"/>
            </a:ext>
          </a:extLst>
        </p:cNvPr>
        <p:cNvGrpSpPr/>
        <p:nvPr/>
      </p:nvGrpSpPr>
      <p:grpSpPr>
        <a:xfrm>
          <a:off x="0" y="0"/>
          <a:ext cx="0" cy="0"/>
          <a:chOff x="0" y="0"/>
          <a:chExt cx="0" cy="0"/>
        </a:xfrm>
      </p:grpSpPr>
      <p:pic>
        <p:nvPicPr>
          <p:cNvPr id="71" name="Picture 70">
            <a:extLst>
              <a:ext uri="{FF2B5EF4-FFF2-40B4-BE49-F238E27FC236}">
                <a16:creationId xmlns:a16="http://schemas.microsoft.com/office/drawing/2014/main" id="{07C41B4F-025A-7C2B-43BF-89E33AF168B7}"/>
              </a:ext>
            </a:extLst>
          </p:cNvPr>
          <p:cNvPicPr>
            <a:picLocks noChangeAspect="1"/>
          </p:cNvPicPr>
          <p:nvPr/>
        </p:nvPicPr>
        <p:blipFill>
          <a:blip r:embed="rId2"/>
          <a:stretch>
            <a:fillRect/>
          </a:stretch>
        </p:blipFill>
        <p:spPr>
          <a:xfrm>
            <a:off x="4488320" y="1709530"/>
            <a:ext cx="4333105" cy="4129736"/>
          </a:xfrm>
          <a:prstGeom prst="rect">
            <a:avLst/>
          </a:prstGeom>
        </p:spPr>
      </p:pic>
      <p:sp>
        <p:nvSpPr>
          <p:cNvPr id="5" name="Title 4">
            <a:extLst>
              <a:ext uri="{FF2B5EF4-FFF2-40B4-BE49-F238E27FC236}">
                <a16:creationId xmlns:a16="http://schemas.microsoft.com/office/drawing/2014/main" id="{0F5853E9-CDDE-40CE-51BB-AB10B8301BD5}"/>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C48:Bivalent throughout the differentiation and expressed in mid-stages </a:t>
            </a:r>
            <a:endParaRPr lang="en-US" dirty="0"/>
          </a:p>
        </p:txBody>
      </p:sp>
      <p:grpSp>
        <p:nvGrpSpPr>
          <p:cNvPr id="2" name="Group 1">
            <a:extLst>
              <a:ext uri="{FF2B5EF4-FFF2-40B4-BE49-F238E27FC236}">
                <a16:creationId xmlns:a16="http://schemas.microsoft.com/office/drawing/2014/main" id="{F96F5F7F-8BE1-417B-6C0A-D50FD1471B24}"/>
              </a:ext>
            </a:extLst>
          </p:cNvPr>
          <p:cNvGrpSpPr>
            <a:grpSpLocks noChangeAspect="1"/>
          </p:cNvGrpSpPr>
          <p:nvPr/>
        </p:nvGrpSpPr>
        <p:grpSpPr>
          <a:xfrm>
            <a:off x="519626" y="1078386"/>
            <a:ext cx="3810470" cy="2433154"/>
            <a:chOff x="1695351" y="1081668"/>
            <a:chExt cx="8080072" cy="5159485"/>
          </a:xfrm>
        </p:grpSpPr>
        <p:pic>
          <p:nvPicPr>
            <p:cNvPr id="6" name="Picture 5" descr="A screen shot of a graph&#10;&#10;Description automatically generated">
              <a:extLst>
                <a:ext uri="{FF2B5EF4-FFF2-40B4-BE49-F238E27FC236}">
                  <a16:creationId xmlns:a16="http://schemas.microsoft.com/office/drawing/2014/main" id="{A90B12BB-BCBA-13E1-161E-B537B0A437C3}"/>
                </a:ext>
              </a:extLst>
            </p:cNvPr>
            <p:cNvPicPr>
              <a:picLocks noChangeAspect="1"/>
            </p:cNvPicPr>
            <p:nvPr/>
          </p:nvPicPr>
          <p:blipFill>
            <a:blip r:embed="rId3"/>
            <a:srcRect b="4836"/>
            <a:stretch/>
          </p:blipFill>
          <p:spPr>
            <a:xfrm>
              <a:off x="1695351" y="1323466"/>
              <a:ext cx="8014560" cy="4917687"/>
            </a:xfrm>
            <a:prstGeom prst="rect">
              <a:avLst/>
            </a:prstGeom>
          </p:spPr>
        </p:pic>
        <p:sp>
          <p:nvSpPr>
            <p:cNvPr id="7" name="Rectangle 6">
              <a:extLst>
                <a:ext uri="{FF2B5EF4-FFF2-40B4-BE49-F238E27FC236}">
                  <a16:creationId xmlns:a16="http://schemas.microsoft.com/office/drawing/2014/main" id="{0B0B1759-2EFA-17F4-B1CF-4DF9357D0851}"/>
                </a:ext>
              </a:extLst>
            </p:cNvPr>
            <p:cNvSpPr/>
            <p:nvPr/>
          </p:nvSpPr>
          <p:spPr>
            <a:xfrm>
              <a:off x="1695351" y="1081668"/>
              <a:ext cx="8080072" cy="5159485"/>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own Arrow 7">
              <a:extLst>
                <a:ext uri="{FF2B5EF4-FFF2-40B4-BE49-F238E27FC236}">
                  <a16:creationId xmlns:a16="http://schemas.microsoft.com/office/drawing/2014/main" id="{10EF4C75-91EF-16B6-942B-D8741E9315CC}"/>
                </a:ext>
              </a:extLst>
            </p:cNvPr>
            <p:cNvSpPr/>
            <p:nvPr/>
          </p:nvSpPr>
          <p:spPr>
            <a:xfrm>
              <a:off x="5767820" y="1123280"/>
              <a:ext cx="99239" cy="15857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 name="TextBox 8">
            <a:extLst>
              <a:ext uri="{FF2B5EF4-FFF2-40B4-BE49-F238E27FC236}">
                <a16:creationId xmlns:a16="http://schemas.microsoft.com/office/drawing/2014/main" id="{4A15BDE5-CB83-8490-F531-D43093A4362B}"/>
              </a:ext>
            </a:extLst>
          </p:cNvPr>
          <p:cNvSpPr txBox="1"/>
          <p:nvPr/>
        </p:nvSpPr>
        <p:spPr>
          <a:xfrm>
            <a:off x="2095673" y="800633"/>
            <a:ext cx="645177" cy="507831"/>
          </a:xfrm>
          <a:prstGeom prst="rect">
            <a:avLst/>
          </a:prstGeom>
          <a:noFill/>
        </p:spPr>
        <p:txBody>
          <a:bodyPr wrap="none" rtlCol="0">
            <a:spAutoFit/>
          </a:bodyPr>
          <a:lstStyle/>
          <a:p>
            <a:r>
              <a:rPr lang="en-US" sz="1350" b="1" dirty="0"/>
              <a:t>Foxa1</a:t>
            </a:r>
          </a:p>
          <a:p>
            <a:endParaRPr lang="en-US" sz="1350" b="1" dirty="0"/>
          </a:p>
        </p:txBody>
      </p:sp>
      <p:grpSp>
        <p:nvGrpSpPr>
          <p:cNvPr id="10" name="Group 9">
            <a:extLst>
              <a:ext uri="{FF2B5EF4-FFF2-40B4-BE49-F238E27FC236}">
                <a16:creationId xmlns:a16="http://schemas.microsoft.com/office/drawing/2014/main" id="{F3BCF9A5-AE3A-79D3-DA9E-FDD9202E2675}"/>
              </a:ext>
            </a:extLst>
          </p:cNvPr>
          <p:cNvGrpSpPr>
            <a:grpSpLocks noChangeAspect="1"/>
          </p:cNvGrpSpPr>
          <p:nvPr/>
        </p:nvGrpSpPr>
        <p:grpSpPr>
          <a:xfrm>
            <a:off x="519626" y="3956086"/>
            <a:ext cx="3810472" cy="2633557"/>
            <a:chOff x="1735988" y="975360"/>
            <a:chExt cx="7979338" cy="5265793"/>
          </a:xfrm>
        </p:grpSpPr>
        <p:pic>
          <p:nvPicPr>
            <p:cNvPr id="11" name="Picture 10" descr="A screen shot of a graph&#10;&#10;Description automatically generated">
              <a:extLst>
                <a:ext uri="{FF2B5EF4-FFF2-40B4-BE49-F238E27FC236}">
                  <a16:creationId xmlns:a16="http://schemas.microsoft.com/office/drawing/2014/main" id="{14245BFD-E635-FC07-B90C-36C825641AFC}"/>
                </a:ext>
              </a:extLst>
            </p:cNvPr>
            <p:cNvPicPr>
              <a:picLocks noChangeAspect="1"/>
            </p:cNvPicPr>
            <p:nvPr/>
          </p:nvPicPr>
          <p:blipFill>
            <a:blip r:embed="rId4"/>
            <a:srcRect b="3058"/>
            <a:stretch/>
          </p:blipFill>
          <p:spPr>
            <a:xfrm>
              <a:off x="1735990" y="1253645"/>
              <a:ext cx="7979336" cy="4987508"/>
            </a:xfrm>
            <a:prstGeom prst="rect">
              <a:avLst/>
            </a:prstGeom>
          </p:spPr>
        </p:pic>
        <p:sp>
          <p:nvSpPr>
            <p:cNvPr id="12" name="Rectangle 11">
              <a:extLst>
                <a:ext uri="{FF2B5EF4-FFF2-40B4-BE49-F238E27FC236}">
                  <a16:creationId xmlns:a16="http://schemas.microsoft.com/office/drawing/2014/main" id="{1B2CB792-0103-0FE5-F7C0-13B555B6609A}"/>
                </a:ext>
              </a:extLst>
            </p:cNvPr>
            <p:cNvSpPr/>
            <p:nvPr/>
          </p:nvSpPr>
          <p:spPr>
            <a:xfrm>
              <a:off x="1735988" y="975360"/>
              <a:ext cx="7979337" cy="5265793"/>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own Arrow 12">
              <a:extLst>
                <a:ext uri="{FF2B5EF4-FFF2-40B4-BE49-F238E27FC236}">
                  <a16:creationId xmlns:a16="http://schemas.microsoft.com/office/drawing/2014/main" id="{4B0349DC-8509-6D04-89A7-A5645859459D}"/>
                </a:ext>
              </a:extLst>
            </p:cNvPr>
            <p:cNvSpPr/>
            <p:nvPr/>
          </p:nvSpPr>
          <p:spPr>
            <a:xfrm>
              <a:off x="6604200" y="1095071"/>
              <a:ext cx="99239" cy="15857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extBox 13">
            <a:extLst>
              <a:ext uri="{FF2B5EF4-FFF2-40B4-BE49-F238E27FC236}">
                <a16:creationId xmlns:a16="http://schemas.microsoft.com/office/drawing/2014/main" id="{F7EA16F4-E635-89C1-3B46-8866446D83E4}"/>
              </a:ext>
            </a:extLst>
          </p:cNvPr>
          <p:cNvSpPr txBox="1"/>
          <p:nvPr/>
        </p:nvSpPr>
        <p:spPr>
          <a:xfrm>
            <a:off x="2111121" y="3680352"/>
            <a:ext cx="645177" cy="300082"/>
          </a:xfrm>
          <a:prstGeom prst="rect">
            <a:avLst/>
          </a:prstGeom>
          <a:noFill/>
        </p:spPr>
        <p:txBody>
          <a:bodyPr wrap="none" rtlCol="0">
            <a:spAutoFit/>
          </a:bodyPr>
          <a:lstStyle/>
          <a:p>
            <a:r>
              <a:rPr lang="en-US" sz="1350" b="1" dirty="0"/>
              <a:t>Foxa2</a:t>
            </a:r>
          </a:p>
        </p:txBody>
      </p:sp>
      <p:sp>
        <p:nvSpPr>
          <p:cNvPr id="15" name="Slide Number Placeholder 14">
            <a:extLst>
              <a:ext uri="{FF2B5EF4-FFF2-40B4-BE49-F238E27FC236}">
                <a16:creationId xmlns:a16="http://schemas.microsoft.com/office/drawing/2014/main" id="{56ED2E4F-8595-5F3C-4AE3-ED74427501C6}"/>
              </a:ext>
            </a:extLst>
          </p:cNvPr>
          <p:cNvSpPr>
            <a:spLocks noGrp="1"/>
          </p:cNvSpPr>
          <p:nvPr>
            <p:ph type="sldNum" sz="quarter" idx="12"/>
          </p:nvPr>
        </p:nvSpPr>
        <p:spPr/>
        <p:txBody>
          <a:bodyPr/>
          <a:lstStyle/>
          <a:p>
            <a:fld id="{DE4206C8-C01E-7A4A-B46C-8F62E6FE7485}" type="slidenum">
              <a:rPr lang="en-US" smtClean="0"/>
              <a:pPr/>
              <a:t>56</a:t>
            </a:fld>
            <a:endParaRPr lang="en-US"/>
          </a:p>
        </p:txBody>
      </p:sp>
    </p:spTree>
    <p:extLst>
      <p:ext uri="{BB962C8B-B14F-4D97-AF65-F5344CB8AC3E}">
        <p14:creationId xmlns:p14="http://schemas.microsoft.com/office/powerpoint/2010/main" val="3854401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24168A-CBDD-3E4D-69B8-A6411A40C641}"/>
              </a:ext>
            </a:extLst>
          </p:cNvPr>
          <p:cNvGrpSpPr/>
          <p:nvPr/>
        </p:nvGrpSpPr>
        <p:grpSpPr>
          <a:xfrm>
            <a:off x="4572000" y="2103700"/>
            <a:ext cx="4119074" cy="2805859"/>
            <a:chOff x="1005331" y="1366242"/>
            <a:chExt cx="4593831" cy="2969589"/>
          </a:xfrm>
        </p:grpSpPr>
        <p:pic>
          <p:nvPicPr>
            <p:cNvPr id="3" name="Picture 2" descr="A screenshot of a graph&#10;&#10;Description automatically generated">
              <a:extLst>
                <a:ext uri="{FF2B5EF4-FFF2-40B4-BE49-F238E27FC236}">
                  <a16:creationId xmlns:a16="http://schemas.microsoft.com/office/drawing/2014/main" id="{961EE30F-DB04-13F7-A1CE-36D05755879C}"/>
                </a:ext>
              </a:extLst>
            </p:cNvPr>
            <p:cNvPicPr>
              <a:picLocks noChangeAspect="1"/>
            </p:cNvPicPr>
            <p:nvPr/>
          </p:nvPicPr>
          <p:blipFill>
            <a:blip r:embed="rId2"/>
            <a:srcRect b="5098"/>
            <a:stretch/>
          </p:blipFill>
          <p:spPr>
            <a:xfrm>
              <a:off x="1005331" y="1478113"/>
              <a:ext cx="4593830" cy="2857718"/>
            </a:xfrm>
            <a:prstGeom prst="rect">
              <a:avLst/>
            </a:prstGeom>
          </p:spPr>
        </p:pic>
        <p:sp>
          <p:nvSpPr>
            <p:cNvPr id="5" name="Rectangle 4">
              <a:extLst>
                <a:ext uri="{FF2B5EF4-FFF2-40B4-BE49-F238E27FC236}">
                  <a16:creationId xmlns:a16="http://schemas.microsoft.com/office/drawing/2014/main" id="{7BAD3578-0B1A-A911-8EE9-20F53679CCD9}"/>
                </a:ext>
              </a:extLst>
            </p:cNvPr>
            <p:cNvSpPr/>
            <p:nvPr/>
          </p:nvSpPr>
          <p:spPr>
            <a:xfrm>
              <a:off x="1005332" y="1366242"/>
              <a:ext cx="4593830" cy="2969589"/>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Down Arrow 5">
              <a:extLst>
                <a:ext uri="{FF2B5EF4-FFF2-40B4-BE49-F238E27FC236}">
                  <a16:creationId xmlns:a16="http://schemas.microsoft.com/office/drawing/2014/main" id="{886D990F-78A7-1E9C-AE8B-C11B7F4D70DE}"/>
                </a:ext>
              </a:extLst>
            </p:cNvPr>
            <p:cNvSpPr/>
            <p:nvPr/>
          </p:nvSpPr>
          <p:spPr>
            <a:xfrm>
              <a:off x="3494676" y="1391430"/>
              <a:ext cx="60071" cy="9598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11">
            <a:extLst>
              <a:ext uri="{FF2B5EF4-FFF2-40B4-BE49-F238E27FC236}">
                <a16:creationId xmlns:a16="http://schemas.microsoft.com/office/drawing/2014/main" id="{480714C7-8F49-71AB-03EE-3DCF6246A448}"/>
              </a:ext>
            </a:extLst>
          </p:cNvPr>
          <p:cNvGrpSpPr/>
          <p:nvPr/>
        </p:nvGrpSpPr>
        <p:grpSpPr>
          <a:xfrm>
            <a:off x="337624" y="2141139"/>
            <a:ext cx="3857758" cy="2805859"/>
            <a:chOff x="6462977" y="1268233"/>
            <a:chExt cx="4723692" cy="3312080"/>
          </a:xfrm>
        </p:grpSpPr>
        <p:pic>
          <p:nvPicPr>
            <p:cNvPr id="9" name="Picture 8" descr="A screenshot of a computer screen&#10;&#10;Description automatically generated">
              <a:extLst>
                <a:ext uri="{FF2B5EF4-FFF2-40B4-BE49-F238E27FC236}">
                  <a16:creationId xmlns:a16="http://schemas.microsoft.com/office/drawing/2014/main" id="{D5CA5308-628B-49C4-2427-307ABCD1E05F}"/>
                </a:ext>
              </a:extLst>
            </p:cNvPr>
            <p:cNvPicPr>
              <a:picLocks noChangeAspect="1"/>
            </p:cNvPicPr>
            <p:nvPr/>
          </p:nvPicPr>
          <p:blipFill>
            <a:blip r:embed="rId3"/>
            <a:srcRect b="7322"/>
            <a:stretch/>
          </p:blipFill>
          <p:spPr>
            <a:xfrm>
              <a:off x="6476831" y="1391430"/>
              <a:ext cx="4709837" cy="3188883"/>
            </a:xfrm>
            <a:prstGeom prst="rect">
              <a:avLst/>
            </a:prstGeom>
          </p:spPr>
        </p:pic>
        <p:sp>
          <p:nvSpPr>
            <p:cNvPr id="10" name="Rectangle 9">
              <a:extLst>
                <a:ext uri="{FF2B5EF4-FFF2-40B4-BE49-F238E27FC236}">
                  <a16:creationId xmlns:a16="http://schemas.microsoft.com/office/drawing/2014/main" id="{A113E346-05EA-DBF2-4713-C7E924B9FCB7}"/>
                </a:ext>
              </a:extLst>
            </p:cNvPr>
            <p:cNvSpPr/>
            <p:nvPr/>
          </p:nvSpPr>
          <p:spPr>
            <a:xfrm>
              <a:off x="6462977" y="1268233"/>
              <a:ext cx="4723692" cy="3312080"/>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own Arrow 10">
              <a:extLst>
                <a:ext uri="{FF2B5EF4-FFF2-40B4-BE49-F238E27FC236}">
                  <a16:creationId xmlns:a16="http://schemas.microsoft.com/office/drawing/2014/main" id="{1754E36B-18B6-2EF4-E55E-0D486F3256BD}"/>
                </a:ext>
              </a:extLst>
            </p:cNvPr>
            <p:cNvSpPr/>
            <p:nvPr/>
          </p:nvSpPr>
          <p:spPr>
            <a:xfrm>
              <a:off x="8107015" y="1324113"/>
              <a:ext cx="58016" cy="98009"/>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TextBox 12">
            <a:extLst>
              <a:ext uri="{FF2B5EF4-FFF2-40B4-BE49-F238E27FC236}">
                <a16:creationId xmlns:a16="http://schemas.microsoft.com/office/drawing/2014/main" id="{C2FE3FB6-A327-1FCC-6C74-58CA64FDFBC9}"/>
              </a:ext>
            </a:extLst>
          </p:cNvPr>
          <p:cNvSpPr txBox="1"/>
          <p:nvPr/>
        </p:nvSpPr>
        <p:spPr>
          <a:xfrm>
            <a:off x="6379802" y="1803618"/>
            <a:ext cx="594458" cy="300082"/>
          </a:xfrm>
          <a:prstGeom prst="rect">
            <a:avLst/>
          </a:prstGeom>
          <a:noFill/>
        </p:spPr>
        <p:txBody>
          <a:bodyPr wrap="none" rtlCol="0">
            <a:spAutoFit/>
          </a:bodyPr>
          <a:lstStyle/>
          <a:p>
            <a:r>
              <a:rPr lang="en-US" sz="1350" b="1" dirty="0" err="1"/>
              <a:t>Vrtn</a:t>
            </a:r>
            <a:r>
              <a:rPr lang="en-US" sz="1350" b="1" dirty="0"/>
              <a:t>*</a:t>
            </a:r>
          </a:p>
        </p:txBody>
      </p:sp>
      <p:sp>
        <p:nvSpPr>
          <p:cNvPr id="14" name="TextBox 13">
            <a:extLst>
              <a:ext uri="{FF2B5EF4-FFF2-40B4-BE49-F238E27FC236}">
                <a16:creationId xmlns:a16="http://schemas.microsoft.com/office/drawing/2014/main" id="{8251C7E4-B248-629F-08E1-CD51444B0AA2}"/>
              </a:ext>
            </a:extLst>
          </p:cNvPr>
          <p:cNvSpPr txBox="1"/>
          <p:nvPr/>
        </p:nvSpPr>
        <p:spPr>
          <a:xfrm>
            <a:off x="1912086" y="1841057"/>
            <a:ext cx="521297" cy="300082"/>
          </a:xfrm>
          <a:prstGeom prst="rect">
            <a:avLst/>
          </a:prstGeom>
          <a:noFill/>
        </p:spPr>
        <p:txBody>
          <a:bodyPr wrap="none" rtlCol="0">
            <a:spAutoFit/>
          </a:bodyPr>
          <a:lstStyle/>
          <a:p>
            <a:r>
              <a:rPr lang="en-US" sz="1350" b="1" dirty="0"/>
              <a:t>Alx4</a:t>
            </a:r>
          </a:p>
        </p:txBody>
      </p:sp>
      <p:sp>
        <p:nvSpPr>
          <p:cNvPr id="2" name="Title 1">
            <a:extLst>
              <a:ext uri="{FF2B5EF4-FFF2-40B4-BE49-F238E27FC236}">
                <a16:creationId xmlns:a16="http://schemas.microsoft.com/office/drawing/2014/main" id="{878A26E8-6CF4-208B-42A4-B38CEC1B3FA3}"/>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C48:Bivalent throughout the differentiation and expressed in mid-stages </a:t>
            </a:r>
            <a:endParaRPr lang="en-US" dirty="0"/>
          </a:p>
        </p:txBody>
      </p:sp>
      <p:sp>
        <p:nvSpPr>
          <p:cNvPr id="4" name="Slide Number Placeholder 3">
            <a:extLst>
              <a:ext uri="{FF2B5EF4-FFF2-40B4-BE49-F238E27FC236}">
                <a16:creationId xmlns:a16="http://schemas.microsoft.com/office/drawing/2014/main" id="{ABC4903A-2E7D-0320-121A-0139FF7A5119}"/>
              </a:ext>
            </a:extLst>
          </p:cNvPr>
          <p:cNvSpPr>
            <a:spLocks noGrp="1"/>
          </p:cNvSpPr>
          <p:nvPr>
            <p:ph type="sldNum" sz="quarter" idx="12"/>
          </p:nvPr>
        </p:nvSpPr>
        <p:spPr/>
        <p:txBody>
          <a:bodyPr/>
          <a:lstStyle/>
          <a:p>
            <a:fld id="{DE4206C8-C01E-7A4A-B46C-8F62E6FE7485}" type="slidenum">
              <a:rPr lang="en-US" smtClean="0"/>
              <a:pPr/>
              <a:t>57</a:t>
            </a:fld>
            <a:endParaRPr lang="en-US"/>
          </a:p>
        </p:txBody>
      </p:sp>
    </p:spTree>
    <p:extLst>
      <p:ext uri="{BB962C8B-B14F-4D97-AF65-F5344CB8AC3E}">
        <p14:creationId xmlns:p14="http://schemas.microsoft.com/office/powerpoint/2010/main" val="3978032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DC0328C-CB60-DF44-07B6-E003BECAB084}"/>
              </a:ext>
            </a:extLst>
          </p:cNvPr>
          <p:cNvGrpSpPr/>
          <p:nvPr/>
        </p:nvGrpSpPr>
        <p:grpSpPr>
          <a:xfrm>
            <a:off x="626164" y="1385802"/>
            <a:ext cx="7891671" cy="4885803"/>
            <a:chOff x="2507741" y="936837"/>
            <a:chExt cx="4891004" cy="3246121"/>
          </a:xfrm>
        </p:grpSpPr>
        <p:pic>
          <p:nvPicPr>
            <p:cNvPr id="11" name="Picture 10" descr="A screenshot of a graph&#10;&#10;Description automatically generated">
              <a:extLst>
                <a:ext uri="{FF2B5EF4-FFF2-40B4-BE49-F238E27FC236}">
                  <a16:creationId xmlns:a16="http://schemas.microsoft.com/office/drawing/2014/main" id="{151E0E82-B82E-0082-4058-0E5DFA4315AA}"/>
                </a:ext>
              </a:extLst>
            </p:cNvPr>
            <p:cNvPicPr>
              <a:picLocks noChangeAspect="1"/>
            </p:cNvPicPr>
            <p:nvPr/>
          </p:nvPicPr>
          <p:blipFill>
            <a:blip r:embed="rId2"/>
            <a:srcRect b="16905"/>
            <a:stretch/>
          </p:blipFill>
          <p:spPr>
            <a:xfrm>
              <a:off x="2510808" y="1085039"/>
              <a:ext cx="4887899" cy="3097919"/>
            </a:xfrm>
            <a:prstGeom prst="rect">
              <a:avLst/>
            </a:prstGeom>
          </p:spPr>
        </p:pic>
        <p:sp>
          <p:nvSpPr>
            <p:cNvPr id="12" name="Rectangle 11">
              <a:extLst>
                <a:ext uri="{FF2B5EF4-FFF2-40B4-BE49-F238E27FC236}">
                  <a16:creationId xmlns:a16="http://schemas.microsoft.com/office/drawing/2014/main" id="{F831EDCA-DF1C-8748-CDCE-6B070A861A9A}"/>
                </a:ext>
              </a:extLst>
            </p:cNvPr>
            <p:cNvSpPr/>
            <p:nvPr/>
          </p:nvSpPr>
          <p:spPr>
            <a:xfrm>
              <a:off x="2507741" y="936837"/>
              <a:ext cx="4891004" cy="3246111"/>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own Arrow 12">
              <a:extLst>
                <a:ext uri="{FF2B5EF4-FFF2-40B4-BE49-F238E27FC236}">
                  <a16:creationId xmlns:a16="http://schemas.microsoft.com/office/drawing/2014/main" id="{97D4D746-D416-9C91-6A1D-F0265E47FB51}"/>
                </a:ext>
              </a:extLst>
            </p:cNvPr>
            <p:cNvSpPr/>
            <p:nvPr/>
          </p:nvSpPr>
          <p:spPr>
            <a:xfrm>
              <a:off x="5258950" y="989052"/>
              <a:ext cx="60071" cy="9598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 name="TextBox 14">
            <a:extLst>
              <a:ext uri="{FF2B5EF4-FFF2-40B4-BE49-F238E27FC236}">
                <a16:creationId xmlns:a16="http://schemas.microsoft.com/office/drawing/2014/main" id="{F9F6FA93-BAE3-B2BF-A88F-8EED9F26316E}"/>
              </a:ext>
            </a:extLst>
          </p:cNvPr>
          <p:cNvSpPr txBox="1"/>
          <p:nvPr/>
        </p:nvSpPr>
        <p:spPr>
          <a:xfrm>
            <a:off x="4687616" y="1047247"/>
            <a:ext cx="852299" cy="338554"/>
          </a:xfrm>
          <a:prstGeom prst="rect">
            <a:avLst/>
          </a:prstGeom>
          <a:noFill/>
        </p:spPr>
        <p:txBody>
          <a:bodyPr wrap="square" rtlCol="0">
            <a:spAutoFit/>
          </a:bodyPr>
          <a:lstStyle/>
          <a:p>
            <a:pPr algn="ctr"/>
            <a:r>
              <a:rPr lang="en-US" sz="1600" b="1" dirty="0"/>
              <a:t>Pim1</a:t>
            </a:r>
          </a:p>
        </p:txBody>
      </p:sp>
      <p:sp>
        <p:nvSpPr>
          <p:cNvPr id="17" name="Title 16">
            <a:extLst>
              <a:ext uri="{FF2B5EF4-FFF2-40B4-BE49-F238E27FC236}">
                <a16:creationId xmlns:a16="http://schemas.microsoft.com/office/drawing/2014/main" id="{30A674AA-6BF1-B764-7CF2-A3E4075D0B81}"/>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C51: Valley-like expression pattern, bivalent in mid-stages</a:t>
            </a:r>
            <a:endParaRPr lang="en-US" dirty="0"/>
          </a:p>
        </p:txBody>
      </p:sp>
      <p:sp>
        <p:nvSpPr>
          <p:cNvPr id="18" name="Slide Number Placeholder 17">
            <a:extLst>
              <a:ext uri="{FF2B5EF4-FFF2-40B4-BE49-F238E27FC236}">
                <a16:creationId xmlns:a16="http://schemas.microsoft.com/office/drawing/2014/main" id="{E6755BE1-74B0-2B22-BE97-09484DE2A2E9}"/>
              </a:ext>
            </a:extLst>
          </p:cNvPr>
          <p:cNvSpPr>
            <a:spLocks noGrp="1"/>
          </p:cNvSpPr>
          <p:nvPr>
            <p:ph type="sldNum" sz="quarter" idx="12"/>
          </p:nvPr>
        </p:nvSpPr>
        <p:spPr/>
        <p:txBody>
          <a:bodyPr/>
          <a:lstStyle/>
          <a:p>
            <a:fld id="{DE4206C8-C01E-7A4A-B46C-8F62E6FE7485}" type="slidenum">
              <a:rPr lang="en-US" smtClean="0"/>
              <a:pPr/>
              <a:t>58</a:t>
            </a:fld>
            <a:endParaRPr lang="en-US"/>
          </a:p>
        </p:txBody>
      </p:sp>
    </p:spTree>
    <p:extLst>
      <p:ext uri="{BB962C8B-B14F-4D97-AF65-F5344CB8AC3E}">
        <p14:creationId xmlns:p14="http://schemas.microsoft.com/office/powerpoint/2010/main" val="42040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136F4-8829-8335-EA76-DFA8A3864086}"/>
            </a:ext>
          </a:extLst>
        </p:cNvPr>
        <p:cNvGrpSpPr/>
        <p:nvPr/>
      </p:nvGrpSpPr>
      <p:grpSpPr>
        <a:xfrm>
          <a:off x="0" y="0"/>
          <a:ext cx="0" cy="0"/>
          <a:chOff x="0" y="0"/>
          <a:chExt cx="0" cy="0"/>
        </a:xfrm>
      </p:grpSpPr>
      <p:cxnSp>
        <p:nvCxnSpPr>
          <p:cNvPr id="16" name="Straight Arrow Connector 15">
            <a:extLst>
              <a:ext uri="{FF2B5EF4-FFF2-40B4-BE49-F238E27FC236}">
                <a16:creationId xmlns:a16="http://schemas.microsoft.com/office/drawing/2014/main" id="{7E639CD3-FA9F-60A5-D992-37E02094BE7F}"/>
              </a:ext>
            </a:extLst>
          </p:cNvPr>
          <p:cNvCxnSpPr>
            <a:cxnSpLocks/>
          </p:cNvCxnSpPr>
          <p:nvPr/>
        </p:nvCxnSpPr>
        <p:spPr>
          <a:xfrm>
            <a:off x="1589819" y="2226477"/>
            <a:ext cx="332057"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041CB15-6D07-044C-3608-AAC69F0D7E32}"/>
              </a:ext>
            </a:extLst>
          </p:cNvPr>
          <p:cNvCxnSpPr>
            <a:cxnSpLocks/>
          </p:cNvCxnSpPr>
          <p:nvPr/>
        </p:nvCxnSpPr>
        <p:spPr>
          <a:xfrm>
            <a:off x="6653912" y="2197888"/>
            <a:ext cx="427038"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CB50FA4-88D0-D232-93B5-39D78153EA69}"/>
              </a:ext>
            </a:extLst>
          </p:cNvPr>
          <p:cNvSpPr txBox="1"/>
          <p:nvPr/>
        </p:nvSpPr>
        <p:spPr>
          <a:xfrm>
            <a:off x="2391860" y="3463817"/>
            <a:ext cx="755335" cy="276999"/>
          </a:xfrm>
          <a:prstGeom prst="rect">
            <a:avLst/>
          </a:prstGeom>
          <a:noFill/>
        </p:spPr>
        <p:txBody>
          <a:bodyPr wrap="none" rtlCol="0">
            <a:spAutoFit/>
          </a:bodyPr>
          <a:lstStyle/>
          <a:p>
            <a:r>
              <a:rPr lang="en-US" sz="1200" dirty="0">
                <a:solidFill>
                  <a:schemeClr val="accent6">
                    <a:lumMod val="75000"/>
                  </a:schemeClr>
                </a:solidFill>
                <a:latin typeface="Arial" panose="020B0604020202020204" pitchFamily="34" charset="0"/>
                <a:cs typeface="Arial" panose="020B0604020202020204" pitchFamily="34" charset="0"/>
              </a:rPr>
              <a:t>Encoder</a:t>
            </a:r>
          </a:p>
        </p:txBody>
      </p:sp>
      <p:sp>
        <p:nvSpPr>
          <p:cNvPr id="25" name="TextBox 24">
            <a:extLst>
              <a:ext uri="{FF2B5EF4-FFF2-40B4-BE49-F238E27FC236}">
                <a16:creationId xmlns:a16="http://schemas.microsoft.com/office/drawing/2014/main" id="{2F44BDC4-C25B-931D-8087-BCF8D174C451}"/>
              </a:ext>
            </a:extLst>
          </p:cNvPr>
          <p:cNvSpPr txBox="1"/>
          <p:nvPr/>
        </p:nvSpPr>
        <p:spPr>
          <a:xfrm>
            <a:off x="5558102" y="3468616"/>
            <a:ext cx="763351" cy="276999"/>
          </a:xfrm>
          <a:prstGeom prst="rect">
            <a:avLst/>
          </a:prstGeom>
          <a:noFill/>
        </p:spPr>
        <p:txBody>
          <a:bodyPr wrap="none" rtlCol="0">
            <a:spAutoFit/>
          </a:bodyPr>
          <a:lstStyle/>
          <a:p>
            <a:r>
              <a:rPr lang="en-US" sz="1200" dirty="0">
                <a:solidFill>
                  <a:schemeClr val="tx2">
                    <a:lumMod val="75000"/>
                    <a:lumOff val="25000"/>
                  </a:schemeClr>
                </a:solidFill>
                <a:latin typeface="Arial" panose="020B0604020202020204" pitchFamily="34" charset="0"/>
                <a:cs typeface="Arial" panose="020B0604020202020204" pitchFamily="34" charset="0"/>
              </a:rPr>
              <a:t>Decoder</a:t>
            </a:r>
          </a:p>
        </p:txBody>
      </p:sp>
      <p:sp>
        <p:nvSpPr>
          <p:cNvPr id="27" name="TextBox 26">
            <a:extLst>
              <a:ext uri="{FF2B5EF4-FFF2-40B4-BE49-F238E27FC236}">
                <a16:creationId xmlns:a16="http://schemas.microsoft.com/office/drawing/2014/main" id="{D49DBC34-DE09-433F-88BE-C77A85A15857}"/>
              </a:ext>
            </a:extLst>
          </p:cNvPr>
          <p:cNvSpPr txBox="1"/>
          <p:nvPr/>
        </p:nvSpPr>
        <p:spPr>
          <a:xfrm>
            <a:off x="1017149" y="2084338"/>
            <a:ext cx="5261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Input</a:t>
            </a:r>
          </a:p>
        </p:txBody>
      </p:sp>
      <p:sp>
        <p:nvSpPr>
          <p:cNvPr id="28" name="TextBox 27">
            <a:extLst>
              <a:ext uri="{FF2B5EF4-FFF2-40B4-BE49-F238E27FC236}">
                <a16:creationId xmlns:a16="http://schemas.microsoft.com/office/drawing/2014/main" id="{E8897D93-2DEF-F1BB-BB61-AC69FD780A38}"/>
              </a:ext>
            </a:extLst>
          </p:cNvPr>
          <p:cNvSpPr txBox="1"/>
          <p:nvPr/>
        </p:nvSpPr>
        <p:spPr>
          <a:xfrm>
            <a:off x="7111142" y="2043999"/>
            <a:ext cx="120738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Reconstruction</a:t>
            </a:r>
          </a:p>
        </p:txBody>
      </p:sp>
      <p:cxnSp>
        <p:nvCxnSpPr>
          <p:cNvPr id="30" name="Elbow Connector 29">
            <a:extLst>
              <a:ext uri="{FF2B5EF4-FFF2-40B4-BE49-F238E27FC236}">
                <a16:creationId xmlns:a16="http://schemas.microsoft.com/office/drawing/2014/main" id="{F63F3549-F185-D148-295B-48E95FF5B4FE}"/>
              </a:ext>
            </a:extLst>
          </p:cNvPr>
          <p:cNvCxnSpPr>
            <a:cxnSpLocks/>
            <a:stCxn id="28" idx="2"/>
            <a:endCxn id="27" idx="2"/>
          </p:cNvCxnSpPr>
          <p:nvPr/>
        </p:nvCxnSpPr>
        <p:spPr>
          <a:xfrm rot="5400000">
            <a:off x="4477349" y="-876148"/>
            <a:ext cx="40339" cy="6434631"/>
          </a:xfrm>
          <a:prstGeom prst="bentConnector3">
            <a:avLst>
              <a:gd name="adj1" fmla="val 4916927"/>
            </a:avLst>
          </a:prstGeom>
          <a:ln>
            <a:solidFill>
              <a:schemeClr val="bg1">
                <a:lumMod val="6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0E0FECE8-CA85-D316-39E2-5AB13CACA7ED}"/>
              </a:ext>
            </a:extLst>
          </p:cNvPr>
          <p:cNvSpPr txBox="1"/>
          <p:nvPr/>
        </p:nvSpPr>
        <p:spPr>
          <a:xfrm>
            <a:off x="2608170" y="4366654"/>
            <a:ext cx="4190571" cy="276999"/>
          </a:xfrm>
          <a:prstGeom prst="rect">
            <a:avLst/>
          </a:prstGeom>
          <a:noFill/>
        </p:spPr>
        <p:txBody>
          <a:bodyPr wrap="none" rtlCol="0">
            <a:spAutoFit/>
          </a:bodyPr>
          <a:lstStyle/>
          <a:p>
            <a:r>
              <a:rPr lang="en-US" sz="1200" dirty="0">
                <a:solidFill>
                  <a:schemeClr val="bg1">
                    <a:lumMod val="50000"/>
                  </a:schemeClr>
                </a:solidFill>
                <a:latin typeface="Arial" panose="020B0604020202020204" pitchFamily="34" charset="0"/>
                <a:cs typeface="Arial" panose="020B0604020202020204" pitchFamily="34" charset="0"/>
              </a:rPr>
              <a:t>Loss = Reconstruction error + </a:t>
            </a:r>
            <a:r>
              <a:rPr lang="en-US" sz="1200" dirty="0">
                <a:solidFill>
                  <a:schemeClr val="bg1">
                    <a:lumMod val="50000"/>
                  </a:schemeClr>
                </a:solidFill>
                <a:effectLst/>
                <a:latin typeface="Helvetica" pitchFamily="2" charset="0"/>
              </a:rPr>
              <a:t>Kullback–Leibler Divergence</a:t>
            </a:r>
          </a:p>
        </p:txBody>
      </p:sp>
      <p:sp>
        <p:nvSpPr>
          <p:cNvPr id="26" name="TextBox 25">
            <a:extLst>
              <a:ext uri="{FF2B5EF4-FFF2-40B4-BE49-F238E27FC236}">
                <a16:creationId xmlns:a16="http://schemas.microsoft.com/office/drawing/2014/main" id="{370B345B-78CC-7E60-7C77-627AAFADB375}"/>
              </a:ext>
            </a:extLst>
          </p:cNvPr>
          <p:cNvSpPr txBox="1"/>
          <p:nvPr/>
        </p:nvSpPr>
        <p:spPr>
          <a:xfrm>
            <a:off x="3778676" y="3571967"/>
            <a:ext cx="654346" cy="461665"/>
          </a:xfrm>
          <a:prstGeom prst="rect">
            <a:avLst/>
          </a:prstGeom>
          <a:noFill/>
        </p:spPr>
        <p:txBody>
          <a:bodyPr wrap="none" rtlCol="0">
            <a:spAutoFit/>
          </a:bodyPr>
          <a:lstStyle/>
          <a:p>
            <a:pPr algn="ctr"/>
            <a:r>
              <a:rPr lang="en-US" sz="1200" dirty="0">
                <a:solidFill>
                  <a:srgbClr val="AC3E2F"/>
                </a:solidFill>
                <a:latin typeface="Arial" panose="020B0604020202020204" pitchFamily="34" charset="0"/>
                <a:cs typeface="Arial" panose="020B0604020202020204" pitchFamily="34" charset="0"/>
              </a:rPr>
              <a:t>Latent </a:t>
            </a:r>
          </a:p>
          <a:p>
            <a:pPr algn="ctr"/>
            <a:r>
              <a:rPr lang="en-US" sz="1200" dirty="0">
                <a:solidFill>
                  <a:srgbClr val="AC3E2F"/>
                </a:solidFill>
                <a:latin typeface="Arial" panose="020B0604020202020204" pitchFamily="34" charset="0"/>
                <a:cs typeface="Arial" panose="020B0604020202020204" pitchFamily="34" charset="0"/>
              </a:rPr>
              <a:t>space</a:t>
            </a:r>
          </a:p>
        </p:txBody>
      </p:sp>
      <p:sp>
        <p:nvSpPr>
          <p:cNvPr id="33" name="Slide Number Placeholder 32">
            <a:extLst>
              <a:ext uri="{FF2B5EF4-FFF2-40B4-BE49-F238E27FC236}">
                <a16:creationId xmlns:a16="http://schemas.microsoft.com/office/drawing/2014/main" id="{9F03C294-F9D5-437F-4EA5-15AFBB8017A3}"/>
              </a:ext>
            </a:extLst>
          </p:cNvPr>
          <p:cNvSpPr>
            <a:spLocks noGrp="1"/>
          </p:cNvSpPr>
          <p:nvPr>
            <p:ph type="sldNum" sz="quarter" idx="12"/>
          </p:nvPr>
        </p:nvSpPr>
        <p:spPr/>
        <p:txBody>
          <a:bodyPr/>
          <a:lstStyle/>
          <a:p>
            <a:fld id="{DE4206C8-C01E-7A4A-B46C-8F62E6FE7485}" type="slidenum">
              <a:rPr lang="en-US" smtClean="0"/>
              <a:pPr/>
              <a:t>5</a:t>
            </a:fld>
            <a:endParaRPr lang="en-US"/>
          </a:p>
        </p:txBody>
      </p:sp>
      <p:pic>
        <p:nvPicPr>
          <p:cNvPr id="5" name="Picture 4" descr="A diagram of a network&#10;&#10;Description automatically generated">
            <a:extLst>
              <a:ext uri="{FF2B5EF4-FFF2-40B4-BE49-F238E27FC236}">
                <a16:creationId xmlns:a16="http://schemas.microsoft.com/office/drawing/2014/main" id="{8405D07B-6E57-CC4C-514D-2614D43D611A}"/>
              </a:ext>
            </a:extLst>
          </p:cNvPr>
          <p:cNvPicPr>
            <a:picLocks noChangeAspect="1"/>
          </p:cNvPicPr>
          <p:nvPr/>
        </p:nvPicPr>
        <p:blipFill>
          <a:blip r:embed="rId3"/>
          <a:srcRect r="32642"/>
          <a:stretch/>
        </p:blipFill>
        <p:spPr>
          <a:xfrm>
            <a:off x="2136067" y="1226448"/>
            <a:ext cx="1266693" cy="1981874"/>
          </a:xfrm>
          <a:prstGeom prst="rect">
            <a:avLst/>
          </a:prstGeom>
        </p:spPr>
      </p:pic>
      <p:pic>
        <p:nvPicPr>
          <p:cNvPr id="6" name="Picture 5" descr="A diagram of a network&#10;&#10;Description automatically generated">
            <a:extLst>
              <a:ext uri="{FF2B5EF4-FFF2-40B4-BE49-F238E27FC236}">
                <a16:creationId xmlns:a16="http://schemas.microsoft.com/office/drawing/2014/main" id="{12E8B45A-C89C-5439-2AFD-16DE75423D6A}"/>
              </a:ext>
            </a:extLst>
          </p:cNvPr>
          <p:cNvPicPr>
            <a:picLocks noChangeAspect="1"/>
          </p:cNvPicPr>
          <p:nvPr/>
        </p:nvPicPr>
        <p:blipFill>
          <a:blip r:embed="rId3"/>
          <a:srcRect r="32642"/>
          <a:stretch/>
        </p:blipFill>
        <p:spPr>
          <a:xfrm rot="10800000">
            <a:off x="5387218" y="1225133"/>
            <a:ext cx="1266693" cy="1981874"/>
          </a:xfrm>
          <a:prstGeom prst="rect">
            <a:avLst/>
          </a:prstGeom>
        </p:spPr>
      </p:pic>
      <p:sp>
        <p:nvSpPr>
          <p:cNvPr id="35" name="Left Brace 34">
            <a:extLst>
              <a:ext uri="{FF2B5EF4-FFF2-40B4-BE49-F238E27FC236}">
                <a16:creationId xmlns:a16="http://schemas.microsoft.com/office/drawing/2014/main" id="{B63E33F2-6C36-93A7-EFDB-0E8D311149FA}"/>
              </a:ext>
            </a:extLst>
          </p:cNvPr>
          <p:cNvSpPr/>
          <p:nvPr/>
        </p:nvSpPr>
        <p:spPr>
          <a:xfrm rot="16200000">
            <a:off x="2702926" y="2780047"/>
            <a:ext cx="180893" cy="1186645"/>
          </a:xfrm>
          <a:prstGeom prst="leftBrace">
            <a:avLst>
              <a:gd name="adj1" fmla="val 0"/>
              <a:gd name="adj2" fmla="val 50636"/>
            </a:avLst>
          </a:prstGeom>
          <a:ln>
            <a:solidFill>
              <a:srgbClr val="3A7E2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6" name="Left Brace 35">
            <a:extLst>
              <a:ext uri="{FF2B5EF4-FFF2-40B4-BE49-F238E27FC236}">
                <a16:creationId xmlns:a16="http://schemas.microsoft.com/office/drawing/2014/main" id="{FA874BC7-EBF2-65AB-DE34-F0DA518D0E9D}"/>
              </a:ext>
            </a:extLst>
          </p:cNvPr>
          <p:cNvSpPr/>
          <p:nvPr/>
        </p:nvSpPr>
        <p:spPr>
          <a:xfrm rot="16200000">
            <a:off x="5898223" y="2760549"/>
            <a:ext cx="180893" cy="1186645"/>
          </a:xfrm>
          <a:prstGeom prst="leftBrace">
            <a:avLst>
              <a:gd name="adj1" fmla="val 0"/>
              <a:gd name="adj2" fmla="val 50636"/>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1" name="Left Brace 50">
            <a:extLst>
              <a:ext uri="{FF2B5EF4-FFF2-40B4-BE49-F238E27FC236}">
                <a16:creationId xmlns:a16="http://schemas.microsoft.com/office/drawing/2014/main" id="{8787D3A0-2D79-EFE5-347A-5A496249D3BB}"/>
              </a:ext>
            </a:extLst>
          </p:cNvPr>
          <p:cNvSpPr/>
          <p:nvPr/>
        </p:nvSpPr>
        <p:spPr>
          <a:xfrm rot="16200000">
            <a:off x="3972276" y="3270649"/>
            <a:ext cx="238164" cy="328720"/>
          </a:xfrm>
          <a:prstGeom prst="leftBrace">
            <a:avLst>
              <a:gd name="adj1" fmla="val 0"/>
              <a:gd name="adj2" fmla="val 50636"/>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D5D2C5A1-386D-E25B-82A4-0ECA572F0FEA}"/>
              </a:ext>
            </a:extLst>
          </p:cNvPr>
          <p:cNvGrpSpPr/>
          <p:nvPr/>
        </p:nvGrpSpPr>
        <p:grpSpPr>
          <a:xfrm>
            <a:off x="4014093" y="2362280"/>
            <a:ext cx="141491" cy="708628"/>
            <a:chOff x="6354954" y="3795413"/>
            <a:chExt cx="135867" cy="680514"/>
          </a:xfrm>
        </p:grpSpPr>
        <p:sp>
          <p:nvSpPr>
            <p:cNvPr id="32" name="Rectangle 31">
              <a:extLst>
                <a:ext uri="{FF2B5EF4-FFF2-40B4-BE49-F238E27FC236}">
                  <a16:creationId xmlns:a16="http://schemas.microsoft.com/office/drawing/2014/main" id="{B27BAA0D-D01F-5FFD-8BD4-B131E0CE58B2}"/>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34" name="Oval 33">
              <a:extLst>
                <a:ext uri="{FF2B5EF4-FFF2-40B4-BE49-F238E27FC236}">
                  <a16:creationId xmlns:a16="http://schemas.microsoft.com/office/drawing/2014/main" id="{742BC31F-E6B5-CF94-7D43-B565586EAE69}"/>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37" name="Oval 36">
              <a:extLst>
                <a:ext uri="{FF2B5EF4-FFF2-40B4-BE49-F238E27FC236}">
                  <a16:creationId xmlns:a16="http://schemas.microsoft.com/office/drawing/2014/main" id="{93E58394-B92B-C55F-2F83-887A39979FE3}"/>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38" name="Oval 37">
              <a:extLst>
                <a:ext uri="{FF2B5EF4-FFF2-40B4-BE49-F238E27FC236}">
                  <a16:creationId xmlns:a16="http://schemas.microsoft.com/office/drawing/2014/main" id="{1768DF96-1352-E8F0-E5CB-CA4ECCCE2ED7}"/>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39" name="Oval 38">
              <a:extLst>
                <a:ext uri="{FF2B5EF4-FFF2-40B4-BE49-F238E27FC236}">
                  <a16:creationId xmlns:a16="http://schemas.microsoft.com/office/drawing/2014/main" id="{6F5EE8F1-DE3C-36B2-F820-E147A3EBDDB3}"/>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40" name="Oval 39">
              <a:extLst>
                <a:ext uri="{FF2B5EF4-FFF2-40B4-BE49-F238E27FC236}">
                  <a16:creationId xmlns:a16="http://schemas.microsoft.com/office/drawing/2014/main" id="{5C07B667-0B20-C051-4935-2A9DAC930FFB}"/>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41" name="Oval 40">
              <a:extLst>
                <a:ext uri="{FF2B5EF4-FFF2-40B4-BE49-F238E27FC236}">
                  <a16:creationId xmlns:a16="http://schemas.microsoft.com/office/drawing/2014/main" id="{81FF4B9C-0854-1F27-A40F-3D69D755C0DF}"/>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grpSp>
      <p:grpSp>
        <p:nvGrpSpPr>
          <p:cNvPr id="43" name="Group 42">
            <a:extLst>
              <a:ext uri="{FF2B5EF4-FFF2-40B4-BE49-F238E27FC236}">
                <a16:creationId xmlns:a16="http://schemas.microsoft.com/office/drawing/2014/main" id="{B82B6D24-CB24-5210-54CB-843BBAFCE8FE}"/>
              </a:ext>
            </a:extLst>
          </p:cNvPr>
          <p:cNvGrpSpPr/>
          <p:nvPr/>
        </p:nvGrpSpPr>
        <p:grpSpPr>
          <a:xfrm>
            <a:off x="4016440" y="1430647"/>
            <a:ext cx="141491" cy="708628"/>
            <a:chOff x="6354954" y="3795413"/>
            <a:chExt cx="135867" cy="680514"/>
          </a:xfrm>
        </p:grpSpPr>
        <p:sp>
          <p:nvSpPr>
            <p:cNvPr id="44" name="Rectangle 43">
              <a:extLst>
                <a:ext uri="{FF2B5EF4-FFF2-40B4-BE49-F238E27FC236}">
                  <a16:creationId xmlns:a16="http://schemas.microsoft.com/office/drawing/2014/main" id="{A792AB25-0A7D-AA6C-2FB2-7DE4579443FA}"/>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7F7A8C66-614E-C6DF-A41A-76C3A7C7FC11}"/>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082ADE10-710D-6BFF-9A78-E16B2A80BED6}"/>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1D719140-667E-5BDE-04B5-B55FAB806E92}"/>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C45D18E2-6AF7-16EC-67F4-2055B3EA0811}"/>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C6256546-5786-92E1-888D-3E6F724E449D}"/>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ED340934-4931-F26D-3F37-C654F3E95E37}"/>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a typeface="Cambria Math" panose="02040503050406030204" pitchFamily="18" charset="0"/>
                <a:cs typeface="Arial" panose="020B0604020202020204" pitchFamily="34" charset="0"/>
              </a:endParaRPr>
            </a:p>
          </p:txBody>
        </p:sp>
      </p:grpSp>
      <p:sp>
        <p:nvSpPr>
          <p:cNvPr id="54" name="TextBox 53">
            <a:extLst>
              <a:ext uri="{FF2B5EF4-FFF2-40B4-BE49-F238E27FC236}">
                <a16:creationId xmlns:a16="http://schemas.microsoft.com/office/drawing/2014/main" id="{2DD164D4-5471-6638-A061-78A4286144A8}"/>
              </a:ext>
            </a:extLst>
          </p:cNvPr>
          <p:cNvSpPr txBox="1"/>
          <p:nvPr/>
        </p:nvSpPr>
        <p:spPr>
          <a:xfrm>
            <a:off x="3786196" y="1164685"/>
            <a:ext cx="585417" cy="276999"/>
          </a:xfrm>
          <a:prstGeom prst="rect">
            <a:avLst/>
          </a:prstGeom>
          <a:noFill/>
        </p:spPr>
        <p:txBody>
          <a:bodyPr wrap="none" rtlCol="0">
            <a:spAutoFit/>
          </a:bodyPr>
          <a:lstStyle/>
          <a:p>
            <a:r>
              <a:rPr lang="it-IT" sz="1200" dirty="0">
                <a:solidFill>
                  <a:srgbClr val="202122"/>
                </a:solidFill>
                <a:highlight>
                  <a:srgbClr val="FFFFFF"/>
                </a:highlight>
                <a:latin typeface="Arial" panose="020B0604020202020204" pitchFamily="34" charset="0"/>
                <a:ea typeface="Cambria Math" panose="02040503050406030204" pitchFamily="18" charset="0"/>
                <a:cs typeface="Arial" panose="020B0604020202020204" pitchFamily="34" charset="0"/>
              </a:rPr>
              <a:t>mean</a:t>
            </a:r>
            <a:endParaRPr lang="en-US" sz="1200" dirty="0">
              <a:latin typeface="Arial" panose="020B0604020202020204" pitchFamily="34" charset="0"/>
              <a:ea typeface="Cambria Math" panose="02040503050406030204" pitchFamily="18" charset="0"/>
              <a:cs typeface="Arial" panose="020B0604020202020204" pitchFamily="34" charset="0"/>
            </a:endParaRPr>
          </a:p>
        </p:txBody>
      </p:sp>
      <p:grpSp>
        <p:nvGrpSpPr>
          <p:cNvPr id="55" name="Group 54">
            <a:extLst>
              <a:ext uri="{FF2B5EF4-FFF2-40B4-BE49-F238E27FC236}">
                <a16:creationId xmlns:a16="http://schemas.microsoft.com/office/drawing/2014/main" id="{DAC06F89-5893-539E-7614-22806720FFF7}"/>
              </a:ext>
            </a:extLst>
          </p:cNvPr>
          <p:cNvGrpSpPr/>
          <p:nvPr/>
        </p:nvGrpSpPr>
        <p:grpSpPr>
          <a:xfrm>
            <a:off x="4703456" y="1906173"/>
            <a:ext cx="141491" cy="708628"/>
            <a:chOff x="6354954" y="3795413"/>
            <a:chExt cx="135867" cy="680514"/>
          </a:xfrm>
        </p:grpSpPr>
        <p:sp>
          <p:nvSpPr>
            <p:cNvPr id="56" name="Rectangle 55">
              <a:extLst>
                <a:ext uri="{FF2B5EF4-FFF2-40B4-BE49-F238E27FC236}">
                  <a16:creationId xmlns:a16="http://schemas.microsoft.com/office/drawing/2014/main" id="{8C9E70EC-3461-93EA-BA4A-9BD46E42E7C1}"/>
                </a:ext>
              </a:extLst>
            </p:cNvPr>
            <p:cNvSpPr/>
            <p:nvPr/>
          </p:nvSpPr>
          <p:spPr>
            <a:xfrm>
              <a:off x="6354954" y="3795413"/>
              <a:ext cx="135867" cy="680514"/>
            </a:xfrm>
            <a:prstGeom prst="rect">
              <a:avLst/>
            </a:prstGeom>
            <a:solidFill>
              <a:srgbClr val="F6B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57" name="Oval 56">
              <a:extLst>
                <a:ext uri="{FF2B5EF4-FFF2-40B4-BE49-F238E27FC236}">
                  <a16:creationId xmlns:a16="http://schemas.microsoft.com/office/drawing/2014/main" id="{71C881A8-9941-F165-E9C9-829F0C219447}"/>
                </a:ext>
              </a:extLst>
            </p:cNvPr>
            <p:cNvSpPr/>
            <p:nvPr/>
          </p:nvSpPr>
          <p:spPr>
            <a:xfrm>
              <a:off x="6377036" y="382538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58" name="Oval 57">
              <a:extLst>
                <a:ext uri="{FF2B5EF4-FFF2-40B4-BE49-F238E27FC236}">
                  <a16:creationId xmlns:a16="http://schemas.microsoft.com/office/drawing/2014/main" id="{B3BC2BA3-4337-C878-41BC-E0847974EAFF}"/>
                </a:ext>
              </a:extLst>
            </p:cNvPr>
            <p:cNvSpPr/>
            <p:nvPr/>
          </p:nvSpPr>
          <p:spPr>
            <a:xfrm>
              <a:off x="6380896" y="3936452"/>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59" name="Oval 58">
              <a:extLst>
                <a:ext uri="{FF2B5EF4-FFF2-40B4-BE49-F238E27FC236}">
                  <a16:creationId xmlns:a16="http://schemas.microsoft.com/office/drawing/2014/main" id="{DCD723FA-EB10-B05E-C225-2D8594005D7B}"/>
                </a:ext>
              </a:extLst>
            </p:cNvPr>
            <p:cNvSpPr/>
            <p:nvPr/>
          </p:nvSpPr>
          <p:spPr>
            <a:xfrm>
              <a:off x="6378150" y="4047518"/>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60" name="Oval 59">
              <a:extLst>
                <a:ext uri="{FF2B5EF4-FFF2-40B4-BE49-F238E27FC236}">
                  <a16:creationId xmlns:a16="http://schemas.microsoft.com/office/drawing/2014/main" id="{70406C49-CB9B-A874-AC37-005D7B87A48B}"/>
                </a:ext>
              </a:extLst>
            </p:cNvPr>
            <p:cNvSpPr/>
            <p:nvPr/>
          </p:nvSpPr>
          <p:spPr>
            <a:xfrm>
              <a:off x="6380739" y="4158504"/>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61" name="Oval 60">
              <a:extLst>
                <a:ext uri="{FF2B5EF4-FFF2-40B4-BE49-F238E27FC236}">
                  <a16:creationId xmlns:a16="http://schemas.microsoft.com/office/drawing/2014/main" id="{3D7615F9-503D-69E1-B624-F69C1D2D5FFA}"/>
                </a:ext>
              </a:extLst>
            </p:cNvPr>
            <p:cNvSpPr/>
            <p:nvPr/>
          </p:nvSpPr>
          <p:spPr>
            <a:xfrm>
              <a:off x="6380739" y="4264927"/>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sp>
          <p:nvSpPr>
            <p:cNvPr id="62" name="Oval 61">
              <a:extLst>
                <a:ext uri="{FF2B5EF4-FFF2-40B4-BE49-F238E27FC236}">
                  <a16:creationId xmlns:a16="http://schemas.microsoft.com/office/drawing/2014/main" id="{839EB194-B08F-C7D0-C04E-F036955AF29D}"/>
                </a:ext>
              </a:extLst>
            </p:cNvPr>
            <p:cNvSpPr/>
            <p:nvPr/>
          </p:nvSpPr>
          <p:spPr>
            <a:xfrm>
              <a:off x="6380896" y="4367251"/>
              <a:ext cx="84299" cy="74921"/>
            </a:xfrm>
            <a:prstGeom prst="ellipse">
              <a:avLst/>
            </a:prstGeom>
            <a:solidFill>
              <a:srgbClr val="8D3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i="1" dirty="0">
                <a:latin typeface="Cambria Math" panose="02040503050406030204" pitchFamily="18" charset="0"/>
                <a:ea typeface="Cambria Math" panose="02040503050406030204" pitchFamily="18" charset="0"/>
              </a:endParaRPr>
            </a:p>
          </p:txBody>
        </p:sp>
      </p:grpSp>
      <p:cxnSp>
        <p:nvCxnSpPr>
          <p:cNvPr id="64" name="Straight Arrow Connector 63">
            <a:extLst>
              <a:ext uri="{FF2B5EF4-FFF2-40B4-BE49-F238E27FC236}">
                <a16:creationId xmlns:a16="http://schemas.microsoft.com/office/drawing/2014/main" id="{4D642CF8-65D3-DE7C-2485-1EE2A3808F15}"/>
              </a:ext>
            </a:extLst>
          </p:cNvPr>
          <p:cNvCxnSpPr>
            <a:cxnSpLocks/>
          </p:cNvCxnSpPr>
          <p:nvPr/>
        </p:nvCxnSpPr>
        <p:spPr>
          <a:xfrm>
            <a:off x="3547079" y="2441146"/>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C836F62B-7FB3-6FAA-1C4C-451BA886FAA6}"/>
              </a:ext>
            </a:extLst>
          </p:cNvPr>
          <p:cNvCxnSpPr>
            <a:cxnSpLocks/>
          </p:cNvCxnSpPr>
          <p:nvPr/>
        </p:nvCxnSpPr>
        <p:spPr>
          <a:xfrm flipV="1">
            <a:off x="3572907" y="1855225"/>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A4B0E858-8584-01FF-D061-592620EA8DCA}"/>
              </a:ext>
            </a:extLst>
          </p:cNvPr>
          <p:cNvCxnSpPr>
            <a:cxnSpLocks/>
          </p:cNvCxnSpPr>
          <p:nvPr/>
        </p:nvCxnSpPr>
        <p:spPr>
          <a:xfrm flipV="1">
            <a:off x="4300589" y="2439307"/>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21B0F988-10B1-33F4-4E1F-5C15092F049B}"/>
              </a:ext>
            </a:extLst>
          </p:cNvPr>
          <p:cNvCxnSpPr>
            <a:cxnSpLocks/>
          </p:cNvCxnSpPr>
          <p:nvPr/>
        </p:nvCxnSpPr>
        <p:spPr>
          <a:xfrm>
            <a:off x="4301159" y="1872484"/>
            <a:ext cx="309739" cy="227358"/>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CC40B70C-4B6F-6BE2-6631-679459937687}"/>
              </a:ext>
            </a:extLst>
          </p:cNvPr>
          <p:cNvCxnSpPr>
            <a:cxnSpLocks/>
          </p:cNvCxnSpPr>
          <p:nvPr/>
        </p:nvCxnSpPr>
        <p:spPr>
          <a:xfrm>
            <a:off x="4929083" y="2270633"/>
            <a:ext cx="373999"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A776A356-7C44-593D-33EC-98A79DE48DBD}"/>
              </a:ext>
            </a:extLst>
          </p:cNvPr>
          <p:cNvSpPr txBox="1"/>
          <p:nvPr/>
        </p:nvSpPr>
        <p:spPr>
          <a:xfrm>
            <a:off x="3701334" y="2116465"/>
            <a:ext cx="755143" cy="276999"/>
          </a:xfrm>
          <a:prstGeom prst="rect">
            <a:avLst/>
          </a:prstGeom>
          <a:noFill/>
        </p:spPr>
        <p:txBody>
          <a:bodyPr wrap="none" rtlCol="0">
            <a:spAutoFit/>
          </a:bodyPr>
          <a:lstStyle/>
          <a:p>
            <a:r>
              <a:rPr lang="it-IT" sz="1200" dirty="0">
                <a:solidFill>
                  <a:srgbClr val="202122"/>
                </a:solidFill>
                <a:highlight>
                  <a:srgbClr val="FFFFFF"/>
                </a:highlight>
                <a:latin typeface="Arial" panose="020B0604020202020204" pitchFamily="34" charset="0"/>
                <a:ea typeface="Cambria Math" panose="02040503050406030204" pitchFamily="18" charset="0"/>
                <a:cs typeface="Arial" panose="020B0604020202020204" pitchFamily="34" charset="0"/>
              </a:rPr>
              <a:t>std. dev.</a:t>
            </a:r>
            <a:endParaRPr lang="en-US" sz="1200" dirty="0">
              <a:latin typeface="Arial" panose="020B0604020202020204" pitchFamily="34" charset="0"/>
              <a:ea typeface="Cambria Math" panose="02040503050406030204" pitchFamily="18" charset="0"/>
              <a:cs typeface="Arial" panose="020B0604020202020204" pitchFamily="34" charset="0"/>
            </a:endParaRPr>
          </a:p>
        </p:txBody>
      </p:sp>
      <p:sp>
        <p:nvSpPr>
          <p:cNvPr id="74" name="TextBox 73">
            <a:extLst>
              <a:ext uri="{FF2B5EF4-FFF2-40B4-BE49-F238E27FC236}">
                <a16:creationId xmlns:a16="http://schemas.microsoft.com/office/drawing/2014/main" id="{918A1D5E-1316-7229-9904-1230294B79E6}"/>
              </a:ext>
            </a:extLst>
          </p:cNvPr>
          <p:cNvSpPr txBox="1"/>
          <p:nvPr/>
        </p:nvSpPr>
        <p:spPr>
          <a:xfrm>
            <a:off x="4389566" y="1615787"/>
            <a:ext cx="797013" cy="276999"/>
          </a:xfrm>
          <a:prstGeom prst="rect">
            <a:avLst/>
          </a:prstGeom>
          <a:noFill/>
        </p:spPr>
        <p:txBody>
          <a:bodyPr wrap="none" rtlCol="0">
            <a:spAutoFit/>
          </a:bodyPr>
          <a:lstStyle/>
          <a:p>
            <a:r>
              <a:rPr lang="it-IT" sz="1200" dirty="0">
                <a:solidFill>
                  <a:srgbClr val="202122"/>
                </a:solidFill>
                <a:highlight>
                  <a:srgbClr val="FFFFFF"/>
                </a:highlight>
                <a:latin typeface="Arial" panose="020B0604020202020204" pitchFamily="34" charset="0"/>
                <a:ea typeface="Cambria Math" panose="02040503050406030204" pitchFamily="18" charset="0"/>
                <a:cs typeface="Arial" panose="020B0604020202020204" pitchFamily="34" charset="0"/>
              </a:rPr>
              <a:t>sampling</a:t>
            </a:r>
            <a:endParaRPr lang="en-US" sz="1200" dirty="0">
              <a:latin typeface="Arial" panose="020B0604020202020204" pitchFamily="34" charset="0"/>
              <a:ea typeface="Cambria Math" panose="02040503050406030204" pitchFamily="18" charset="0"/>
              <a:cs typeface="Arial" panose="020B0604020202020204" pitchFamily="34" charset="0"/>
            </a:endParaRPr>
          </a:p>
        </p:txBody>
      </p:sp>
      <p:sp>
        <p:nvSpPr>
          <p:cNvPr id="77" name="Title 3">
            <a:extLst>
              <a:ext uri="{FF2B5EF4-FFF2-40B4-BE49-F238E27FC236}">
                <a16:creationId xmlns:a16="http://schemas.microsoft.com/office/drawing/2014/main" id="{F4FFF8C0-22D5-96D3-522E-DC6DEA607696}"/>
              </a:ext>
            </a:extLst>
          </p:cNvPr>
          <p:cNvSpPr txBox="1">
            <a:spLocks/>
          </p:cNvSpPr>
          <p:nvPr/>
        </p:nvSpPr>
        <p:spPr>
          <a:xfrm>
            <a:off x="-22313" y="41791"/>
            <a:ext cx="9144000" cy="5691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2400" dirty="0"/>
              <a:t>Variational-AEs (VAEs) are the probabilistic extension of AEs</a:t>
            </a:r>
          </a:p>
        </p:txBody>
      </p:sp>
      <p:sp>
        <p:nvSpPr>
          <p:cNvPr id="78" name="TextBox 77">
            <a:extLst>
              <a:ext uri="{FF2B5EF4-FFF2-40B4-BE49-F238E27FC236}">
                <a16:creationId xmlns:a16="http://schemas.microsoft.com/office/drawing/2014/main" id="{2E9823C6-4E06-EF26-9BEE-5B9A210C7C50}"/>
              </a:ext>
            </a:extLst>
          </p:cNvPr>
          <p:cNvSpPr txBox="1"/>
          <p:nvPr/>
        </p:nvSpPr>
        <p:spPr>
          <a:xfrm>
            <a:off x="375082" y="5098863"/>
            <a:ext cx="8859597" cy="1175771"/>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VAEs encode each data point as a </a:t>
            </a:r>
            <a:r>
              <a:rPr lang="en-US" sz="1400" b="1" dirty="0">
                <a:solidFill>
                  <a:srgbClr val="000000"/>
                </a:solidFill>
                <a:latin typeface="Arial" panose="020B0604020202020204" pitchFamily="34" charset="0"/>
                <a:cs typeface="Arial" panose="020B0604020202020204" pitchFamily="34" charset="0"/>
              </a:rPr>
              <a:t>continuous distribution </a:t>
            </a:r>
            <a:r>
              <a:rPr lang="en-US" sz="1400" dirty="0">
                <a:solidFill>
                  <a:srgbClr val="000000"/>
                </a:solidFill>
                <a:latin typeface="Arial" panose="020B0604020202020204" pitchFamily="34" charset="0"/>
                <a:cs typeface="Arial" panose="020B0604020202020204" pitchFamily="34" charset="0"/>
              </a:rPr>
              <a:t>in the latent space (e.g., Gaussian)</a:t>
            </a:r>
          </a:p>
          <a:p>
            <a:pPr marL="285750" indent="-285750">
              <a:lnSpc>
                <a:spcPct val="150000"/>
              </a:lnSpc>
              <a:spcBef>
                <a:spcPts val="600"/>
              </a:spcBef>
              <a:spcAft>
                <a:spcPts val="600"/>
              </a:spcAft>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This allows for both representation learning and the generation of new instances by sampling from the latent distribution</a:t>
            </a:r>
          </a:p>
        </p:txBody>
      </p:sp>
    </p:spTree>
    <p:extLst>
      <p:ext uri="{BB962C8B-B14F-4D97-AF65-F5344CB8AC3E}">
        <p14:creationId xmlns:p14="http://schemas.microsoft.com/office/powerpoint/2010/main" val="3964143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79D52-A340-4C41-9709-CF6BFAC782C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8387948-17A9-F579-A93A-CEDDF0FE0861}"/>
              </a:ext>
            </a:extLst>
          </p:cNvPr>
          <p:cNvSpPr txBox="1"/>
          <p:nvPr/>
        </p:nvSpPr>
        <p:spPr>
          <a:xfrm>
            <a:off x="5725651" y="1807460"/>
            <a:ext cx="2117887"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Pura (Difficult to interpret)</a:t>
            </a:r>
          </a:p>
        </p:txBody>
      </p:sp>
      <p:sp>
        <p:nvSpPr>
          <p:cNvPr id="17" name="Title 16">
            <a:extLst>
              <a:ext uri="{FF2B5EF4-FFF2-40B4-BE49-F238E27FC236}">
                <a16:creationId xmlns:a16="http://schemas.microsoft.com/office/drawing/2014/main" id="{EAA3BE54-CE19-4D54-7A6A-1D580B665163}"/>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C51: Valley-like expression pattern, bivalent in mid-stages</a:t>
            </a:r>
            <a:endParaRPr lang="en-US" dirty="0"/>
          </a:p>
        </p:txBody>
      </p:sp>
      <p:grpSp>
        <p:nvGrpSpPr>
          <p:cNvPr id="18" name="Group 17">
            <a:extLst>
              <a:ext uri="{FF2B5EF4-FFF2-40B4-BE49-F238E27FC236}">
                <a16:creationId xmlns:a16="http://schemas.microsoft.com/office/drawing/2014/main" id="{1F6BFE0E-6B43-C74D-2997-C02BCC57CD8B}"/>
              </a:ext>
            </a:extLst>
          </p:cNvPr>
          <p:cNvGrpSpPr/>
          <p:nvPr/>
        </p:nvGrpSpPr>
        <p:grpSpPr>
          <a:xfrm>
            <a:off x="0" y="2031303"/>
            <a:ext cx="4165210" cy="3038422"/>
            <a:chOff x="6529008" y="1671788"/>
            <a:chExt cx="4374783" cy="3123108"/>
          </a:xfrm>
        </p:grpSpPr>
        <p:pic>
          <p:nvPicPr>
            <p:cNvPr id="19" name="Picture 18" descr="A screenshot of a computer&#10;&#10;Description automatically generated">
              <a:extLst>
                <a:ext uri="{FF2B5EF4-FFF2-40B4-BE49-F238E27FC236}">
                  <a16:creationId xmlns:a16="http://schemas.microsoft.com/office/drawing/2014/main" id="{F60A466F-43AF-D5CA-70C5-FB55E989A8D6}"/>
                </a:ext>
              </a:extLst>
            </p:cNvPr>
            <p:cNvPicPr>
              <a:picLocks noChangeAspect="1"/>
            </p:cNvPicPr>
            <p:nvPr/>
          </p:nvPicPr>
          <p:blipFill>
            <a:blip r:embed="rId3"/>
            <a:srcRect b="11283"/>
            <a:stretch/>
          </p:blipFill>
          <p:spPr>
            <a:xfrm>
              <a:off x="6529009" y="1792963"/>
              <a:ext cx="4374782" cy="3001933"/>
            </a:xfrm>
            <a:prstGeom prst="rect">
              <a:avLst/>
            </a:prstGeom>
          </p:spPr>
        </p:pic>
        <p:sp>
          <p:nvSpPr>
            <p:cNvPr id="20" name="Rectangle 19">
              <a:extLst>
                <a:ext uri="{FF2B5EF4-FFF2-40B4-BE49-F238E27FC236}">
                  <a16:creationId xmlns:a16="http://schemas.microsoft.com/office/drawing/2014/main" id="{9884751A-E2AC-FB5B-0FCB-F9B8C5C67061}"/>
                </a:ext>
              </a:extLst>
            </p:cNvPr>
            <p:cNvSpPr/>
            <p:nvPr/>
          </p:nvSpPr>
          <p:spPr>
            <a:xfrm>
              <a:off x="6529008" y="1671788"/>
              <a:ext cx="4374783" cy="3123107"/>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Down Arrow 20">
              <a:extLst>
                <a:ext uri="{FF2B5EF4-FFF2-40B4-BE49-F238E27FC236}">
                  <a16:creationId xmlns:a16="http://schemas.microsoft.com/office/drawing/2014/main" id="{9BBE51FE-2807-7BF1-6566-56965A2C3D96}"/>
                </a:ext>
              </a:extLst>
            </p:cNvPr>
            <p:cNvSpPr/>
            <p:nvPr/>
          </p:nvSpPr>
          <p:spPr>
            <a:xfrm>
              <a:off x="9505842" y="1684382"/>
              <a:ext cx="60071" cy="9598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2" name="TextBox 21">
            <a:extLst>
              <a:ext uri="{FF2B5EF4-FFF2-40B4-BE49-F238E27FC236}">
                <a16:creationId xmlns:a16="http://schemas.microsoft.com/office/drawing/2014/main" id="{04EEDC4F-4129-70BB-290E-48231315E16B}"/>
              </a:ext>
            </a:extLst>
          </p:cNvPr>
          <p:cNvSpPr txBox="1"/>
          <p:nvPr/>
        </p:nvSpPr>
        <p:spPr>
          <a:xfrm>
            <a:off x="2480189" y="1714193"/>
            <a:ext cx="732573" cy="300082"/>
          </a:xfrm>
          <a:prstGeom prst="rect">
            <a:avLst/>
          </a:prstGeom>
          <a:noFill/>
        </p:spPr>
        <p:txBody>
          <a:bodyPr wrap="none" rtlCol="0">
            <a:spAutoFit/>
          </a:bodyPr>
          <a:lstStyle/>
          <a:p>
            <a:r>
              <a:rPr lang="en-US" sz="1350" b="1" dirty="0"/>
              <a:t>Adgre5</a:t>
            </a:r>
          </a:p>
        </p:txBody>
      </p:sp>
      <p:sp>
        <p:nvSpPr>
          <p:cNvPr id="23" name="Slide Number Placeholder 22">
            <a:extLst>
              <a:ext uri="{FF2B5EF4-FFF2-40B4-BE49-F238E27FC236}">
                <a16:creationId xmlns:a16="http://schemas.microsoft.com/office/drawing/2014/main" id="{AE461C2F-0623-3609-7092-00497469DA1E}"/>
              </a:ext>
            </a:extLst>
          </p:cNvPr>
          <p:cNvSpPr>
            <a:spLocks noGrp="1"/>
          </p:cNvSpPr>
          <p:nvPr>
            <p:ph type="sldNum" sz="quarter" idx="12"/>
          </p:nvPr>
        </p:nvSpPr>
        <p:spPr/>
        <p:txBody>
          <a:bodyPr/>
          <a:lstStyle/>
          <a:p>
            <a:fld id="{DE4206C8-C01E-7A4A-B46C-8F62E6FE7485}" type="slidenum">
              <a:rPr lang="en-US" smtClean="0"/>
              <a:pPr/>
              <a:t>59</a:t>
            </a:fld>
            <a:endParaRPr lang="en-US"/>
          </a:p>
        </p:txBody>
      </p:sp>
      <p:pic>
        <p:nvPicPr>
          <p:cNvPr id="8" name="Picture 7" descr="A screenshot of a computer&#10;&#10;Description automatically generated">
            <a:extLst>
              <a:ext uri="{FF2B5EF4-FFF2-40B4-BE49-F238E27FC236}">
                <a16:creationId xmlns:a16="http://schemas.microsoft.com/office/drawing/2014/main" id="{8CA2D813-5E89-9063-2749-0861780876F3}"/>
              </a:ext>
            </a:extLst>
          </p:cNvPr>
          <p:cNvPicPr>
            <a:picLocks noChangeAspect="1"/>
          </p:cNvPicPr>
          <p:nvPr/>
        </p:nvPicPr>
        <p:blipFill>
          <a:blip r:embed="rId4"/>
          <a:srcRect b="1978"/>
          <a:stretch/>
        </p:blipFill>
        <p:spPr>
          <a:xfrm>
            <a:off x="4438930" y="2211980"/>
            <a:ext cx="4574436" cy="2794955"/>
          </a:xfrm>
          <a:prstGeom prst="rect">
            <a:avLst/>
          </a:prstGeom>
        </p:spPr>
      </p:pic>
      <p:grpSp>
        <p:nvGrpSpPr>
          <p:cNvPr id="4" name="Group 3">
            <a:extLst>
              <a:ext uri="{FF2B5EF4-FFF2-40B4-BE49-F238E27FC236}">
                <a16:creationId xmlns:a16="http://schemas.microsoft.com/office/drawing/2014/main" id="{514C5E68-1960-B404-57F8-62B013260EEF}"/>
              </a:ext>
            </a:extLst>
          </p:cNvPr>
          <p:cNvGrpSpPr/>
          <p:nvPr/>
        </p:nvGrpSpPr>
        <p:grpSpPr>
          <a:xfrm>
            <a:off x="4425638" y="2196070"/>
            <a:ext cx="4601019" cy="2826775"/>
            <a:chOff x="311246" y="1455463"/>
            <a:chExt cx="4890979" cy="2806260"/>
          </a:xfrm>
        </p:grpSpPr>
        <p:sp>
          <p:nvSpPr>
            <p:cNvPr id="2" name="Rectangle 1">
              <a:extLst>
                <a:ext uri="{FF2B5EF4-FFF2-40B4-BE49-F238E27FC236}">
                  <a16:creationId xmlns:a16="http://schemas.microsoft.com/office/drawing/2014/main" id="{F22B7C28-0E47-29DB-8602-5689BDE9E44A}"/>
                </a:ext>
              </a:extLst>
            </p:cNvPr>
            <p:cNvSpPr/>
            <p:nvPr/>
          </p:nvSpPr>
          <p:spPr>
            <a:xfrm>
              <a:off x="311246" y="1457983"/>
              <a:ext cx="4890979" cy="2803740"/>
            </a:xfrm>
            <a:prstGeom prst="rect">
              <a:avLst/>
            </a:prstGeom>
            <a:no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own Arrow 2">
              <a:extLst>
                <a:ext uri="{FF2B5EF4-FFF2-40B4-BE49-F238E27FC236}">
                  <a16:creationId xmlns:a16="http://schemas.microsoft.com/office/drawing/2014/main" id="{72480CD5-BDC1-7CCD-26F5-B0CE847AD901}"/>
                </a:ext>
              </a:extLst>
            </p:cNvPr>
            <p:cNvSpPr/>
            <p:nvPr/>
          </p:nvSpPr>
          <p:spPr>
            <a:xfrm>
              <a:off x="2987393" y="1455463"/>
              <a:ext cx="113687" cy="144621"/>
            </a:xfrm>
            <a:prstGeom prst="downArrow">
              <a:avLst/>
            </a:prstGeom>
            <a:solidFill>
              <a:srgbClr val="FF0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84488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a:extLst>
              <a:ext uri="{FF2B5EF4-FFF2-40B4-BE49-F238E27FC236}">
                <a16:creationId xmlns:a16="http://schemas.microsoft.com/office/drawing/2014/main" id="{E4491D93-8CB9-71BC-F1F5-2C59AC32F17A}"/>
              </a:ext>
            </a:extLst>
          </p:cNvPr>
          <p:cNvPicPr>
            <a:picLocks noChangeAspect="1"/>
          </p:cNvPicPr>
          <p:nvPr/>
        </p:nvPicPr>
        <p:blipFill>
          <a:blip r:embed="rId3"/>
          <a:stretch>
            <a:fillRect/>
          </a:stretch>
        </p:blipFill>
        <p:spPr>
          <a:xfrm>
            <a:off x="351693" y="3626219"/>
            <a:ext cx="3803213" cy="2259146"/>
          </a:xfrm>
          <a:prstGeom prst="rect">
            <a:avLst/>
          </a:prstGeom>
        </p:spPr>
        <p:style>
          <a:lnRef idx="1">
            <a:schemeClr val="dk1"/>
          </a:lnRef>
          <a:fillRef idx="2">
            <a:schemeClr val="dk1"/>
          </a:fillRef>
          <a:effectRef idx="1">
            <a:schemeClr val="dk1"/>
          </a:effectRef>
          <a:fontRef idx="minor">
            <a:schemeClr val="dk1"/>
          </a:fontRef>
        </p:style>
      </p:pic>
      <p:pic>
        <p:nvPicPr>
          <p:cNvPr id="9" name="Picture 8" descr="A screenshot of a computer&#10;&#10;Description automatically generated">
            <a:extLst>
              <a:ext uri="{FF2B5EF4-FFF2-40B4-BE49-F238E27FC236}">
                <a16:creationId xmlns:a16="http://schemas.microsoft.com/office/drawing/2014/main" id="{67E9127A-A033-E456-5E7A-AB3BD1B94F38}"/>
              </a:ext>
            </a:extLst>
          </p:cNvPr>
          <p:cNvPicPr>
            <a:picLocks noChangeAspect="1"/>
          </p:cNvPicPr>
          <p:nvPr/>
        </p:nvPicPr>
        <p:blipFill>
          <a:blip r:embed="rId4"/>
          <a:stretch>
            <a:fillRect/>
          </a:stretch>
        </p:blipFill>
        <p:spPr>
          <a:xfrm>
            <a:off x="1890887" y="1504706"/>
            <a:ext cx="5123685" cy="1459063"/>
          </a:xfrm>
          <a:prstGeom prst="rect">
            <a:avLst/>
          </a:prstGeom>
        </p:spPr>
        <p:style>
          <a:lnRef idx="1">
            <a:schemeClr val="dk1"/>
          </a:lnRef>
          <a:fillRef idx="2">
            <a:schemeClr val="dk1"/>
          </a:fillRef>
          <a:effectRef idx="1">
            <a:schemeClr val="dk1"/>
          </a:effectRef>
          <a:fontRef idx="minor">
            <a:schemeClr val="dk1"/>
          </a:fontRef>
        </p:style>
      </p:pic>
      <p:pic>
        <p:nvPicPr>
          <p:cNvPr id="11" name="Picture 10" descr="A screenshot of a computer&#10;&#10;Description automatically generated">
            <a:extLst>
              <a:ext uri="{FF2B5EF4-FFF2-40B4-BE49-F238E27FC236}">
                <a16:creationId xmlns:a16="http://schemas.microsoft.com/office/drawing/2014/main" id="{A89E09A2-0032-8348-EAF2-24DB1283181A}"/>
              </a:ext>
            </a:extLst>
          </p:cNvPr>
          <p:cNvPicPr>
            <a:picLocks noChangeAspect="1"/>
          </p:cNvPicPr>
          <p:nvPr/>
        </p:nvPicPr>
        <p:blipFill>
          <a:blip r:embed="rId5"/>
          <a:stretch>
            <a:fillRect/>
          </a:stretch>
        </p:blipFill>
        <p:spPr>
          <a:xfrm>
            <a:off x="4452730" y="3626219"/>
            <a:ext cx="4339577" cy="1646046"/>
          </a:xfrm>
          <a:prstGeom prst="rect">
            <a:avLst/>
          </a:prstGeom>
        </p:spPr>
        <p:style>
          <a:lnRef idx="1">
            <a:schemeClr val="dk1"/>
          </a:lnRef>
          <a:fillRef idx="2">
            <a:schemeClr val="dk1"/>
          </a:fillRef>
          <a:effectRef idx="1">
            <a:schemeClr val="dk1"/>
          </a:effectRef>
          <a:fontRef idx="minor">
            <a:schemeClr val="dk1"/>
          </a:fontRef>
        </p:style>
      </p:pic>
      <p:sp>
        <p:nvSpPr>
          <p:cNvPr id="4" name="Title 3">
            <a:extLst>
              <a:ext uri="{FF2B5EF4-FFF2-40B4-BE49-F238E27FC236}">
                <a16:creationId xmlns:a16="http://schemas.microsoft.com/office/drawing/2014/main" id="{020E4674-315A-BA86-364F-234D44056BA1}"/>
              </a:ext>
            </a:extLst>
          </p:cNvPr>
          <p:cNvSpPr>
            <a:spLocks noGrp="1"/>
          </p:cNvSpPr>
          <p:nvPr>
            <p:ph type="title"/>
          </p:nvPr>
        </p:nvSpPr>
        <p:spPr/>
        <p:txBody>
          <a:bodyPr>
            <a:normAutofit/>
          </a:bodyPr>
          <a:lstStyle/>
          <a:p>
            <a:r>
              <a:rPr lang="en-US" sz="2400" dirty="0">
                <a:latin typeface="Arial" panose="020B0604020202020204" pitchFamily="34" charset="0"/>
                <a:cs typeface="Arial" panose="020B0604020202020204" pitchFamily="34" charset="0"/>
              </a:rPr>
              <a:t>Examples of VAEs applications in epigenomics</a:t>
            </a:r>
            <a:endParaRPr lang="en-US" sz="2400" dirty="0"/>
          </a:p>
        </p:txBody>
      </p:sp>
      <p:sp>
        <p:nvSpPr>
          <p:cNvPr id="2" name="Slide Number Placeholder 1">
            <a:extLst>
              <a:ext uri="{FF2B5EF4-FFF2-40B4-BE49-F238E27FC236}">
                <a16:creationId xmlns:a16="http://schemas.microsoft.com/office/drawing/2014/main" id="{A305686C-1ACB-E242-68BF-A9AB9F84A6A6}"/>
              </a:ext>
            </a:extLst>
          </p:cNvPr>
          <p:cNvSpPr>
            <a:spLocks noGrp="1"/>
          </p:cNvSpPr>
          <p:nvPr>
            <p:ph type="sldNum" sz="quarter" idx="12"/>
          </p:nvPr>
        </p:nvSpPr>
        <p:spPr/>
        <p:txBody>
          <a:bodyPr/>
          <a:lstStyle/>
          <a:p>
            <a:fld id="{4BE72A50-E5B2-1A4D-8D3C-2C19FF24C84B}" type="slidenum">
              <a:rPr lang="en-US" smtClean="0"/>
              <a:t>6</a:t>
            </a:fld>
            <a:endParaRPr lang="en-US"/>
          </a:p>
        </p:txBody>
      </p:sp>
      <p:sp>
        <p:nvSpPr>
          <p:cNvPr id="6" name="TextBox 5">
            <a:extLst>
              <a:ext uri="{FF2B5EF4-FFF2-40B4-BE49-F238E27FC236}">
                <a16:creationId xmlns:a16="http://schemas.microsoft.com/office/drawing/2014/main" id="{4D6EC38E-5A0C-7135-A9DE-51B7CE8C8E9E}"/>
              </a:ext>
            </a:extLst>
          </p:cNvPr>
          <p:cNvSpPr txBox="1"/>
          <p:nvPr/>
        </p:nvSpPr>
        <p:spPr>
          <a:xfrm>
            <a:off x="4995802" y="5289358"/>
            <a:ext cx="346877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DNA methylation data from lung cancer samples</a:t>
            </a:r>
          </a:p>
        </p:txBody>
      </p:sp>
      <p:sp>
        <p:nvSpPr>
          <p:cNvPr id="8" name="TextBox 7">
            <a:extLst>
              <a:ext uri="{FF2B5EF4-FFF2-40B4-BE49-F238E27FC236}">
                <a16:creationId xmlns:a16="http://schemas.microsoft.com/office/drawing/2014/main" id="{1F7009FC-8C56-8500-C07B-31407FDB9B95}"/>
              </a:ext>
            </a:extLst>
          </p:cNvPr>
          <p:cNvSpPr txBox="1"/>
          <p:nvPr/>
        </p:nvSpPr>
        <p:spPr>
          <a:xfrm>
            <a:off x="169109" y="5902458"/>
            <a:ext cx="4168379"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ChIP-seq signals from promoter and enhancer regions </a:t>
            </a:r>
          </a:p>
        </p:txBody>
      </p:sp>
      <p:sp>
        <p:nvSpPr>
          <p:cNvPr id="12" name="TextBox 11">
            <a:extLst>
              <a:ext uri="{FF2B5EF4-FFF2-40B4-BE49-F238E27FC236}">
                <a16:creationId xmlns:a16="http://schemas.microsoft.com/office/drawing/2014/main" id="{04CE4FA7-243A-4240-CE07-6A4056949FF5}"/>
              </a:ext>
            </a:extLst>
          </p:cNvPr>
          <p:cNvSpPr txBox="1"/>
          <p:nvPr/>
        </p:nvSpPr>
        <p:spPr>
          <a:xfrm>
            <a:off x="1348967" y="3002785"/>
            <a:ext cx="6446066"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multi-omics data integration to study gene regulation across time, tissues, and conditions </a:t>
            </a:r>
          </a:p>
        </p:txBody>
      </p:sp>
    </p:spTree>
    <p:extLst>
      <p:ext uri="{BB962C8B-B14F-4D97-AF65-F5344CB8AC3E}">
        <p14:creationId xmlns:p14="http://schemas.microsoft.com/office/powerpoint/2010/main" val="79090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FF2201-1ABD-D146-FD97-A0246FD17162}"/>
              </a:ext>
            </a:extLst>
          </p:cNvPr>
          <p:cNvPicPr>
            <a:picLocks noChangeAspect="1"/>
          </p:cNvPicPr>
          <p:nvPr/>
        </p:nvPicPr>
        <p:blipFill>
          <a:blip r:embed="rId3"/>
          <a:stretch>
            <a:fillRect/>
          </a:stretch>
        </p:blipFill>
        <p:spPr>
          <a:xfrm>
            <a:off x="725822" y="1062355"/>
            <a:ext cx="3597683" cy="939547"/>
          </a:xfrm>
          <a:prstGeom prst="rect">
            <a:avLst/>
          </a:prstGeom>
          <a:ln/>
        </p:spPr>
        <p:style>
          <a:lnRef idx="1">
            <a:schemeClr val="dk1"/>
          </a:lnRef>
          <a:fillRef idx="2">
            <a:schemeClr val="dk1"/>
          </a:fillRef>
          <a:effectRef idx="1">
            <a:schemeClr val="dk1"/>
          </a:effectRef>
          <a:fontRef idx="minor">
            <a:schemeClr val="dk1"/>
          </a:fontRef>
        </p:style>
      </p:pic>
      <p:pic>
        <p:nvPicPr>
          <p:cNvPr id="7" name="Picture 6">
            <a:extLst>
              <a:ext uri="{FF2B5EF4-FFF2-40B4-BE49-F238E27FC236}">
                <a16:creationId xmlns:a16="http://schemas.microsoft.com/office/drawing/2014/main" id="{140F7F32-C6F5-917C-B596-B3D7A3609F76}"/>
              </a:ext>
            </a:extLst>
          </p:cNvPr>
          <p:cNvPicPr>
            <a:picLocks noChangeAspect="1"/>
          </p:cNvPicPr>
          <p:nvPr/>
        </p:nvPicPr>
        <p:blipFill>
          <a:blip r:embed="rId4"/>
          <a:stretch>
            <a:fillRect/>
          </a:stretch>
        </p:blipFill>
        <p:spPr>
          <a:xfrm>
            <a:off x="4559594" y="798299"/>
            <a:ext cx="3462400" cy="1652927"/>
          </a:xfrm>
          <a:prstGeom prst="rect">
            <a:avLst/>
          </a:prstGeom>
          <a:ln/>
        </p:spPr>
        <p:style>
          <a:lnRef idx="1">
            <a:schemeClr val="dk1"/>
          </a:lnRef>
          <a:fillRef idx="2">
            <a:schemeClr val="dk1"/>
          </a:fillRef>
          <a:effectRef idx="1">
            <a:schemeClr val="dk1"/>
          </a:effectRef>
          <a:fontRef idx="minor">
            <a:schemeClr val="dk1"/>
          </a:fontRef>
        </p:style>
      </p:pic>
      <p:sp>
        <p:nvSpPr>
          <p:cNvPr id="3" name="Title 2">
            <a:extLst>
              <a:ext uri="{FF2B5EF4-FFF2-40B4-BE49-F238E27FC236}">
                <a16:creationId xmlns:a16="http://schemas.microsoft.com/office/drawing/2014/main" id="{AAC3A797-8847-A087-15D6-C5DE0A98D913}"/>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Clustering can be facilitated by the representation learned by DL</a:t>
            </a:r>
          </a:p>
        </p:txBody>
      </p:sp>
      <p:sp>
        <p:nvSpPr>
          <p:cNvPr id="2" name="Slide Number Placeholder 1">
            <a:extLst>
              <a:ext uri="{FF2B5EF4-FFF2-40B4-BE49-F238E27FC236}">
                <a16:creationId xmlns:a16="http://schemas.microsoft.com/office/drawing/2014/main" id="{35EEE54E-B36C-2CE1-BADE-94F2782D140C}"/>
              </a:ext>
            </a:extLst>
          </p:cNvPr>
          <p:cNvSpPr>
            <a:spLocks noGrp="1"/>
          </p:cNvSpPr>
          <p:nvPr>
            <p:ph type="sldNum" sz="quarter" idx="12"/>
          </p:nvPr>
        </p:nvSpPr>
        <p:spPr/>
        <p:txBody>
          <a:bodyPr/>
          <a:lstStyle/>
          <a:p>
            <a:fld id="{4BE72A50-E5B2-1A4D-8D3C-2C19FF24C84B}" type="slidenum">
              <a:rPr lang="en-US" smtClean="0"/>
              <a:t>7</a:t>
            </a:fld>
            <a:endParaRPr lang="en-US"/>
          </a:p>
        </p:txBody>
      </p:sp>
      <p:cxnSp>
        <p:nvCxnSpPr>
          <p:cNvPr id="37" name="Straight Arrow Connector 36">
            <a:extLst>
              <a:ext uri="{FF2B5EF4-FFF2-40B4-BE49-F238E27FC236}">
                <a16:creationId xmlns:a16="http://schemas.microsoft.com/office/drawing/2014/main" id="{F9FFCE34-07B4-0D7F-2E49-1BDAF161B86D}"/>
              </a:ext>
            </a:extLst>
          </p:cNvPr>
          <p:cNvCxnSpPr>
            <a:cxnSpLocks/>
          </p:cNvCxnSpPr>
          <p:nvPr/>
        </p:nvCxnSpPr>
        <p:spPr>
          <a:xfrm>
            <a:off x="3746781" y="3686951"/>
            <a:ext cx="992717"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7323B998-4AD4-0002-F336-CDFFD5ED9F30}"/>
              </a:ext>
            </a:extLst>
          </p:cNvPr>
          <p:cNvSpPr txBox="1"/>
          <p:nvPr/>
        </p:nvSpPr>
        <p:spPr>
          <a:xfrm>
            <a:off x="1431256" y="4676004"/>
            <a:ext cx="218681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Encoder deep neural network</a:t>
            </a:r>
          </a:p>
        </p:txBody>
      </p:sp>
      <p:sp>
        <p:nvSpPr>
          <p:cNvPr id="46" name="TextBox 45">
            <a:extLst>
              <a:ext uri="{FF2B5EF4-FFF2-40B4-BE49-F238E27FC236}">
                <a16:creationId xmlns:a16="http://schemas.microsoft.com/office/drawing/2014/main" id="{7D78893F-C9F6-070A-3902-74386EFD6131}"/>
              </a:ext>
            </a:extLst>
          </p:cNvPr>
          <p:cNvSpPr txBox="1"/>
          <p:nvPr/>
        </p:nvSpPr>
        <p:spPr>
          <a:xfrm>
            <a:off x="3495795" y="3084902"/>
            <a:ext cx="1542261"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Latent representation</a:t>
            </a:r>
          </a:p>
        </p:txBody>
      </p:sp>
      <p:cxnSp>
        <p:nvCxnSpPr>
          <p:cNvPr id="55" name="Straight Arrow Connector 54">
            <a:extLst>
              <a:ext uri="{FF2B5EF4-FFF2-40B4-BE49-F238E27FC236}">
                <a16:creationId xmlns:a16="http://schemas.microsoft.com/office/drawing/2014/main" id="{89A8C405-0323-74D0-6909-FA6A0477A4B8}"/>
              </a:ext>
            </a:extLst>
          </p:cNvPr>
          <p:cNvCxnSpPr>
            <a:cxnSpLocks/>
          </p:cNvCxnSpPr>
          <p:nvPr/>
        </p:nvCxnSpPr>
        <p:spPr>
          <a:xfrm>
            <a:off x="5796531" y="3685067"/>
            <a:ext cx="780862"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EE5365C7-63EA-F5F0-8619-11ADAC084752}"/>
              </a:ext>
            </a:extLst>
          </p:cNvPr>
          <p:cNvSpPr txBox="1"/>
          <p:nvPr/>
        </p:nvSpPr>
        <p:spPr>
          <a:xfrm>
            <a:off x="5735123" y="3050663"/>
            <a:ext cx="87395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Clustering</a:t>
            </a:r>
            <a:endParaRPr lang="en-US" sz="1400" dirty="0">
              <a:latin typeface="Arial" panose="020B0604020202020204" pitchFamily="34" charset="0"/>
              <a:cs typeface="Arial" panose="020B0604020202020204" pitchFamily="34" charset="0"/>
            </a:endParaRPr>
          </a:p>
        </p:txBody>
      </p:sp>
      <p:pic>
        <p:nvPicPr>
          <p:cNvPr id="60" name="Picture 59" descr="A diagram of dots and arrows&#10;&#10;Description automatically generated">
            <a:extLst>
              <a:ext uri="{FF2B5EF4-FFF2-40B4-BE49-F238E27FC236}">
                <a16:creationId xmlns:a16="http://schemas.microsoft.com/office/drawing/2014/main" id="{08F912DC-8A52-0692-B7AC-EF870DC67F90}"/>
              </a:ext>
            </a:extLst>
          </p:cNvPr>
          <p:cNvPicPr>
            <a:picLocks noChangeAspect="1"/>
          </p:cNvPicPr>
          <p:nvPr/>
        </p:nvPicPr>
        <p:blipFill>
          <a:blip r:embed="rId5"/>
          <a:srcRect l="43314" r="26037"/>
          <a:stretch/>
        </p:blipFill>
        <p:spPr>
          <a:xfrm>
            <a:off x="6681216" y="3246738"/>
            <a:ext cx="1031292" cy="1006148"/>
          </a:xfrm>
          <a:prstGeom prst="rect">
            <a:avLst/>
          </a:prstGeom>
        </p:spPr>
      </p:pic>
      <p:pic>
        <p:nvPicPr>
          <p:cNvPr id="61" name="Picture 60" descr="A diagram of dots and arrows&#10;&#10;Description automatically generated">
            <a:extLst>
              <a:ext uri="{FF2B5EF4-FFF2-40B4-BE49-F238E27FC236}">
                <a16:creationId xmlns:a16="http://schemas.microsoft.com/office/drawing/2014/main" id="{9D8723F6-5209-1B21-28D5-94A3D0FE14D0}"/>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r="70313"/>
          <a:stretch/>
        </p:blipFill>
        <p:spPr>
          <a:xfrm>
            <a:off x="4849034" y="3246738"/>
            <a:ext cx="1031292" cy="1038774"/>
          </a:xfrm>
          <a:prstGeom prst="rect">
            <a:avLst/>
          </a:prstGeom>
        </p:spPr>
      </p:pic>
      <p:sp>
        <p:nvSpPr>
          <p:cNvPr id="4" name="TextBox 3">
            <a:extLst>
              <a:ext uri="{FF2B5EF4-FFF2-40B4-BE49-F238E27FC236}">
                <a16:creationId xmlns:a16="http://schemas.microsoft.com/office/drawing/2014/main" id="{CFC52719-0E94-48A8-FA25-3287F1B3DD8B}"/>
              </a:ext>
            </a:extLst>
          </p:cNvPr>
          <p:cNvSpPr txBox="1"/>
          <p:nvPr/>
        </p:nvSpPr>
        <p:spPr>
          <a:xfrm>
            <a:off x="725822" y="5189886"/>
            <a:ext cx="7530353"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Learning non-linear mappings can transform input data into more clustering-friendly representations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Also, DL models learning allow to integrate different data types into a single common representation on which apply clustering</a:t>
            </a:r>
          </a:p>
        </p:txBody>
      </p:sp>
      <p:cxnSp>
        <p:nvCxnSpPr>
          <p:cNvPr id="6" name="Straight Arrow Connector 5">
            <a:extLst>
              <a:ext uri="{FF2B5EF4-FFF2-40B4-BE49-F238E27FC236}">
                <a16:creationId xmlns:a16="http://schemas.microsoft.com/office/drawing/2014/main" id="{C37B4F53-1050-33F3-10DA-495A61A32803}"/>
              </a:ext>
            </a:extLst>
          </p:cNvPr>
          <p:cNvCxnSpPr>
            <a:cxnSpLocks/>
          </p:cNvCxnSpPr>
          <p:nvPr/>
        </p:nvCxnSpPr>
        <p:spPr>
          <a:xfrm>
            <a:off x="2298135" y="2936236"/>
            <a:ext cx="332057"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4FF698F-1913-3C3F-FB55-3E0763E6A84E}"/>
              </a:ext>
            </a:extLst>
          </p:cNvPr>
          <p:cNvSpPr txBox="1"/>
          <p:nvPr/>
        </p:nvSpPr>
        <p:spPr>
          <a:xfrm>
            <a:off x="810985" y="3546567"/>
            <a:ext cx="5261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Input</a:t>
            </a:r>
          </a:p>
        </p:txBody>
      </p:sp>
      <p:pic>
        <p:nvPicPr>
          <p:cNvPr id="9" name="Picture 8" descr="A diagram of a network&#10;&#10;Description automatically generated">
            <a:extLst>
              <a:ext uri="{FF2B5EF4-FFF2-40B4-BE49-F238E27FC236}">
                <a16:creationId xmlns:a16="http://schemas.microsoft.com/office/drawing/2014/main" id="{CD5C3EAB-7176-82D5-CB56-8F775615B210}"/>
              </a:ext>
            </a:extLst>
          </p:cNvPr>
          <p:cNvPicPr>
            <a:picLocks noChangeAspect="1"/>
          </p:cNvPicPr>
          <p:nvPr/>
        </p:nvPicPr>
        <p:blipFill>
          <a:blip r:embed="rId8"/>
          <a:stretch>
            <a:fillRect/>
          </a:stretch>
        </p:blipFill>
        <p:spPr>
          <a:xfrm>
            <a:off x="1737536" y="2694130"/>
            <a:ext cx="1880537" cy="1981874"/>
          </a:xfrm>
          <a:prstGeom prst="rect">
            <a:avLst/>
          </a:prstGeom>
        </p:spPr>
      </p:pic>
      <p:cxnSp>
        <p:nvCxnSpPr>
          <p:cNvPr id="14" name="Straight Arrow Connector 13">
            <a:extLst>
              <a:ext uri="{FF2B5EF4-FFF2-40B4-BE49-F238E27FC236}">
                <a16:creationId xmlns:a16="http://schemas.microsoft.com/office/drawing/2014/main" id="{37C29825-48E8-E2DC-165D-2A142E92F90E}"/>
              </a:ext>
            </a:extLst>
          </p:cNvPr>
          <p:cNvCxnSpPr>
            <a:cxnSpLocks/>
            <a:stCxn id="8" idx="3"/>
            <a:endCxn id="9" idx="1"/>
          </p:cNvCxnSpPr>
          <p:nvPr/>
        </p:nvCxnSpPr>
        <p:spPr>
          <a:xfrm>
            <a:off x="1337091" y="3685067"/>
            <a:ext cx="400445"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3258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4C972-1B47-4B02-85DE-EADE3043361A}"/>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CD4FD427-5A08-E28E-EBBA-2E7829C07837}"/>
              </a:ext>
            </a:extLst>
          </p:cNvPr>
          <p:cNvSpPr/>
          <p:nvPr/>
        </p:nvSpPr>
        <p:spPr>
          <a:xfrm>
            <a:off x="178993" y="879248"/>
            <a:ext cx="8786014" cy="1546640"/>
          </a:xfrm>
          <a:prstGeom prst="rect">
            <a:avLst/>
          </a:prstGeom>
          <a:solidFill>
            <a:schemeClr val="bg1">
              <a:lumMod val="95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8FD7EF5-DA72-FBF2-FECA-40CCB0AFA169}"/>
              </a:ext>
            </a:extLst>
          </p:cNvPr>
          <p:cNvSpPr txBox="1"/>
          <p:nvPr/>
        </p:nvSpPr>
        <p:spPr>
          <a:xfrm>
            <a:off x="2248517" y="1416750"/>
            <a:ext cx="1451038"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Dataset</a:t>
            </a:r>
          </a:p>
          <a:p>
            <a:pPr algn="ctr"/>
            <a:r>
              <a:rPr lang="en-US" sz="1200" b="1" dirty="0">
                <a:latin typeface="Arial" panose="020B0604020202020204" pitchFamily="34" charset="0"/>
                <a:cs typeface="Arial" panose="020B0604020202020204" pitchFamily="34" charset="0"/>
              </a:rPr>
              <a:t>(genes as points)</a:t>
            </a:r>
          </a:p>
        </p:txBody>
      </p:sp>
      <p:sp>
        <p:nvSpPr>
          <p:cNvPr id="59" name="TextBox 58">
            <a:extLst>
              <a:ext uri="{FF2B5EF4-FFF2-40B4-BE49-F238E27FC236}">
                <a16:creationId xmlns:a16="http://schemas.microsoft.com/office/drawing/2014/main" id="{19363EBF-7984-08AF-6D9E-838BA8B5CAFC}"/>
              </a:ext>
            </a:extLst>
          </p:cNvPr>
          <p:cNvSpPr txBox="1"/>
          <p:nvPr/>
        </p:nvSpPr>
        <p:spPr>
          <a:xfrm>
            <a:off x="4712192" y="1415868"/>
            <a:ext cx="1373516"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Compressed Representation</a:t>
            </a:r>
          </a:p>
        </p:txBody>
      </p:sp>
      <p:sp>
        <p:nvSpPr>
          <p:cNvPr id="66" name="TextBox 65">
            <a:extLst>
              <a:ext uri="{FF2B5EF4-FFF2-40B4-BE49-F238E27FC236}">
                <a16:creationId xmlns:a16="http://schemas.microsoft.com/office/drawing/2014/main" id="{B3E2A2A5-C0ED-B0D9-EAAE-DD07EED1CF17}"/>
              </a:ext>
            </a:extLst>
          </p:cNvPr>
          <p:cNvSpPr txBox="1"/>
          <p:nvPr/>
        </p:nvSpPr>
        <p:spPr>
          <a:xfrm>
            <a:off x="6195282" y="1365583"/>
            <a:ext cx="821059" cy="261610"/>
          </a:xfrm>
          <a:prstGeom prst="rect">
            <a:avLst/>
          </a:prstGeom>
          <a:noFill/>
        </p:spPr>
        <p:txBody>
          <a:bodyPr wrap="none" rtlCol="0">
            <a:spAutoFit/>
          </a:bodyPr>
          <a:lstStyle/>
          <a:p>
            <a:r>
              <a:rPr lang="en-US" sz="1050" i="1" dirty="0">
                <a:solidFill>
                  <a:schemeClr val="tx1">
                    <a:lumMod val="75000"/>
                    <a:lumOff val="25000"/>
                  </a:schemeClr>
                </a:solidFill>
                <a:latin typeface="Arial" panose="020B0604020202020204" pitchFamily="34" charset="0"/>
                <a:cs typeface="Arial" panose="020B0604020202020204" pitchFamily="34" charset="0"/>
              </a:rPr>
              <a:t>Clustering</a:t>
            </a:r>
          </a:p>
        </p:txBody>
      </p:sp>
      <p:sp>
        <p:nvSpPr>
          <p:cNvPr id="67" name="TextBox 66">
            <a:extLst>
              <a:ext uri="{FF2B5EF4-FFF2-40B4-BE49-F238E27FC236}">
                <a16:creationId xmlns:a16="http://schemas.microsoft.com/office/drawing/2014/main" id="{7300B916-CFBF-82BE-13FA-5EC019979D58}"/>
              </a:ext>
            </a:extLst>
          </p:cNvPr>
          <p:cNvSpPr txBox="1"/>
          <p:nvPr/>
        </p:nvSpPr>
        <p:spPr>
          <a:xfrm>
            <a:off x="7223308" y="1231737"/>
            <a:ext cx="1799603" cy="83099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Groups of genes</a:t>
            </a:r>
          </a:p>
          <a:p>
            <a:pPr algn="ctr"/>
            <a:r>
              <a:rPr lang="en-US" sz="1200" b="1" dirty="0">
                <a:latin typeface="Arial" panose="020B0604020202020204" pitchFamily="34" charset="0"/>
                <a:cs typeface="Arial" panose="020B0604020202020204" pitchFamily="34" charset="0"/>
              </a:rPr>
              <a:t>sharing expression and epigenetic dynamics</a:t>
            </a:r>
          </a:p>
        </p:txBody>
      </p:sp>
      <p:sp>
        <p:nvSpPr>
          <p:cNvPr id="68" name="TextBox 67">
            <a:extLst>
              <a:ext uri="{FF2B5EF4-FFF2-40B4-BE49-F238E27FC236}">
                <a16:creationId xmlns:a16="http://schemas.microsoft.com/office/drawing/2014/main" id="{C0854D54-A6AF-3D47-153D-7085CFA03C6A}"/>
              </a:ext>
            </a:extLst>
          </p:cNvPr>
          <p:cNvSpPr txBox="1"/>
          <p:nvPr/>
        </p:nvSpPr>
        <p:spPr>
          <a:xfrm>
            <a:off x="129299" y="1307883"/>
            <a:ext cx="18181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Cardiac differentiation</a:t>
            </a:r>
          </a:p>
        </p:txBody>
      </p:sp>
      <p:sp>
        <p:nvSpPr>
          <p:cNvPr id="69" name="TextBox 68">
            <a:extLst>
              <a:ext uri="{FF2B5EF4-FFF2-40B4-BE49-F238E27FC236}">
                <a16:creationId xmlns:a16="http://schemas.microsoft.com/office/drawing/2014/main" id="{6D0CC960-9A74-0F87-F82A-AD15148B3EDA}"/>
              </a:ext>
            </a:extLst>
          </p:cNvPr>
          <p:cNvSpPr txBox="1"/>
          <p:nvPr/>
        </p:nvSpPr>
        <p:spPr>
          <a:xfrm>
            <a:off x="129299" y="1672858"/>
            <a:ext cx="1845497"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Epigenomics and Transcriptomics data</a:t>
            </a:r>
          </a:p>
        </p:txBody>
      </p:sp>
      <p:cxnSp>
        <p:nvCxnSpPr>
          <p:cNvPr id="73" name="Straight Arrow Connector 72">
            <a:extLst>
              <a:ext uri="{FF2B5EF4-FFF2-40B4-BE49-F238E27FC236}">
                <a16:creationId xmlns:a16="http://schemas.microsoft.com/office/drawing/2014/main" id="{4B56A158-31A2-0C5A-8BF7-577865257280}"/>
              </a:ext>
            </a:extLst>
          </p:cNvPr>
          <p:cNvCxnSpPr>
            <a:cxnSpLocks/>
            <a:stCxn id="36" idx="3"/>
            <a:endCxn id="59" idx="1"/>
          </p:cNvCxnSpPr>
          <p:nvPr/>
        </p:nvCxnSpPr>
        <p:spPr>
          <a:xfrm flipV="1">
            <a:off x="3699555" y="1646701"/>
            <a:ext cx="1012637" cy="882"/>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2D99A09D-5235-CB6A-176B-892580D55C01}"/>
              </a:ext>
            </a:extLst>
          </p:cNvPr>
          <p:cNvCxnSpPr>
            <a:cxnSpLocks/>
            <a:stCxn id="59" idx="3"/>
            <a:endCxn id="67" idx="1"/>
          </p:cNvCxnSpPr>
          <p:nvPr/>
        </p:nvCxnSpPr>
        <p:spPr>
          <a:xfrm>
            <a:off x="6085708" y="1646701"/>
            <a:ext cx="1137600" cy="535"/>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71EC5F6B-141F-F850-0043-B288EFF44023}"/>
              </a:ext>
            </a:extLst>
          </p:cNvPr>
          <p:cNvCxnSpPr>
            <a:cxnSpLocks/>
          </p:cNvCxnSpPr>
          <p:nvPr/>
        </p:nvCxnSpPr>
        <p:spPr>
          <a:xfrm>
            <a:off x="1574352" y="1647838"/>
            <a:ext cx="674165" cy="1"/>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4DA0E13D-53CF-5683-0F0D-CA2B4A877914}"/>
              </a:ext>
            </a:extLst>
          </p:cNvPr>
          <p:cNvSpPr txBox="1"/>
          <p:nvPr/>
        </p:nvSpPr>
        <p:spPr>
          <a:xfrm>
            <a:off x="3326461" y="1231737"/>
            <a:ext cx="1620957" cy="415498"/>
          </a:xfrm>
          <a:prstGeom prst="rect">
            <a:avLst/>
          </a:prstGeom>
          <a:noFill/>
        </p:spPr>
        <p:txBody>
          <a:bodyPr wrap="none" rtlCol="0">
            <a:spAutoFit/>
          </a:bodyPr>
          <a:lstStyle/>
          <a:p>
            <a:pPr algn="ctr"/>
            <a:r>
              <a:rPr lang="en-US" sz="1050" i="1" dirty="0">
                <a:solidFill>
                  <a:schemeClr val="tx1">
                    <a:lumMod val="75000"/>
                    <a:lumOff val="25000"/>
                  </a:schemeClr>
                </a:solidFill>
                <a:latin typeface="Arial" panose="020B0604020202020204" pitchFamily="34" charset="0"/>
                <a:cs typeface="Arial" panose="020B0604020202020204" pitchFamily="34" charset="0"/>
              </a:rPr>
              <a:t>Representation learning</a:t>
            </a:r>
          </a:p>
          <a:p>
            <a:pPr algn="ctr"/>
            <a:r>
              <a:rPr lang="en-US" sz="1050" i="1" dirty="0">
                <a:solidFill>
                  <a:schemeClr val="tx1">
                    <a:lumMod val="75000"/>
                    <a:lumOff val="25000"/>
                  </a:schemeClr>
                </a:solidFill>
                <a:latin typeface="Arial" panose="020B0604020202020204" pitchFamily="34" charset="0"/>
                <a:cs typeface="Arial" panose="020B0604020202020204" pitchFamily="34" charset="0"/>
              </a:rPr>
              <a:t> (VAE)</a:t>
            </a:r>
          </a:p>
        </p:txBody>
      </p:sp>
      <p:sp>
        <p:nvSpPr>
          <p:cNvPr id="4" name="Title 3">
            <a:extLst>
              <a:ext uri="{FF2B5EF4-FFF2-40B4-BE49-F238E27FC236}">
                <a16:creationId xmlns:a16="http://schemas.microsoft.com/office/drawing/2014/main" id="{CF2024BA-8648-05FC-5E52-2498D2D70E35}"/>
              </a:ext>
            </a:extLst>
          </p:cNvPr>
          <p:cNvSpPr>
            <a:spLocks noGrp="1"/>
          </p:cNvSpPr>
          <p:nvPr>
            <p:ph type="title"/>
          </p:nvPr>
        </p:nvSpPr>
        <p:spPr>
          <a:xfrm>
            <a:off x="0" y="3355813"/>
            <a:ext cx="9144000" cy="569166"/>
          </a:xfrm>
        </p:spPr>
        <p:txBody>
          <a:bodyPr>
            <a:normAutofit/>
          </a:bodyPr>
          <a:lstStyle/>
          <a:p>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Aims of the project</a:t>
            </a:r>
            <a:endParaRPr lang="en-US" dirty="0"/>
          </a:p>
        </p:txBody>
      </p:sp>
      <p:sp>
        <p:nvSpPr>
          <p:cNvPr id="3" name="Slide Number Placeholder 2">
            <a:extLst>
              <a:ext uri="{FF2B5EF4-FFF2-40B4-BE49-F238E27FC236}">
                <a16:creationId xmlns:a16="http://schemas.microsoft.com/office/drawing/2014/main" id="{35C5E6C5-92B9-48B9-9939-08FF44BE9A89}"/>
              </a:ext>
            </a:extLst>
          </p:cNvPr>
          <p:cNvSpPr>
            <a:spLocks noGrp="1"/>
          </p:cNvSpPr>
          <p:nvPr>
            <p:ph type="sldNum" sz="quarter" idx="12"/>
          </p:nvPr>
        </p:nvSpPr>
        <p:spPr/>
        <p:txBody>
          <a:bodyPr/>
          <a:lstStyle/>
          <a:p>
            <a:fld id="{4BE72A50-E5B2-1A4D-8D3C-2C19FF24C84B}" type="slidenum">
              <a:rPr lang="en-US" smtClean="0"/>
              <a:t>8</a:t>
            </a:fld>
            <a:endParaRPr lang="en-US"/>
          </a:p>
        </p:txBody>
      </p:sp>
      <p:sp>
        <p:nvSpPr>
          <p:cNvPr id="8" name="TextBox 7">
            <a:extLst>
              <a:ext uri="{FF2B5EF4-FFF2-40B4-BE49-F238E27FC236}">
                <a16:creationId xmlns:a16="http://schemas.microsoft.com/office/drawing/2014/main" id="{3506DC52-0D5F-52A2-27AA-19D588FC9BFB}"/>
              </a:ext>
            </a:extLst>
          </p:cNvPr>
          <p:cNvSpPr txBox="1"/>
          <p:nvPr/>
        </p:nvSpPr>
        <p:spPr>
          <a:xfrm>
            <a:off x="43179" y="4076063"/>
            <a:ext cx="8871701" cy="1877950"/>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Challenging </a:t>
            </a:r>
            <a:r>
              <a:rPr lang="en-US" sz="1600" b="1" dirty="0">
                <a:solidFill>
                  <a:srgbClr val="000000"/>
                </a:solidFill>
                <a:effectLst/>
                <a:latin typeface="Arial" panose="020B0604020202020204" pitchFamily="34" charset="0"/>
                <a:cs typeface="Arial" panose="020B0604020202020204" pitchFamily="34" charset="0"/>
              </a:rPr>
              <a:t>VAEs,  AEs </a:t>
            </a:r>
            <a:r>
              <a:rPr lang="en-US" sz="1600" dirty="0">
                <a:solidFill>
                  <a:srgbClr val="000000"/>
                </a:solidFill>
                <a:effectLst/>
                <a:latin typeface="Arial" panose="020B0604020202020204" pitchFamily="34" charset="0"/>
                <a:cs typeface="Arial" panose="020B0604020202020204" pitchFamily="34" charset="0"/>
              </a:rPr>
              <a:t>and other techniques for their ability to compress and reconstruct </a:t>
            </a:r>
            <a:r>
              <a:rPr lang="en-US" sz="1600" b="1" dirty="0">
                <a:solidFill>
                  <a:srgbClr val="000000"/>
                </a:solidFill>
                <a:latin typeface="Arial" panose="020B0604020202020204" pitchFamily="34" charset="0"/>
                <a:cs typeface="Arial" panose="020B0604020202020204" pitchFamily="34" charset="0"/>
              </a:rPr>
              <a:t>multi-omics d</a:t>
            </a:r>
            <a:r>
              <a:rPr lang="en-US" sz="1600" b="1" dirty="0">
                <a:solidFill>
                  <a:srgbClr val="000000"/>
                </a:solidFill>
                <a:effectLst/>
                <a:latin typeface="Arial" panose="020B0604020202020204" pitchFamily="34" charset="0"/>
                <a:cs typeface="Arial" panose="020B0604020202020204" pitchFamily="34" charset="0"/>
              </a:rPr>
              <a:t>ata collected along cardiac differentiation </a:t>
            </a:r>
            <a:r>
              <a:rPr lang="en-US" sz="1600" dirty="0">
                <a:solidFill>
                  <a:srgbClr val="000000"/>
                </a:solidFill>
                <a:effectLst/>
                <a:latin typeface="Arial" panose="020B0604020202020204" pitchFamily="34" charset="0"/>
                <a:cs typeface="Arial" panose="020B0604020202020204" pitchFamily="34" charset="0"/>
              </a:rPr>
              <a:t>in mouse</a:t>
            </a:r>
          </a:p>
          <a:p>
            <a:pPr marL="285750" indent="-285750">
              <a:spcBef>
                <a:spcPts val="600"/>
              </a:spcBef>
              <a:spcAft>
                <a:spcPts val="6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To explore</a:t>
            </a:r>
            <a:r>
              <a:rPr lang="en-US" sz="1600" dirty="0">
                <a:solidFill>
                  <a:srgbClr val="000000"/>
                </a:solidFill>
                <a:effectLst/>
                <a:latin typeface="Arial" panose="020B0604020202020204" pitchFamily="34" charset="0"/>
                <a:cs typeface="Arial" panose="020B0604020202020204" pitchFamily="34" charset="0"/>
              </a:rPr>
              <a:t> the VAE latent space, searching for </a:t>
            </a:r>
            <a:r>
              <a:rPr lang="en-US" sz="1600" dirty="0">
                <a:solidFill>
                  <a:srgbClr val="000000"/>
                </a:solidFill>
                <a:latin typeface="Arial" panose="020B0604020202020204" pitchFamily="34" charset="0"/>
                <a:cs typeface="Arial" panose="020B0604020202020204" pitchFamily="34" charset="0"/>
              </a:rPr>
              <a:t>novel </a:t>
            </a:r>
            <a:r>
              <a:rPr lang="en-US" sz="1600" b="1" dirty="0">
                <a:solidFill>
                  <a:srgbClr val="000000"/>
                </a:solidFill>
                <a:effectLst/>
                <a:latin typeface="Arial" panose="020B0604020202020204" pitchFamily="34" charset="0"/>
                <a:cs typeface="Arial" panose="020B0604020202020204" pitchFamily="34" charset="0"/>
              </a:rPr>
              <a:t>expression and epigenetic patterns</a:t>
            </a:r>
            <a:r>
              <a:rPr lang="en-US" sz="1600" dirty="0">
                <a:solidFill>
                  <a:srgbClr val="000000"/>
                </a:solidFill>
                <a:effectLst/>
                <a:latin typeface="Arial" panose="020B0604020202020204" pitchFamily="34" charset="0"/>
                <a:cs typeface="Arial" panose="020B0604020202020204" pitchFamily="34" charset="0"/>
              </a:rPr>
              <a:t> captured by the model</a:t>
            </a:r>
          </a:p>
          <a:p>
            <a:endParaRPr lang="en-US" sz="1600" dirty="0">
              <a:solidFill>
                <a:srgbClr val="000000"/>
              </a:solidFill>
              <a:effectLst/>
              <a:latin typeface="Helvetica" pitchFamily="2"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30C37E43-839C-0D4D-4510-6F91E890053C}"/>
              </a:ext>
            </a:extLst>
          </p:cNvPr>
          <p:cNvSpPr txBox="1"/>
          <p:nvPr/>
        </p:nvSpPr>
        <p:spPr>
          <a:xfrm>
            <a:off x="2838099" y="325636"/>
            <a:ext cx="328186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General project Workflow</a:t>
            </a:r>
          </a:p>
        </p:txBody>
      </p:sp>
      <p:grpSp>
        <p:nvGrpSpPr>
          <p:cNvPr id="2" name="Group 1">
            <a:extLst>
              <a:ext uri="{FF2B5EF4-FFF2-40B4-BE49-F238E27FC236}">
                <a16:creationId xmlns:a16="http://schemas.microsoft.com/office/drawing/2014/main" id="{2AE78B0F-5CBC-CCDA-2124-53FBADF73AAA}"/>
              </a:ext>
            </a:extLst>
          </p:cNvPr>
          <p:cNvGrpSpPr/>
          <p:nvPr/>
        </p:nvGrpSpPr>
        <p:grpSpPr>
          <a:xfrm>
            <a:off x="328945" y="1044376"/>
            <a:ext cx="1418831" cy="277000"/>
            <a:chOff x="6096000" y="2344538"/>
            <a:chExt cx="5822284" cy="712077"/>
          </a:xfrm>
        </p:grpSpPr>
        <p:pic>
          <p:nvPicPr>
            <p:cNvPr id="5" name="Picture 4">
              <a:extLst>
                <a:ext uri="{FF2B5EF4-FFF2-40B4-BE49-F238E27FC236}">
                  <a16:creationId xmlns:a16="http://schemas.microsoft.com/office/drawing/2014/main" id="{42A09A3A-CAC0-3BA8-7472-33901CC76626}"/>
                </a:ext>
              </a:extLst>
            </p:cNvPr>
            <p:cNvPicPr>
              <a:picLocks noChangeAspect="1"/>
            </p:cNvPicPr>
            <p:nvPr/>
          </p:nvPicPr>
          <p:blipFill>
            <a:blip r:embed="rId3"/>
            <a:stretch>
              <a:fillRect/>
            </a:stretch>
          </p:blipFill>
          <p:spPr>
            <a:xfrm>
              <a:off x="6096000" y="2344538"/>
              <a:ext cx="5822284" cy="712077"/>
            </a:xfrm>
            <a:prstGeom prst="rect">
              <a:avLst/>
            </a:prstGeom>
          </p:spPr>
        </p:pic>
        <p:cxnSp>
          <p:nvCxnSpPr>
            <p:cNvPr id="6" name="Straight Arrow Connector 5">
              <a:extLst>
                <a:ext uri="{FF2B5EF4-FFF2-40B4-BE49-F238E27FC236}">
                  <a16:creationId xmlns:a16="http://schemas.microsoft.com/office/drawing/2014/main" id="{34D2894F-1D62-CFC8-3C26-00DC803B60A3}"/>
                </a:ext>
              </a:extLst>
            </p:cNvPr>
            <p:cNvCxnSpPr>
              <a:cxnSpLocks/>
            </p:cNvCxnSpPr>
            <p:nvPr/>
          </p:nvCxnSpPr>
          <p:spPr>
            <a:xfrm>
              <a:off x="6993522"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34BDBFF-4175-2177-EA78-37444F83FAB6}"/>
                </a:ext>
              </a:extLst>
            </p:cNvPr>
            <p:cNvCxnSpPr>
              <a:cxnSpLocks/>
            </p:cNvCxnSpPr>
            <p:nvPr/>
          </p:nvCxnSpPr>
          <p:spPr>
            <a:xfrm>
              <a:off x="8326471"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1F60A7F3-3751-7B01-B5D2-C218BA76EDB4}"/>
                </a:ext>
              </a:extLst>
            </p:cNvPr>
            <p:cNvCxnSpPr>
              <a:cxnSpLocks/>
            </p:cNvCxnSpPr>
            <p:nvPr/>
          </p:nvCxnSpPr>
          <p:spPr>
            <a:xfrm>
              <a:off x="9786380" y="2628533"/>
              <a:ext cx="568258" cy="0"/>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7279839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34558</TotalTime>
  <Words>3821</Words>
  <Application>Microsoft Macintosh PowerPoint</Application>
  <PresentationFormat>On-screen Show (4:3)</PresentationFormat>
  <Paragraphs>607</Paragraphs>
  <Slides>60</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Aptos</vt:lpstr>
      <vt:lpstr>Aptos Display</vt:lpstr>
      <vt:lpstr>Arial</vt:lpstr>
      <vt:lpstr>Cambria Math</vt:lpstr>
      <vt:lpstr>Helvetica</vt:lpstr>
      <vt:lpstr>Roboto Mono Web</vt:lpstr>
      <vt:lpstr>Custom Design</vt:lpstr>
      <vt:lpstr>PowerPoint Presentation</vt:lpstr>
      <vt:lpstr>Chromatin Dynamics and Gene Regulation</vt:lpstr>
      <vt:lpstr>Increment of omics datasets demand efficient processing</vt:lpstr>
      <vt:lpstr>Deep learning (DL) has been successfully applied to omics datasets</vt:lpstr>
      <vt:lpstr>Autoencoders (AEs) learn a compressed representation of the input</vt:lpstr>
      <vt:lpstr>PowerPoint Presentation</vt:lpstr>
      <vt:lpstr>Examples of VAEs applications in epigenomics</vt:lpstr>
      <vt:lpstr>Clustering can be facilitated by the representation learned by DL</vt:lpstr>
      <vt:lpstr>Aims of the project</vt:lpstr>
      <vt:lpstr>Transcriptomic and epigenomic data collected during cardiac differentiation</vt:lpstr>
      <vt:lpstr>Transcriptomic and epigenomic data collected during cardiac differentiation</vt:lpstr>
      <vt:lpstr>Feature extraction and normalization</vt:lpstr>
      <vt:lpstr>Gene filtering criteria</vt:lpstr>
      <vt:lpstr>Genes described by features collected along cardiac differentiation</vt:lpstr>
      <vt:lpstr>Compare methods by reconstruction performances</vt:lpstr>
      <vt:lpstr>VAE and AE hyperparameters optimization</vt:lpstr>
      <vt:lpstr>VAE as best model in compressing and reconstructing data</vt:lpstr>
      <vt:lpstr>VAE reconstruction of cell type marker genes</vt:lpstr>
      <vt:lpstr>Searching for novel expression and epigenetic patterns captured by the model</vt:lpstr>
      <vt:lpstr>Cluster 32: Bivalent genes in ESC which are activated in CM</vt:lpstr>
      <vt:lpstr>Cluster 51: Valley-like expression pattern, bivalent in mid-stages</vt:lpstr>
      <vt:lpstr>Cluster 51: Gene expression dynamics at gene resolution</vt:lpstr>
      <vt:lpstr>Visualize clusters composition in term of chromatin state of the genes</vt:lpstr>
      <vt:lpstr>Conclusion</vt:lpstr>
      <vt:lpstr>Limitations and possible improvements</vt:lpstr>
      <vt:lpstr>Thank you for your attention!  </vt:lpstr>
      <vt:lpstr>C51: Valley-like expression pattern, bivalent in mid-stages</vt:lpstr>
      <vt:lpstr>Methods workflow</vt:lpstr>
      <vt:lpstr>VAE architecture with best hyperparameters</vt:lpstr>
      <vt:lpstr>PowerPoint Presentation</vt:lpstr>
      <vt:lpstr>Addition of expression LogFCs as features improve reconstruction</vt:lpstr>
      <vt:lpstr>Cluster 32: Bivalent genes in ESC which are activated in CM</vt:lpstr>
      <vt:lpstr>Four expression marker genes per cell type (differentiation stage)</vt:lpstr>
      <vt:lpstr>Distribution of marker genes among clusters</vt:lpstr>
      <vt:lpstr>PowerPoint Presentation</vt:lpstr>
      <vt:lpstr>PowerPoint Presentation</vt:lpstr>
      <vt:lpstr>Cell type marker genes reconstruction metrics compared to rest</vt:lpstr>
      <vt:lpstr>Coefficient of variation in expression to identify the most variable and stable genes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 76: Developmental genes bivalent in ESC </vt:lpstr>
      <vt:lpstr>Cluster 76: Developmental genes bivalent in ESC </vt:lpstr>
      <vt:lpstr>C70: Silenced genes activated in CM that are non-targets of Polycomb</vt:lpstr>
      <vt:lpstr>C70: Silenced genes activated in CM that are non-targets of Polycomb</vt:lpstr>
      <vt:lpstr>C48:Bivalent throughout the differentiation and expressed in mid-stages </vt:lpstr>
      <vt:lpstr>C48:Bivalent throughout the differentiation and expressed in mid-stages </vt:lpstr>
      <vt:lpstr>C48:Bivalent throughout the differentiation and expressed in mid-stages </vt:lpstr>
      <vt:lpstr>C51: Valley-like expression pattern, bivalent in mid-stages</vt:lpstr>
      <vt:lpstr>C51: Valley-like expression pattern, bivalent in mid-stages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 Esposito - mario.esposito17@studio.unibo.it</dc:creator>
  <cp:lastModifiedBy>Mario Esposito - mario.esposito17@studio.unibo.it</cp:lastModifiedBy>
  <cp:revision>184</cp:revision>
  <dcterms:created xsi:type="dcterms:W3CDTF">2024-10-15T07:57:29Z</dcterms:created>
  <dcterms:modified xsi:type="dcterms:W3CDTF">2024-12-14T07:22:30Z</dcterms:modified>
</cp:coreProperties>
</file>